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36"/>
  </p:notesMasterIdLst>
  <p:handoutMasterIdLst>
    <p:handoutMasterId r:id="rId37"/>
  </p:handoutMasterIdLst>
  <p:sldIdLst>
    <p:sldId id="1216" r:id="rId2"/>
    <p:sldId id="1218" r:id="rId3"/>
    <p:sldId id="1221" r:id="rId4"/>
    <p:sldId id="1217" r:id="rId5"/>
    <p:sldId id="1039" r:id="rId6"/>
    <p:sldId id="1164" r:id="rId7"/>
    <p:sldId id="1219" r:id="rId8"/>
    <p:sldId id="1220" r:id="rId9"/>
    <p:sldId id="1222" r:id="rId10"/>
    <p:sldId id="1168" r:id="rId11"/>
    <p:sldId id="1044" r:id="rId12"/>
    <p:sldId id="1199" r:id="rId13"/>
    <p:sldId id="1169" r:id="rId14"/>
    <p:sldId id="1215" r:id="rId15"/>
    <p:sldId id="1170" r:id="rId16"/>
    <p:sldId id="1214" r:id="rId17"/>
    <p:sldId id="1172" r:id="rId18"/>
    <p:sldId id="1173" r:id="rId19"/>
    <p:sldId id="1174" r:id="rId20"/>
    <p:sldId id="1176" r:id="rId21"/>
    <p:sldId id="1177" r:id="rId22"/>
    <p:sldId id="1203" r:id="rId23"/>
    <p:sldId id="1179" r:id="rId24"/>
    <p:sldId id="1223" r:id="rId25"/>
    <p:sldId id="1224" r:id="rId26"/>
    <p:sldId id="1225" r:id="rId27"/>
    <p:sldId id="1226" r:id="rId28"/>
    <p:sldId id="1237" r:id="rId29"/>
    <p:sldId id="1238" r:id="rId30"/>
    <p:sldId id="1239" r:id="rId31"/>
    <p:sldId id="1240" r:id="rId32"/>
    <p:sldId id="1241" r:id="rId33"/>
    <p:sldId id="1242" r:id="rId34"/>
    <p:sldId id="124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  <a:srgbClr val="FFFF71"/>
    <a:srgbClr val="170CEE"/>
    <a:srgbClr val="1C4372"/>
    <a:srgbClr val="C9E4FF"/>
    <a:srgbClr val="800000"/>
    <a:srgbClr val="AFD7FF"/>
    <a:srgbClr val="99CCFF"/>
    <a:srgbClr val="11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 luminos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l luminos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 luminos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l mediu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 mediu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l întunecat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 întunecat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 întunecat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 întunecat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 mediu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il tematic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Stil luminos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7" autoAdjust="0"/>
    <p:restoredTop sz="78256" autoAdjust="0"/>
  </p:normalViewPr>
  <p:slideViewPr>
    <p:cSldViewPr>
      <p:cViewPr varScale="1">
        <p:scale>
          <a:sx n="83" d="100"/>
          <a:sy n="83" d="100"/>
        </p:scale>
        <p:origin x="10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5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232" y="-90"/>
      </p:cViewPr>
      <p:guideLst>
        <p:guide orient="horz" pos="292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294986498098848E-2"/>
          <c:y val="0.21132495639898388"/>
          <c:w val="0.83540689356511422"/>
          <c:h val="0.533623887551610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B3-45E7-A884-E92271A5A04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A35-40FC-9AB1-DC002147F79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B3-45E7-A884-E92271A5A04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B3-45E7-A884-E92271A5A04B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AA3-4FBB-B583-0C01EFB25909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B3-45E7-A884-E92271A5A04B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B3-45E7-A884-E92271A5A04B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1236,1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3-4FBB-B583-0C01EFB25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Cheltuieli mixte</c:v>
                </c:pt>
                <c:pt idx="1">
                  <c:v>Uzura</c:v>
                </c:pt>
                <c:pt idx="2">
                  <c:v>Servicii comunale </c:v>
                </c:pt>
                <c:pt idx="3">
                  <c:v>Reparția curentă </c:v>
                </c:pt>
                <c:pt idx="4">
                  <c:v>Investigatii in alte institutii medicale</c:v>
                </c:pt>
                <c:pt idx="5">
                  <c:v>Perfecționarea cadrelor</c:v>
                </c:pt>
                <c:pt idx="6">
                  <c:v>Produse petroliere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9329.4</c:v>
                </c:pt>
                <c:pt idx="1">
                  <c:v>9779.2999999999993</c:v>
                </c:pt>
                <c:pt idx="2">
                  <c:v>6997.3</c:v>
                </c:pt>
                <c:pt idx="3">
                  <c:v>5302.4</c:v>
                </c:pt>
                <c:pt idx="4">
                  <c:v>907.8</c:v>
                </c:pt>
                <c:pt idx="5">
                  <c:v>270.8</c:v>
                </c:pt>
                <c:pt idx="6">
                  <c:v>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99-470A-8B71-9BD09E78AD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5D780-2BEA-489F-99BE-756C27E88557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8FCFC-A122-41ED-AC26-CCC9D94E2209}">
      <dgm:prSet custT="1"/>
      <dgm:spPr>
        <a:solidFill>
          <a:srgbClr val="99CCFF"/>
        </a:solidFill>
      </dgm:spPr>
      <dgm:t>
        <a:bodyPr/>
        <a:lstStyle/>
        <a:p>
          <a:pPr algn="ctr"/>
          <a:r>
            <a:rPr lang="x-none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Inițial Contractul de prestări servicii încheiat cu CNAM pentru anul 20</a:t>
          </a: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x-none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 a fost în mărime de </a:t>
          </a:r>
          <a:b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</a:b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196 381 303,79</a:t>
          </a: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r>
            <a:rPr lang="x-none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</a:t>
          </a:r>
          <a:endParaRPr lang="ru-RU" sz="20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A406E174-B572-47C4-A8E1-D2493C4D4496}" type="parTrans" cxnId="{010D19EA-FB15-47F8-AEF1-8CC1E446EEB6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88EEDF47-4C8C-4F3A-B63C-93621085D4D6}" type="sibTrans" cxnId="{010D19EA-FB15-47F8-AEF1-8CC1E446EEB6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C4539BE6-BB80-499A-BE8D-EEA27585A261}">
      <dgm:prSet custT="1"/>
      <dgm:spPr>
        <a:solidFill>
          <a:srgbClr val="99CCFF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Pe parcurs, în baza Acordurilor adiționale</a:t>
          </a: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nr. </a:t>
          </a: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1-</a:t>
          </a: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14</a:t>
          </a: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suma inițială a fost </a:t>
          </a:r>
          <a:r>
            <a:rPr lang="en-US" sz="2000" noProof="0" dirty="0" err="1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ajorat</a:t>
          </a:r>
          <a:r>
            <a:rPr lang="ro-RO" sz="20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ă </a:t>
          </a:r>
          <a:r>
            <a:rPr lang="ro-RO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până la</a:t>
          </a: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endParaRPr lang="ro-RO" sz="20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239 118 114,06 lei</a:t>
          </a:r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(cu 42 </a:t>
          </a:r>
          <a:r>
            <a:rPr lang="en-US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736 810,27</a:t>
          </a:r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lei)</a:t>
          </a:r>
          <a:endParaRPr lang="ru-RU" sz="2000" b="1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01C68549-F478-4282-A591-A979B07CE6ED}" type="parTrans" cxnId="{065BCE92-D60C-4C25-A3DD-80F0AC90574C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012AF591-5BC4-407D-B53B-544B170F4E05}" type="sibTrans" cxnId="{065BCE92-D60C-4C25-A3DD-80F0AC90574C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521AC52F-6C52-4204-9624-1DB674AC4106}" type="pres">
      <dgm:prSet presAssocID="{2665D780-2BEA-489F-99BE-756C27E88557}" presName="Name0" presStyleCnt="0">
        <dgm:presLayoutVars>
          <dgm:dir/>
          <dgm:resizeHandles val="exact"/>
        </dgm:presLayoutVars>
      </dgm:prSet>
      <dgm:spPr/>
    </dgm:pt>
    <dgm:pt modelId="{8CE8264E-9F9A-43F0-A5CB-59F27B69786A}" type="pres">
      <dgm:prSet presAssocID="{9AF8FCFC-A122-41ED-AC26-CCC9D94E2209}" presName="node" presStyleLbl="node1" presStyleIdx="0" presStyleCnt="2">
        <dgm:presLayoutVars>
          <dgm:bulletEnabled val="1"/>
        </dgm:presLayoutVars>
      </dgm:prSet>
      <dgm:spPr/>
    </dgm:pt>
    <dgm:pt modelId="{3FA24867-1928-4E11-A37F-080C5948D910}" type="pres">
      <dgm:prSet presAssocID="{88EEDF47-4C8C-4F3A-B63C-93621085D4D6}" presName="sibTrans" presStyleCnt="0"/>
      <dgm:spPr/>
    </dgm:pt>
    <dgm:pt modelId="{E6D5A47E-4B50-4C44-A042-D7C059A658AB}" type="pres">
      <dgm:prSet presAssocID="{C4539BE6-BB80-499A-BE8D-EEA27585A261}" presName="node" presStyleLbl="node1" presStyleIdx="1" presStyleCnt="2" custLinFactNeighborX="-19471" custLinFactNeighborY="374">
        <dgm:presLayoutVars>
          <dgm:bulletEnabled val="1"/>
        </dgm:presLayoutVars>
      </dgm:prSet>
      <dgm:spPr/>
    </dgm:pt>
  </dgm:ptLst>
  <dgm:cxnLst>
    <dgm:cxn modelId="{CB072158-4381-4B5C-9EDE-D917B5D5C051}" type="presOf" srcId="{9AF8FCFC-A122-41ED-AC26-CCC9D94E2209}" destId="{8CE8264E-9F9A-43F0-A5CB-59F27B69786A}" srcOrd="0" destOrd="0" presId="urn:microsoft.com/office/officeart/2005/8/layout/hList6"/>
    <dgm:cxn modelId="{86F1467A-01B2-4ADC-AA9C-D46446455F65}" type="presOf" srcId="{2665D780-2BEA-489F-99BE-756C27E88557}" destId="{521AC52F-6C52-4204-9624-1DB674AC4106}" srcOrd="0" destOrd="0" presId="urn:microsoft.com/office/officeart/2005/8/layout/hList6"/>
    <dgm:cxn modelId="{065BCE92-D60C-4C25-A3DD-80F0AC90574C}" srcId="{2665D780-2BEA-489F-99BE-756C27E88557}" destId="{C4539BE6-BB80-499A-BE8D-EEA27585A261}" srcOrd="1" destOrd="0" parTransId="{01C68549-F478-4282-A591-A979B07CE6ED}" sibTransId="{012AF591-5BC4-407D-B53B-544B170F4E05}"/>
    <dgm:cxn modelId="{78D805DF-A288-48F7-9D38-456A180E7CFD}" type="presOf" srcId="{C4539BE6-BB80-499A-BE8D-EEA27585A261}" destId="{E6D5A47E-4B50-4C44-A042-D7C059A658AB}" srcOrd="0" destOrd="0" presId="urn:microsoft.com/office/officeart/2005/8/layout/hList6"/>
    <dgm:cxn modelId="{010D19EA-FB15-47F8-AEF1-8CC1E446EEB6}" srcId="{2665D780-2BEA-489F-99BE-756C27E88557}" destId="{9AF8FCFC-A122-41ED-AC26-CCC9D94E2209}" srcOrd="0" destOrd="0" parTransId="{A406E174-B572-47C4-A8E1-D2493C4D4496}" sibTransId="{88EEDF47-4C8C-4F3A-B63C-93621085D4D6}"/>
    <dgm:cxn modelId="{CB6D78F1-1267-47D1-934F-995630A4E319}" type="presParOf" srcId="{521AC52F-6C52-4204-9624-1DB674AC4106}" destId="{8CE8264E-9F9A-43F0-A5CB-59F27B69786A}" srcOrd="0" destOrd="0" presId="urn:microsoft.com/office/officeart/2005/8/layout/hList6"/>
    <dgm:cxn modelId="{988F29C6-5921-4781-8338-9750729FD0DE}" type="presParOf" srcId="{521AC52F-6C52-4204-9624-1DB674AC4106}" destId="{3FA24867-1928-4E11-A37F-080C5948D910}" srcOrd="1" destOrd="0" presId="urn:microsoft.com/office/officeart/2005/8/layout/hList6"/>
    <dgm:cxn modelId="{8C306C97-83DE-40FD-B6CA-FBF7ABA526E8}" type="presParOf" srcId="{521AC52F-6C52-4204-9624-1DB674AC4106}" destId="{E6D5A47E-4B50-4C44-A042-D7C059A658AB}" srcOrd="2" destOrd="0" presId="urn:microsoft.com/office/officeart/2005/8/layout/hList6"/>
  </dgm:cxnLst>
  <dgm:bg>
    <a:solidFill>
      <a:schemeClr val="tx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3CE69-E8F1-4709-B2E5-16BBAD1F4B2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08617B-2CFF-4DF6-8F08-0CC3B7E3B9E5}">
      <dgm:prSet custT="1"/>
      <dgm:spPr>
        <a:solidFill>
          <a:srgbClr val="C9E4FF">
            <a:alpha val="40000"/>
          </a:srgbClr>
        </a:solidFill>
      </dgm:spPr>
      <dgm:t>
        <a:bodyPr/>
        <a:lstStyle/>
        <a:p>
          <a:pPr algn="ctr"/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Cheltuielile efective la salariu s-au majorat cu      </a:t>
          </a:r>
          <a:r>
            <a:rPr lang="en-US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4,7</a:t>
          </a:r>
          <a:r>
            <a:rPr lang="ro-RO" sz="2000" b="1" u="none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%.</a:t>
          </a:r>
          <a:endParaRPr lang="en-US" sz="2000" b="1" u="none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7E7428F9-AD09-4CEC-8E9A-63ECE99DE5FA}" type="parTrans" cxnId="{370861FE-3411-42F2-A56A-B80251331F3E}">
      <dgm:prSet/>
      <dgm:spPr/>
      <dgm:t>
        <a:bodyPr/>
        <a:lstStyle/>
        <a:p>
          <a:endParaRPr lang="ru-RU"/>
        </a:p>
      </dgm:t>
    </dgm:pt>
    <dgm:pt modelId="{9066A15A-6334-4B4A-A035-E3D7D44725D1}" type="sibTrans" cxnId="{370861FE-3411-42F2-A56A-B80251331F3E}">
      <dgm:prSet/>
      <dgm:spPr/>
      <dgm:t>
        <a:bodyPr/>
        <a:lstStyle/>
        <a:p>
          <a:endParaRPr lang="ru-RU"/>
        </a:p>
      </dgm:t>
    </dgm:pt>
    <dgm:pt modelId="{4B5A376D-50E9-43A5-B969-49A7E04D4335}">
      <dgm:prSet custT="1"/>
      <dgm:spPr>
        <a:solidFill>
          <a:srgbClr val="C9E4FF">
            <a:alpha val="40000"/>
          </a:srgbClr>
        </a:solidFill>
      </dgm:spPr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S</a:t>
          </a:r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alariul mediu lunar la o persoană fizică în perioada  anului 20</a:t>
          </a:r>
          <a:r>
            <a:rPr lang="en-US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en-US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a </a:t>
          </a:r>
          <a:r>
            <a:rPr lang="ro-RO" sz="2000" b="1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constituit 14 0</a:t>
          </a:r>
          <a:r>
            <a:rPr lang="en-US" sz="2000" b="1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93</a:t>
          </a:r>
          <a:r>
            <a:rPr lang="ro-RO" sz="2000" b="1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,</a:t>
          </a:r>
          <a:r>
            <a:rPr lang="en-US" sz="2000" b="1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7</a:t>
          </a:r>
          <a:r>
            <a:rPr lang="ro-RO" sz="2000" b="1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r>
            <a:rPr lang="ro-RO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lei.</a:t>
          </a:r>
          <a:endParaRPr lang="ru-RU" sz="2000" b="1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A1FCE8BE-C6BA-4092-AE81-BA90E6FDD528}" type="parTrans" cxnId="{8D1EB812-59C8-4AA2-9330-557397AC0FCE}">
      <dgm:prSet/>
      <dgm:spPr/>
      <dgm:t>
        <a:bodyPr/>
        <a:lstStyle/>
        <a:p>
          <a:endParaRPr lang="ru-RU"/>
        </a:p>
      </dgm:t>
    </dgm:pt>
    <dgm:pt modelId="{A9FDC456-7AF0-4C49-8DD2-7383152E49A9}" type="sibTrans" cxnId="{8D1EB812-59C8-4AA2-9330-557397AC0FCE}">
      <dgm:prSet/>
      <dgm:spPr/>
      <dgm:t>
        <a:bodyPr/>
        <a:lstStyle/>
        <a:p>
          <a:endParaRPr lang="ru-RU"/>
        </a:p>
      </dgm:t>
    </dgm:pt>
    <dgm:pt modelId="{13FE567B-609E-4188-8773-A9FFABF610A6}" type="pres">
      <dgm:prSet presAssocID="{5063CE69-E8F1-4709-B2E5-16BBAD1F4B2E}" presName="Name0" presStyleCnt="0">
        <dgm:presLayoutVars>
          <dgm:dir/>
          <dgm:resizeHandles val="exact"/>
        </dgm:presLayoutVars>
      </dgm:prSet>
      <dgm:spPr/>
    </dgm:pt>
    <dgm:pt modelId="{A90E15C5-244A-4C2A-B3BA-24A0B885DF31}" type="pres">
      <dgm:prSet presAssocID="{BF08617B-2CFF-4DF6-8F08-0CC3B7E3B9E5}" presName="composite" presStyleCnt="0"/>
      <dgm:spPr/>
    </dgm:pt>
    <dgm:pt modelId="{26B6869E-DF57-40F0-8079-9D52C0A3DC53}" type="pres">
      <dgm:prSet presAssocID="{BF08617B-2CFF-4DF6-8F08-0CC3B7E3B9E5}" presName="rect1" presStyleLbl="trAlignAcc1" presStyleIdx="0" presStyleCnt="2">
        <dgm:presLayoutVars>
          <dgm:bulletEnabled val="1"/>
        </dgm:presLayoutVars>
      </dgm:prSet>
      <dgm:spPr/>
    </dgm:pt>
    <dgm:pt modelId="{760E52F8-1CE1-41BC-B4DE-E14046E79B53}" type="pres">
      <dgm:prSet presAssocID="{BF08617B-2CFF-4DF6-8F08-0CC3B7E3B9E5}" presName="rect2" presStyleLbl="fgImgPlace1" presStyleIdx="0" presStyleCnt="2" custScaleY="58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4D06C3-3C93-4B49-B5C7-6BD4706E4D62}" type="pres">
      <dgm:prSet presAssocID="{9066A15A-6334-4B4A-A035-E3D7D44725D1}" presName="sibTrans" presStyleCnt="0"/>
      <dgm:spPr/>
    </dgm:pt>
    <dgm:pt modelId="{3498FDB7-0154-4B96-8EF1-AA7F43C8D12D}" type="pres">
      <dgm:prSet presAssocID="{4B5A376D-50E9-43A5-B969-49A7E04D4335}" presName="composite" presStyleCnt="0"/>
      <dgm:spPr/>
    </dgm:pt>
    <dgm:pt modelId="{BE18AD6B-D55E-4AB8-9041-19780F1AE9AB}" type="pres">
      <dgm:prSet presAssocID="{4B5A376D-50E9-43A5-B969-49A7E04D4335}" presName="rect1" presStyleLbl="trAlignAcc1" presStyleIdx="1" presStyleCnt="2">
        <dgm:presLayoutVars>
          <dgm:bulletEnabled val="1"/>
        </dgm:presLayoutVars>
      </dgm:prSet>
      <dgm:spPr/>
    </dgm:pt>
    <dgm:pt modelId="{282DFE8F-8A9D-4E06-9B37-733B5C6FA96D}" type="pres">
      <dgm:prSet presAssocID="{4B5A376D-50E9-43A5-B969-49A7E04D4335}" presName="rect2" presStyleLbl="fgImgPlace1" presStyleIdx="1" presStyleCnt="2" custScaleY="59432" custLinFactNeighborX="2867" custLinFactNeighborY="-12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88E201-6F37-42C6-891B-53EFD2E4E266}" type="presOf" srcId="{5063CE69-E8F1-4709-B2E5-16BBAD1F4B2E}" destId="{13FE567B-609E-4188-8773-A9FFABF610A6}" srcOrd="0" destOrd="0" presId="urn:microsoft.com/office/officeart/2008/layout/PictureStrips"/>
    <dgm:cxn modelId="{EB6EB505-096B-4104-AC1B-648AC409F0C1}" type="presOf" srcId="{4B5A376D-50E9-43A5-B969-49A7E04D4335}" destId="{BE18AD6B-D55E-4AB8-9041-19780F1AE9AB}" srcOrd="0" destOrd="0" presId="urn:microsoft.com/office/officeart/2008/layout/PictureStrips"/>
    <dgm:cxn modelId="{8D1EB812-59C8-4AA2-9330-557397AC0FCE}" srcId="{5063CE69-E8F1-4709-B2E5-16BBAD1F4B2E}" destId="{4B5A376D-50E9-43A5-B969-49A7E04D4335}" srcOrd="1" destOrd="0" parTransId="{A1FCE8BE-C6BA-4092-AE81-BA90E6FDD528}" sibTransId="{A9FDC456-7AF0-4C49-8DD2-7383152E49A9}"/>
    <dgm:cxn modelId="{7011814D-9B55-458B-A1B7-8F0EB9996EF6}" type="presOf" srcId="{BF08617B-2CFF-4DF6-8F08-0CC3B7E3B9E5}" destId="{26B6869E-DF57-40F0-8079-9D52C0A3DC53}" srcOrd="0" destOrd="0" presId="urn:microsoft.com/office/officeart/2008/layout/PictureStrips"/>
    <dgm:cxn modelId="{370861FE-3411-42F2-A56A-B80251331F3E}" srcId="{5063CE69-E8F1-4709-B2E5-16BBAD1F4B2E}" destId="{BF08617B-2CFF-4DF6-8F08-0CC3B7E3B9E5}" srcOrd="0" destOrd="0" parTransId="{7E7428F9-AD09-4CEC-8E9A-63ECE99DE5FA}" sibTransId="{9066A15A-6334-4B4A-A035-E3D7D44725D1}"/>
    <dgm:cxn modelId="{AAC32C16-6C47-4E9D-9CD6-4BD47B8DDB5F}" type="presParOf" srcId="{13FE567B-609E-4188-8773-A9FFABF610A6}" destId="{A90E15C5-244A-4C2A-B3BA-24A0B885DF31}" srcOrd="0" destOrd="0" presId="urn:microsoft.com/office/officeart/2008/layout/PictureStrips"/>
    <dgm:cxn modelId="{AB230258-EF74-46C7-AA2F-AD75CF27A212}" type="presParOf" srcId="{A90E15C5-244A-4C2A-B3BA-24A0B885DF31}" destId="{26B6869E-DF57-40F0-8079-9D52C0A3DC53}" srcOrd="0" destOrd="0" presId="urn:microsoft.com/office/officeart/2008/layout/PictureStrips"/>
    <dgm:cxn modelId="{AD64D442-A39D-4996-887D-8BC7A61FC6CE}" type="presParOf" srcId="{A90E15C5-244A-4C2A-B3BA-24A0B885DF31}" destId="{760E52F8-1CE1-41BC-B4DE-E14046E79B53}" srcOrd="1" destOrd="0" presId="urn:microsoft.com/office/officeart/2008/layout/PictureStrips"/>
    <dgm:cxn modelId="{683493CD-3DAD-475F-937A-347B133D82F4}" type="presParOf" srcId="{13FE567B-609E-4188-8773-A9FFABF610A6}" destId="{5C4D06C3-3C93-4B49-B5C7-6BD4706E4D62}" srcOrd="1" destOrd="0" presId="urn:microsoft.com/office/officeart/2008/layout/PictureStrips"/>
    <dgm:cxn modelId="{98DB2D23-809B-4A0E-A11D-336CEAB968AB}" type="presParOf" srcId="{13FE567B-609E-4188-8773-A9FFABF610A6}" destId="{3498FDB7-0154-4B96-8EF1-AA7F43C8D12D}" srcOrd="2" destOrd="0" presId="urn:microsoft.com/office/officeart/2008/layout/PictureStrips"/>
    <dgm:cxn modelId="{8494024C-0932-49F5-96E4-09668F34EBA5}" type="presParOf" srcId="{3498FDB7-0154-4B96-8EF1-AA7F43C8D12D}" destId="{BE18AD6B-D55E-4AB8-9041-19780F1AE9AB}" srcOrd="0" destOrd="0" presId="urn:microsoft.com/office/officeart/2008/layout/PictureStrips"/>
    <dgm:cxn modelId="{2E3B889C-4DC8-4DEA-876A-EEC91600CD5B}" type="presParOf" srcId="{3498FDB7-0154-4B96-8EF1-AA7F43C8D12D}" destId="{282DFE8F-8A9D-4E06-9B37-733B5C6FA96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264E-9F9A-43F0-A5CB-59F27B69786A}">
      <dsp:nvSpPr>
        <dsp:cNvPr id="0" name=""/>
        <dsp:cNvSpPr/>
      </dsp:nvSpPr>
      <dsp:spPr>
        <a:xfrm rot="16200000">
          <a:off x="-473197" y="477295"/>
          <a:ext cx="4896543" cy="3941952"/>
        </a:xfrm>
        <a:prstGeom prst="flowChartManualOperation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Inițial Contractul de prestări servicii încheiat cu CNAM pentru anul 20</a:t>
          </a: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x-none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 a fost în mărime de </a:t>
          </a:r>
          <a:b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</a:b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196 381 303,79</a:t>
          </a: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r>
            <a:rPr lang="x-none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</a:t>
          </a:r>
          <a:endParaRPr lang="ru-RU" sz="2000" kern="12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sp:txBody>
      <dsp:txXfrm rot="5400000">
        <a:off x="4099" y="979308"/>
        <a:ext cx="3941952" cy="2937925"/>
      </dsp:txXfrm>
    </dsp:sp>
    <dsp:sp modelId="{E6D5A47E-4B50-4C44-A042-D7C059A658AB}">
      <dsp:nvSpPr>
        <dsp:cNvPr id="0" name=""/>
        <dsp:cNvSpPr/>
      </dsp:nvSpPr>
      <dsp:spPr>
        <a:xfrm rot="16200000">
          <a:off x="3706836" y="477295"/>
          <a:ext cx="4896543" cy="3941952"/>
        </a:xfrm>
        <a:prstGeom prst="flowChartManualOperation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Pe parcurs, în baza Acordurilor adiționale</a:t>
          </a: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nr. </a:t>
          </a: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1-</a:t>
          </a: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14</a:t>
          </a: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suma inițială a fost </a:t>
          </a:r>
          <a:r>
            <a:rPr lang="en-US" sz="2000" kern="1200" noProof="0" dirty="0" err="1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ajorat</a:t>
          </a:r>
          <a:r>
            <a:rPr lang="ro-RO" sz="2000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ă </a:t>
          </a:r>
          <a:r>
            <a:rPr lang="ro-RO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până la</a:t>
          </a: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endParaRPr lang="ro-RO" sz="2000" kern="12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239 118 114,06 lei</a:t>
          </a: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(cu 42 </a:t>
          </a:r>
          <a:r>
            <a:rPr lang="en-US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736 810,27</a:t>
          </a: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lei)</a:t>
          </a:r>
          <a:endParaRPr lang="ru-RU" sz="2000" b="1" kern="12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sp:txBody>
      <dsp:txXfrm rot="5400000">
        <a:off x="4184132" y="979308"/>
        <a:ext cx="3941952" cy="2937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6869E-DF57-40F0-8079-9D52C0A3DC53}">
      <dsp:nvSpPr>
        <dsp:cNvPr id="0" name=""/>
        <dsp:cNvSpPr/>
      </dsp:nvSpPr>
      <dsp:spPr>
        <a:xfrm>
          <a:off x="1149295" y="27067"/>
          <a:ext cx="4481288" cy="1400402"/>
        </a:xfrm>
        <a:prstGeom prst="rect">
          <a:avLst/>
        </a:prstGeom>
        <a:solidFill>
          <a:srgbClr val="C9E4FF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539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Cheltuielile efective la salariu s-au majorat cu      </a:t>
          </a:r>
          <a:r>
            <a:rPr lang="en-US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4,7</a:t>
          </a:r>
          <a:r>
            <a:rPr lang="ro-RO" sz="2000" b="1" u="none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%.</a:t>
          </a:r>
          <a:endParaRPr lang="en-US" sz="2000" b="1" u="none" kern="12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1149295" y="27067"/>
        <a:ext cx="4481288" cy="1400402"/>
      </dsp:txXfrm>
    </dsp:sp>
    <dsp:sp modelId="{760E52F8-1CE1-41BC-B4DE-E14046E79B53}">
      <dsp:nvSpPr>
        <dsp:cNvPr id="0" name=""/>
        <dsp:cNvSpPr/>
      </dsp:nvSpPr>
      <dsp:spPr>
        <a:xfrm>
          <a:off x="962575" y="129223"/>
          <a:ext cx="980281" cy="8615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8AD6B-D55E-4AB8-9041-19780F1AE9AB}">
      <dsp:nvSpPr>
        <dsp:cNvPr id="0" name=""/>
        <dsp:cNvSpPr/>
      </dsp:nvSpPr>
      <dsp:spPr>
        <a:xfrm>
          <a:off x="1149295" y="1587738"/>
          <a:ext cx="4481288" cy="1400402"/>
        </a:xfrm>
        <a:prstGeom prst="rect">
          <a:avLst/>
        </a:prstGeom>
        <a:solidFill>
          <a:srgbClr val="C9E4FF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539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S</a:t>
          </a: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alariul mediu lunar la o persoană fizică în perioada  anului 20</a:t>
          </a:r>
          <a:r>
            <a:rPr lang="en-US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2</a:t>
          </a:r>
          <a:r>
            <a:rPr lang="en-US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a </a:t>
          </a:r>
          <a:r>
            <a:rPr lang="ro-RO" sz="2000" b="1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constituit 14 0</a:t>
          </a:r>
          <a:r>
            <a:rPr lang="en-US" sz="2000" b="1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93</a:t>
          </a:r>
          <a:r>
            <a:rPr lang="ro-RO" sz="2000" b="1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,</a:t>
          </a:r>
          <a:r>
            <a:rPr lang="en-US" sz="2000" b="1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7</a:t>
          </a:r>
          <a:r>
            <a:rPr lang="ro-RO" sz="2000" b="1" kern="1200" noProof="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 </a:t>
          </a:r>
          <a:r>
            <a:rPr lang="ro-RO" sz="2000" b="1" kern="1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lei.</a:t>
          </a:r>
          <a:endParaRPr lang="ru-RU" sz="2000" b="1" kern="12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1149295" y="1587738"/>
        <a:ext cx="4481288" cy="1400402"/>
      </dsp:txXfrm>
    </dsp:sp>
    <dsp:sp modelId="{282DFE8F-8A9D-4E06-9B37-733B5C6FA96D}">
      <dsp:nvSpPr>
        <dsp:cNvPr id="0" name=""/>
        <dsp:cNvSpPr/>
      </dsp:nvSpPr>
      <dsp:spPr>
        <a:xfrm>
          <a:off x="990680" y="1665911"/>
          <a:ext cx="980281" cy="87390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46" cy="465044"/>
          </a:xfrm>
          <a:prstGeom prst="rect">
            <a:avLst/>
          </a:prstGeom>
        </p:spPr>
        <p:txBody>
          <a:bodyPr vert="horz" lIns="92648" tIns="46324" rIns="92648" bIns="46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303" y="2"/>
            <a:ext cx="3038445" cy="465044"/>
          </a:xfrm>
          <a:prstGeom prst="rect">
            <a:avLst/>
          </a:prstGeom>
        </p:spPr>
        <p:txBody>
          <a:bodyPr vert="horz" lIns="92648" tIns="46324" rIns="92648" bIns="463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0116A6-FE9F-459B-8F7C-EDCB800F153F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8829862"/>
            <a:ext cx="3876952" cy="465043"/>
          </a:xfrm>
          <a:prstGeom prst="rect">
            <a:avLst/>
          </a:prstGeom>
        </p:spPr>
        <p:txBody>
          <a:bodyPr vert="horz" lIns="92648" tIns="46324" rIns="92648" bIns="46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2015\Director \</a:t>
            </a:r>
            <a:r>
              <a:rPr lang="ro-RO" dirty="0"/>
              <a:t>P</a:t>
            </a:r>
            <a:r>
              <a:rPr lang="en-US" dirty="0" err="1"/>
              <a:t>oiect</a:t>
            </a:r>
            <a:r>
              <a:rPr lang="en-US" dirty="0"/>
              <a:t> de management Total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303" y="8829862"/>
            <a:ext cx="3038445" cy="465043"/>
          </a:xfrm>
          <a:prstGeom prst="rect">
            <a:avLst/>
          </a:prstGeom>
        </p:spPr>
        <p:txBody>
          <a:bodyPr vert="horz" lIns="92648" tIns="46324" rIns="92648" bIns="463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51576E-95FB-4A8D-B40E-93F4EBA5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6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46" cy="465044"/>
          </a:xfrm>
          <a:prstGeom prst="rect">
            <a:avLst/>
          </a:prstGeom>
        </p:spPr>
        <p:txBody>
          <a:bodyPr vert="horz" lIns="92648" tIns="46324" rIns="92648" bIns="46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03" y="2"/>
            <a:ext cx="3038445" cy="465044"/>
          </a:xfrm>
          <a:prstGeom prst="rect">
            <a:avLst/>
          </a:prstGeom>
        </p:spPr>
        <p:txBody>
          <a:bodyPr vert="horz" lIns="92648" tIns="46324" rIns="92648" bIns="463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36C677-39FE-4054-AAE9-8B2F8E8BAB4A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8" tIns="46324" rIns="92648" bIns="463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546" y="4415678"/>
            <a:ext cx="5609312" cy="4183903"/>
          </a:xfrm>
          <a:prstGeom prst="rect">
            <a:avLst/>
          </a:prstGeom>
        </p:spPr>
        <p:txBody>
          <a:bodyPr vert="horz" lIns="92648" tIns="46324" rIns="92648" bIns="463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8829862"/>
            <a:ext cx="3038446" cy="465043"/>
          </a:xfrm>
          <a:prstGeom prst="rect">
            <a:avLst/>
          </a:prstGeom>
        </p:spPr>
        <p:txBody>
          <a:bodyPr vert="horz" lIns="92648" tIns="46324" rIns="92648" bIns="46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&amp;файл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03" y="8829862"/>
            <a:ext cx="3038445" cy="465043"/>
          </a:xfrm>
          <a:prstGeom prst="rect">
            <a:avLst/>
          </a:prstGeom>
        </p:spPr>
        <p:txBody>
          <a:bodyPr vert="horz" lIns="92648" tIns="46324" rIns="92648" bIns="463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C5924A-59FD-44AF-A929-954B574ED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109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&amp;файл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5924A-59FD-44AF-A929-954B574ED3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9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4B8EF-DF82-4BC0-B73E-DB6E4B8278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4B8EF-DF82-4BC0-B73E-DB6E4B8278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4B8EF-DF82-4BC0-B73E-DB6E4B8278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1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4B8EF-DF82-4BC0-B73E-DB6E4B8278B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&amp;файл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5924A-59FD-44AF-A929-954B574ED36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5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&amp;файл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5924A-59FD-44AF-A929-954B574ED3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8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52864" indent="-289563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58252" indent="-2316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21553" indent="-2316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84854" indent="-2316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48155" indent="-231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3011455" indent="-231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74756" indent="-231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938057" indent="-231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05F3ED53-6814-4AEB-B413-6DCBB66AE424}" type="slidenum">
              <a:rPr lang="en-US" altLang="ru-RU" smtClean="0">
                <a:latin typeface="Calibri" panose="020F0502020204030204" pitchFamily="34" charset="0"/>
              </a:rPr>
              <a:pPr/>
              <a:t>23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21520A-DC31-45B3-9B7C-D108C45A9A05}" type="datetime1">
              <a:rPr lang="en-US" smtClean="0"/>
              <a:pPr/>
              <a:t>3/20/2023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406750-80C1-4FD5-8D1D-BC52DF94E3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0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 rot="10800000">
            <a:off x="0" y="6272212"/>
            <a:ext cx="9144000" cy="5857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7447"/>
            <a:ext cx="796616" cy="39531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8678" y="6334781"/>
            <a:ext cx="277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şinău</a:t>
            </a:r>
            <a:r>
              <a:rPr lang="ro-RO" sz="28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B4350A-2943-4A01-AC3D-15E972BB2E1A}" type="datetime1">
              <a:rPr lang="en-US" smtClean="0"/>
              <a:pPr/>
              <a:t>3/20/2023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3D95A1-7581-4786-B2D8-4EEB9684C0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39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8638E6-560E-432B-8AFF-550FFDBAC7D5}"/>
              </a:ext>
            </a:extLst>
          </p:cNvPr>
          <p:cNvSpPr/>
          <p:nvPr/>
        </p:nvSpPr>
        <p:spPr>
          <a:xfrm>
            <a:off x="89452" y="2"/>
            <a:ext cx="8900242" cy="6857998"/>
          </a:xfrm>
          <a:custGeom>
            <a:avLst/>
            <a:gdLst>
              <a:gd name="connsiteX0" fmla="*/ 0 w 8900242"/>
              <a:gd name="connsiteY0" fmla="*/ 3707682 h 6857998"/>
              <a:gd name="connsiteX1" fmla="*/ 1553787 w 8900242"/>
              <a:gd name="connsiteY1" fmla="*/ 6633882 h 6857998"/>
              <a:gd name="connsiteX2" fmla="*/ 1813485 w 8900242"/>
              <a:gd name="connsiteY2" fmla="*/ 6857998 h 6857998"/>
              <a:gd name="connsiteX3" fmla="*/ 1390997 w 8900242"/>
              <a:gd name="connsiteY3" fmla="*/ 6857998 h 6857998"/>
              <a:gd name="connsiteX4" fmla="*/ 1305023 w 8900242"/>
              <a:gd name="connsiteY4" fmla="*/ 6764547 h 6857998"/>
              <a:gd name="connsiteX5" fmla="*/ 0 w 8900242"/>
              <a:gd name="connsiteY5" fmla="*/ 3707682 h 6857998"/>
              <a:gd name="connsiteX6" fmla="*/ 8165371 w 8900242"/>
              <a:gd name="connsiteY6" fmla="*/ 0 h 6857998"/>
              <a:gd name="connsiteX7" fmla="*/ 8434017 w 8900242"/>
              <a:gd name="connsiteY7" fmla="*/ 0 h 6857998"/>
              <a:gd name="connsiteX8" fmla="*/ 8531332 w 8900242"/>
              <a:gd name="connsiteY8" fmla="*/ 116943 h 6857998"/>
              <a:gd name="connsiteX9" fmla="*/ 7064197 w 8900242"/>
              <a:gd name="connsiteY9" fmla="*/ 6618517 h 6857998"/>
              <a:gd name="connsiteX10" fmla="*/ 6869214 w 8900242"/>
              <a:gd name="connsiteY10" fmla="*/ 6857998 h 6857998"/>
              <a:gd name="connsiteX11" fmla="*/ 5864147 w 8900242"/>
              <a:gd name="connsiteY11" fmla="*/ 6857998 h 6857998"/>
              <a:gd name="connsiteX12" fmla="*/ 5959451 w 8900242"/>
              <a:gd name="connsiteY12" fmla="*/ 6779054 h 6857998"/>
              <a:gd name="connsiteX13" fmla="*/ 8165371 w 8900242"/>
              <a:gd name="connsiteY13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0242" h="6857998">
                <a:moveTo>
                  <a:pt x="0" y="3707682"/>
                </a:moveTo>
                <a:cubicBezTo>
                  <a:pt x="102798" y="4753032"/>
                  <a:pt x="718495" y="5855452"/>
                  <a:pt x="1553787" y="6633882"/>
                </a:cubicBezTo>
                <a:lnTo>
                  <a:pt x="1813485" y="6857998"/>
                </a:lnTo>
                <a:lnTo>
                  <a:pt x="1390997" y="6857998"/>
                </a:lnTo>
                <a:lnTo>
                  <a:pt x="1305023" y="6764547"/>
                </a:lnTo>
                <a:cubicBezTo>
                  <a:pt x="547343" y="5877764"/>
                  <a:pt x="27642" y="4746491"/>
                  <a:pt x="0" y="3707682"/>
                </a:cubicBezTo>
                <a:close/>
                <a:moveTo>
                  <a:pt x="8165371" y="0"/>
                </a:moveTo>
                <a:lnTo>
                  <a:pt x="8434017" y="0"/>
                </a:lnTo>
                <a:cubicBezTo>
                  <a:pt x="8469197" y="37263"/>
                  <a:pt x="8501635" y="76112"/>
                  <a:pt x="8531332" y="116943"/>
                </a:cubicBezTo>
                <a:cubicBezTo>
                  <a:pt x="9408929" y="1308942"/>
                  <a:pt x="8641791" y="4573680"/>
                  <a:pt x="7064197" y="6618517"/>
                </a:cubicBezTo>
                <a:lnTo>
                  <a:pt x="6869214" y="6857998"/>
                </a:lnTo>
                <a:lnTo>
                  <a:pt x="5864147" y="6857998"/>
                </a:lnTo>
                <a:lnTo>
                  <a:pt x="5959451" y="6779054"/>
                </a:lnTo>
                <a:cubicBezTo>
                  <a:pt x="7927822" y="5034017"/>
                  <a:pt x="9075477" y="1267740"/>
                  <a:pt x="816537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sz="2250" noProof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82691D-5AD4-4B45-A897-822BE51526A7}"/>
              </a:ext>
            </a:extLst>
          </p:cNvPr>
          <p:cNvSpPr/>
          <p:nvPr/>
        </p:nvSpPr>
        <p:spPr>
          <a:xfrm>
            <a:off x="210671" y="0"/>
            <a:ext cx="8212171" cy="6858000"/>
          </a:xfrm>
          <a:custGeom>
            <a:avLst/>
            <a:gdLst>
              <a:gd name="connsiteX0" fmla="*/ 3093532 w 8212171"/>
              <a:gd name="connsiteY0" fmla="*/ 0 h 6858000"/>
              <a:gd name="connsiteX1" fmla="*/ 7788717 w 8212171"/>
              <a:gd name="connsiteY1" fmla="*/ 0 h 6858000"/>
              <a:gd name="connsiteX2" fmla="*/ 7892093 w 8212171"/>
              <a:gd name="connsiteY2" fmla="*/ 119401 h 6858000"/>
              <a:gd name="connsiteX3" fmla="*/ 5781693 w 8212171"/>
              <a:gd name="connsiteY3" fmla="*/ 6683123 h 6858000"/>
              <a:gd name="connsiteX4" fmla="*/ 5571437 w 8212171"/>
              <a:gd name="connsiteY4" fmla="*/ 6858000 h 6858000"/>
              <a:gd name="connsiteX5" fmla="*/ 1883719 w 8212171"/>
              <a:gd name="connsiteY5" fmla="*/ 6858000 h 6858000"/>
              <a:gd name="connsiteX6" fmla="*/ 1739795 w 8212171"/>
              <a:gd name="connsiteY6" fmla="*/ 6745050 h 6858000"/>
              <a:gd name="connsiteX7" fmla="*/ 25117 w 8212171"/>
              <a:gd name="connsiteY7" fmla="*/ 3059510 h 6858000"/>
              <a:gd name="connsiteX8" fmla="*/ 3093532 w 821217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2171" h="6858000">
                <a:moveTo>
                  <a:pt x="3093532" y="0"/>
                </a:moveTo>
                <a:lnTo>
                  <a:pt x="7788717" y="0"/>
                </a:lnTo>
                <a:cubicBezTo>
                  <a:pt x="7826348" y="37781"/>
                  <a:pt x="7860518" y="77700"/>
                  <a:pt x="7892093" y="119401"/>
                </a:cubicBezTo>
                <a:cubicBezTo>
                  <a:pt x="8795878" y="1323923"/>
                  <a:pt x="7689261" y="4985003"/>
                  <a:pt x="5781693" y="6683123"/>
                </a:cubicBezTo>
                <a:lnTo>
                  <a:pt x="5571437" y="6858000"/>
                </a:lnTo>
                <a:lnTo>
                  <a:pt x="1883719" y="6858000"/>
                </a:lnTo>
                <a:lnTo>
                  <a:pt x="1739795" y="6745050"/>
                </a:lnTo>
                <a:cubicBezTo>
                  <a:pt x="632792" y="5835590"/>
                  <a:pt x="-152574" y="4329357"/>
                  <a:pt x="25117" y="3059510"/>
                </a:cubicBezTo>
                <a:cubicBezTo>
                  <a:pt x="219326" y="1671254"/>
                  <a:pt x="1558460" y="606271"/>
                  <a:pt x="309353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round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 sz="2250" noProof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3DDFB4-2B90-4DD2-8FC4-F24A9B40A49E}"/>
              </a:ext>
            </a:extLst>
          </p:cNvPr>
          <p:cNvSpPr/>
          <p:nvPr userDrawn="1"/>
        </p:nvSpPr>
        <p:spPr>
          <a:xfrm>
            <a:off x="5575300" y="0"/>
            <a:ext cx="3568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04E15-8997-4B6C-A126-C2EC56A3157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86050" y="365126"/>
            <a:ext cx="5829300" cy="1325563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A331-8423-4DB7-B4B5-18BF81445FA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1610-9BF8-4C16-9F39-D8D26718575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5003-AA53-433A-A581-1C01FE0DC0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88594" y="6356351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D4BD1B-4B34-4107-82C0-ABAE717A1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7294" y="1825625"/>
            <a:ext cx="3568700" cy="435133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829E12-92FB-4B64-9E5A-C40C54D5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6650" y="1825625"/>
            <a:ext cx="3568700" cy="435133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56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172" y="273424"/>
            <a:ext cx="8229090" cy="114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172" y="1604399"/>
            <a:ext cx="8229090" cy="189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11045" lvl="0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22089" lvl="1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33134" lvl="2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44178" lvl="3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555223" lvl="4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866268" lvl="5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177312" lvl="6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488357" lvl="7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799401" lvl="8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57172" y="3682062"/>
            <a:ext cx="8229090" cy="189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11045" lvl="0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22089" lvl="1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33134" lvl="2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44178" lvl="3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555223" lvl="4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866268" lvl="5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177312" lvl="6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488357" lvl="7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799401" lvl="8" indent="-15552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7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CE5FE9-7CC1-4233-AFA1-9757A706286B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3873" r:id="rId13"/>
    <p:sldLayoutId id="2147483874" r:id="rId14"/>
    <p:sldLayoutId id="2147483876" r:id="rId15"/>
    <p:sldLayoutId id="2147483877" r:id="rId16"/>
    <p:sldLayoutId id="2147483828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  <p:sldLayoutId id="2147483905" r:id="rId28"/>
    <p:sldLayoutId id="2147483906" r:id="rId29"/>
    <p:sldLayoutId id="2147483907" r:id="rId30"/>
    <p:sldLayoutId id="2147483908" r:id="rId31"/>
    <p:sldLayoutId id="2147483910" r:id="rId32"/>
    <p:sldLayoutId id="2147483911" r:id="rId33"/>
    <p:sldLayoutId id="2147483912" r:id="rId34"/>
    <p:sldLayoutId id="2147483913" r:id="rId35"/>
    <p:sldLayoutId id="2147483914" r:id="rId36"/>
    <p:sldLayoutId id="2147483915" r:id="rId37"/>
    <p:sldLayoutId id="2147483916" r:id="rId38"/>
    <p:sldLayoutId id="2147483917" r:id="rId39"/>
    <p:sldLayoutId id="2147483918" r:id="rId40"/>
    <p:sldLayoutId id="2147484209" r:id="rId41"/>
    <p:sldLayoutId id="2147484210" r:id="rId42"/>
    <p:sldLayoutId id="2147484217" r:id="rId43"/>
  </p:sldLayoutIdLst>
  <p:transition>
    <p:split orient="vert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C93B9-D7B3-470B-9DA4-9D542759F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RAPORT </a:t>
            </a:r>
            <a:br>
              <a:rPr lang="en-US" dirty="0"/>
            </a:br>
            <a:r>
              <a:rPr lang="en-US" dirty="0"/>
              <a:t>PRIVIND ACTIVITATEA CLINICĂ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70D5EA-66E8-478D-BEEB-A8D4706C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64D2696-69BD-4005-A54B-B62911C69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IMSP INSTITUTUL DE CARDIOLOGIE </a:t>
            </a:r>
          </a:p>
          <a:p>
            <a:r>
              <a:rPr lang="en-US" dirty="0"/>
              <a:t>2022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46D9B-8B55-4976-9523-BCA1F579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1909"/>
            <a:ext cx="1341236" cy="1341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E8014E-1F70-421F-8CBD-8BFDB6F0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8" y="30364"/>
            <a:ext cx="1225402" cy="13412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016AA5-0F93-45D9-85AF-63EA17FDC450}"/>
              </a:ext>
            </a:extLst>
          </p:cNvPr>
          <p:cNvSpPr/>
          <p:nvPr/>
        </p:nvSpPr>
        <p:spPr>
          <a:xfrm>
            <a:off x="4716016" y="537321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Director general, </a:t>
            </a:r>
          </a:p>
          <a:p>
            <a:r>
              <a:rPr lang="en-US" dirty="0"/>
              <a:t>dr.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șt</a:t>
            </a:r>
            <a:r>
              <a:rPr lang="en-US" dirty="0"/>
              <a:t>. med., </a:t>
            </a:r>
          </a:p>
          <a:p>
            <a:r>
              <a:rPr lang="en-US" dirty="0"/>
              <a:t>conf. </a:t>
            </a:r>
            <a:r>
              <a:rPr lang="en-US" dirty="0" err="1"/>
              <a:t>cercetător</a:t>
            </a:r>
            <a:r>
              <a:rPr lang="en-US" dirty="0"/>
              <a:t>, </a:t>
            </a:r>
            <a:r>
              <a:rPr lang="en-US" dirty="0" err="1"/>
              <a:t>V.Moscalu</a:t>
            </a:r>
            <a:r>
              <a:rPr lang="en-US" dirty="0"/>
              <a:t>____</a:t>
            </a:r>
          </a:p>
        </p:txBody>
      </p:sp>
    </p:spTree>
    <p:extLst>
      <p:ext uri="{BB962C8B-B14F-4D97-AF65-F5344CB8AC3E}">
        <p14:creationId xmlns:p14="http://schemas.microsoft.com/office/powerpoint/2010/main" val="56415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dn.promdevelop.ru/wp-content/uploads/2017/09/gol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858000" cy="5116019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53791" y="2662678"/>
            <a:ext cx="210185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o-RO" sz="1050" b="1" i="1"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endParaRPr lang="ro-RO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108411" y="5698980"/>
            <a:ext cx="184731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br>
              <a:rPr lang="ro-RO" sz="1050" b="1">
                <a:ea typeface="Times New Roman" pitchFamily="18" charset="0"/>
                <a:cs typeface="Arial" pitchFamily="34" charset="0"/>
              </a:rPr>
            </a:br>
            <a:endParaRPr lang="ro-RO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143001" y="845708"/>
            <a:ext cx="48065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388644" algn="l"/>
              </a:tabLst>
            </a:pP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REZULTATELE </a:t>
            </a:r>
          </a:p>
          <a:p>
            <a:pPr algn="ctr">
              <a:tabLst>
                <a:tab pos="4388644" algn="l"/>
              </a:tabLst>
            </a:pP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ACTIVITĂŢII</a:t>
            </a:r>
          </a:p>
          <a:p>
            <a:pPr algn="ctr">
              <a:tabLst>
                <a:tab pos="4388644" algn="l"/>
              </a:tabLst>
            </a:pPr>
            <a:r>
              <a:rPr lang="ro-R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ECONOMICO-FINANCIARE</a:t>
            </a:r>
            <a:endParaRPr lang="ro-RO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750-80C1-4FD5-8D1D-BC52DF94E34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15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75240" cy="8640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CONTRACT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de prestări servicii medicale încheiat cu CNAM, anul 20</a:t>
            </a:r>
            <a:r>
              <a:rPr lang="en-US" sz="18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endParaRPr lang="ru-RU" sz="1800" b="1" dirty="0">
              <a:solidFill>
                <a:srgbClr val="FFFF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8804743"/>
              </p:ext>
            </p:extLst>
          </p:nvPr>
        </p:nvGraphicFramePr>
        <p:xfrm>
          <a:off x="560717" y="1394446"/>
          <a:ext cx="8187747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8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95A1-7581-4786-B2D8-4EEB9684C0E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1" y="2133304"/>
            <a:ext cx="5042595" cy="40184"/>
          </a:xfrm>
        </p:spPr>
        <p:txBody>
          <a:bodyPr>
            <a:normAutofit fontScale="90000"/>
          </a:bodyPr>
          <a:lstStyle/>
          <a:p>
            <a:br>
              <a:rPr lang="ro-RO" sz="1913">
                <a:solidFill>
                  <a:srgbClr val="CC0000"/>
                </a:solidFill>
              </a:rPr>
            </a:br>
            <a:br>
              <a:rPr lang="ro-RO" sz="1913">
                <a:solidFill>
                  <a:srgbClr val="CC0000"/>
                </a:solidFill>
              </a:rPr>
            </a:br>
            <a:br>
              <a:rPr lang="ro-RO" sz="1913">
                <a:solidFill>
                  <a:srgbClr val="CC0000"/>
                </a:solidFill>
              </a:rPr>
            </a:br>
            <a:br>
              <a:rPr lang="ro-RO" sz="1913">
                <a:solidFill>
                  <a:srgbClr val="CC0000"/>
                </a:solidFill>
              </a:rPr>
            </a:br>
            <a:br>
              <a:rPr lang="ro-RO" sz="1913">
                <a:solidFill>
                  <a:srgbClr val="CC0000"/>
                </a:solidFill>
              </a:rPr>
            </a:br>
            <a:br>
              <a:rPr lang="ro-RO" sz="1913">
                <a:solidFill>
                  <a:srgbClr val="CC0000"/>
                </a:solidFill>
              </a:rPr>
            </a:br>
            <a:endParaRPr lang="ru-RU" sz="1913">
              <a:solidFill>
                <a:srgbClr val="CC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68009"/>
              </p:ext>
            </p:extLst>
          </p:nvPr>
        </p:nvGraphicFramePr>
        <p:xfrm>
          <a:off x="909018" y="2020553"/>
          <a:ext cx="8083748" cy="44564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d/o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Tipurile de venit: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Devieri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Ponderea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Mijloace financiare alocate de CNAM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178 427,8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231 798,7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+53 370,9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+29,9%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Sursele</a:t>
                      </a:r>
                      <a:r>
                        <a:rPr lang="ro-RO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financiare acumulate în baza serviciilor medicale prestate contra plată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1 816,9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+4,2%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Surse parvenite din darea în arendă și locațiunilor încăperilor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1 126,3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993,2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-133,1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-11,8%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Ajutorul umanitar, titlu gratuit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10 222,2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-2220,5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-17,8%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Alocațiile Fondatorului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-100%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198979003"/>
                  </a:ext>
                </a:extLst>
              </a:tr>
              <a:tr h="907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Alocații din fondul de dezvoltare și modernizare a prestatorilor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 de servicii medicale al CNAM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-61%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883562970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Știința (Proiecte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stat, Proiect instituțional)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4 295,2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3942,1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-353,1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-8,2%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o-RO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200 032,4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249 163,1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+49 130,7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+24,6%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443" marR="344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67544" y="1364219"/>
            <a:ext cx="7920880" cy="1200052"/>
            <a:chOff x="-1890607" y="-981859"/>
            <a:chExt cx="12246883" cy="2133423"/>
          </a:xfrm>
          <a:noFill/>
        </p:grpSpPr>
        <p:sp>
          <p:nvSpPr>
            <p:cNvPr id="8" name="Прямоугольник 7"/>
            <p:cNvSpPr/>
            <p:nvPr/>
          </p:nvSpPr>
          <p:spPr>
            <a:xfrm>
              <a:off x="0" y="562"/>
              <a:ext cx="7892106" cy="115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890607" y="-981859"/>
              <a:ext cx="12246883" cy="923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ro-RO" sz="1400" dirty="0">
                  <a:solidFill>
                    <a:schemeClr val="tx1"/>
                  </a:solidFill>
                  <a:latin typeface="Arial Black" pitchFamily="34" charset="0"/>
                  <a:cs typeface="Times New Roman" pitchFamily="18" charset="0"/>
                </a:rPr>
                <a:t>Bugetul global al institutului pentru anul 2022</a:t>
              </a:r>
              <a:r>
                <a:rPr lang="en-US" sz="1400" dirty="0">
                  <a:solidFill>
                    <a:schemeClr val="tx1"/>
                  </a:solidFill>
                  <a:latin typeface="Arial Black" pitchFamily="34" charset="0"/>
                  <a:cs typeface="Times New Roman" pitchFamily="18" charset="0"/>
                </a:rPr>
                <a:t> </a:t>
              </a:r>
              <a:r>
                <a:rPr lang="ro-RO" sz="1400" dirty="0">
                  <a:solidFill>
                    <a:schemeClr val="tx1"/>
                  </a:solidFill>
                  <a:latin typeface="Arial Black" pitchFamily="34" charset="0"/>
                  <a:cs typeface="Times New Roman" pitchFamily="18" charset="0"/>
                </a:rPr>
                <a:t>a constituit total </a:t>
              </a:r>
              <a:r>
                <a:rPr lang="en-US" sz="1400" dirty="0">
                  <a:solidFill>
                    <a:schemeClr val="tx1"/>
                  </a:solidFill>
                  <a:latin typeface="Arial Black" pitchFamily="34" charset="0"/>
                  <a:cs typeface="Times New Roman" pitchFamily="18" charset="0"/>
                </a:rPr>
                <a:t>249 163,1 </a:t>
              </a:r>
              <a:r>
                <a:rPr lang="ro-RO" sz="1400" dirty="0">
                  <a:solidFill>
                    <a:schemeClr val="tx1"/>
                  </a:solidFill>
                  <a:latin typeface="Arial Black" pitchFamily="34" charset="0"/>
                  <a:cs typeface="Times New Roman" pitchFamily="18" charset="0"/>
                </a:rPr>
                <a:t>mii lei</a:t>
              </a:r>
              <a:endParaRPr lang="ru-RU" sz="14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CasetăText 9">
            <a:extLst>
              <a:ext uri="{FF2B5EF4-FFF2-40B4-BE49-F238E27FC236}">
                <a16:creationId xmlns:a16="http://schemas.microsoft.com/office/drawing/2014/main" id="{FEE2657E-53CE-407E-A258-F96E79F9EC72}"/>
              </a:ext>
            </a:extLst>
          </p:cNvPr>
          <p:cNvSpPr txBox="1"/>
          <p:nvPr/>
        </p:nvSpPr>
        <p:spPr>
          <a:xfrm>
            <a:off x="909018" y="172808"/>
            <a:ext cx="7488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</a:rPr>
              <a:t>STRUCTURA COMPARATIVĂ A VENITURILOR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</a:rPr>
              <a:t>TOTALE ACUMULATE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solidFill>
                  <a:srgbClr val="FFFF00"/>
                </a:solidFill>
                <a:latin typeface="Arial Black" pitchFamily="34" charset="0"/>
              </a:rPr>
              <a:t>(2021-2022)</a:t>
            </a:r>
            <a:endParaRPr lang="ru-RU" sz="11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2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1196" y="1128312"/>
            <a:ext cx="8229600" cy="1828800"/>
          </a:xfrm>
        </p:spPr>
        <p:txBody>
          <a:bodyPr/>
          <a:lstStyle/>
          <a:p>
            <a:pPr algn="ctr"/>
            <a:r>
              <a:rPr lang="ro-RO" dirty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71700" y="319987"/>
            <a:ext cx="5400600" cy="670782"/>
          </a:xfrm>
          <a:noFill/>
        </p:spPr>
        <p:txBody>
          <a:bodyPr>
            <a:noAutofit/>
          </a:bodyPr>
          <a:lstStyle/>
          <a:p>
            <a:r>
              <a:rPr lang="ro-RO" sz="135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STRUCTURA COMPARATIVĂ A CHELTUIELILOR PE PARCURSUL ANILOR 2021-2022</a:t>
            </a:r>
            <a:endParaRPr lang="ru-RU" sz="1350" dirty="0">
              <a:solidFill>
                <a:srgbClr val="FFFF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97180"/>
              </p:ext>
            </p:extLst>
          </p:nvPr>
        </p:nvGraphicFramePr>
        <p:xfrm>
          <a:off x="421196" y="1011732"/>
          <a:ext cx="8254426" cy="3862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Tipurile de cheltuieli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Devieri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Retribuirea</a:t>
                      </a:r>
                      <a:r>
                        <a:rPr lang="ro-RO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muncii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73 756,5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77 243,9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+3 487,4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Contribuţiii</a:t>
                      </a: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asigurări</a:t>
                      </a:r>
                      <a:r>
                        <a:rPr lang="ro-RO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sociale de stat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17 616,9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18 536,3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+919,4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Medicamente și consumabile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76 750,2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78 439,7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+1 689,5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Alimentarea pacienților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1 911,5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2 756,4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+844,9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Energie electrică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2 052,9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2 869,2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+816,3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Energie termică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2 552,3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3 460,0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+907,7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77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Apă, canalizare și salubritatea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668,1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1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Perfecționarea cadrelor medicale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+96,2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Produse petroliere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278,8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+77,3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0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Reparaţia curentă a mijloacelor fixe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1 306,0</a:t>
                      </a: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5 302,4</a:t>
                      </a:r>
                      <a:endParaRPr lang="ro-RO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+3 996,4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Achitarea serviciilor medicale în alte instituții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1 236,1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907,8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-328,1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285750" marR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cheltuieli,</a:t>
                      </a:r>
                      <a:r>
                        <a:rPr lang="ro-RO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nclusiv: 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cheltuieli</a:t>
                      </a:r>
                    </a:p>
                    <a:p>
                      <a:pPr marL="285750" marR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uzura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18 995,5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9 450,6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9 544,9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19 108,7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9 329,4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9 779,3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+113,2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-121,2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+234,4</a:t>
                      </a: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marL="285750" marR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197 230,8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209 842,1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+12 611,3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27" marR="2652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1106" y="4330955"/>
            <a:ext cx="7875310" cy="15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788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*</a:t>
            </a: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788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Cheltuielile efective pentru ”Retribuirea muncii” în sumă de 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77 243,9</a:t>
            </a:r>
            <a:r>
              <a:rPr lang="ro-RO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mii lei sunt formate: Salariul total în sumă de 71 6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17</a:t>
            </a:r>
            <a:r>
              <a:rPr lang="ro-RO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9</a:t>
            </a:r>
            <a:r>
              <a:rPr lang="ro-RO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mii lei și Premii în sumă de 5 </a:t>
            </a:r>
            <a:r>
              <a:rPr lang="en-US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626,0 </a:t>
            </a:r>
            <a:r>
              <a:rPr lang="ro-RO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mii lei.</a:t>
            </a:r>
            <a:endParaRPr lang="ro-RO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5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6768752" cy="72008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o-RO" sz="16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STRUCTURA CHELTUIELILOR DE BAZĂ (INTRĂRI) PENTRU MEDICAMENTE ŞI CONSUMABILE  2022</a:t>
            </a:r>
            <a:endParaRPr lang="ro-RO" sz="1600" dirty="0">
              <a:solidFill>
                <a:srgbClr val="FFFF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endParaRPr lang="ru-RU" sz="1238" dirty="0">
              <a:latin typeface="Arial Black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42389"/>
              </p:ext>
            </p:extLst>
          </p:nvPr>
        </p:nvGraphicFramePr>
        <p:xfrm>
          <a:off x="422030" y="908721"/>
          <a:ext cx="8326434" cy="58739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3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88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Suma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(mii lei)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193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Medicamente și consumabile, inclusiv: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Medicamente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Consumabile: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o-RO" sz="12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Cardiochirurgie</a:t>
                      </a:r>
                      <a:endParaRPr lang="ro-RO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o-RO" sz="12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Cardiostimulatoare</a:t>
                      </a:r>
                      <a:endParaRPr lang="ro-RO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Electrofiziologie</a:t>
                      </a:r>
                      <a:endParaRPr lang="en-US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-Secția de cateterism cardiac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71 388,4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4 767,4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66 621,0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6 388,1</a:t>
                      </a:r>
                      <a:endParaRPr lang="en-US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8 259,1</a:t>
                      </a:r>
                      <a:endParaRPr lang="en-US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4 047,4</a:t>
                      </a:r>
                      <a:endParaRPr lang="en-US" sz="12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47 926,4</a:t>
                      </a:r>
                      <a:endParaRPr lang="ro-RO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Dezinfectanţi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186,8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de laborator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4 061,1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87655011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2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Echipament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384,4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15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Instrumente medicale și articole </a:t>
                      </a:r>
                      <a:r>
                        <a:rPr lang="ro-RO" sz="12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parafarmaceutice</a:t>
                      </a:r>
                      <a:endParaRPr lang="ro-RO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3 917,7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10738206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Ajutor umanitar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2 031,6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Titlu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gratuit</a:t>
                      </a:r>
                      <a:endParaRPr lang="ro-RO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3 785,9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93077123"/>
                  </a:ext>
                </a:extLst>
              </a:tr>
              <a:tr h="823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85 755,9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1462"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9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80736"/>
              </p:ext>
            </p:extLst>
          </p:nvPr>
        </p:nvGraphicFramePr>
        <p:xfrm>
          <a:off x="899592" y="836711"/>
          <a:ext cx="7189982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7031D-480F-4954-9AE3-A50B42D7BE9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2235" y="328229"/>
            <a:ext cx="6264696" cy="338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o-RO" sz="16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STRUCTURA ALTOR CHELTUIELI PENTRU A. </a:t>
            </a:r>
            <a:r>
              <a:rPr lang="en-US" sz="16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2022</a:t>
            </a:r>
            <a:endParaRPr lang="ro-RO" sz="1600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49" y="4365104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Alte cheltuieli a. 20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a constituit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32 865,8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mii lei, inclusiv: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Servicii comunale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6 997,3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mii lei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Produse petroliere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278,8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mii lei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Reparația curentă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5 302,4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mii lei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Perfecționarea cadrelor –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270,8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mii lei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Investigații în alte instituții medicale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907,8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mii lei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Uzura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9 779,3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mii lei</a:t>
            </a:r>
          </a:p>
          <a:p>
            <a:pPr marL="192881" indent="-192881" algn="just">
              <a:buFont typeface="Arial" pitchFamily="34" charset="0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Cheltuieli mixte  –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9 329,4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mii lei (servicii de curățenie, servicii de închiriere și spălare a </a:t>
            </a:r>
            <a:r>
              <a:rPr lang="ro-RO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o-RO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eriei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, servicii internet, marfă de uz gospodăresc, piese de schimb, reparația curentă a utilajului, servicii de mentenanță, paza, etc.)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00289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95736" y="908720"/>
            <a:ext cx="5207775" cy="756084"/>
          </a:xfrm>
        </p:spPr>
        <p:txBody>
          <a:bodyPr>
            <a:noAutofit/>
          </a:bodyPr>
          <a:lstStyle/>
          <a:p>
            <a:r>
              <a:rPr lang="ro-RO" sz="20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CHELTUIELI SALARIALE, anul </a:t>
            </a: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202</a:t>
            </a:r>
            <a:r>
              <a:rPr lang="ro-RO" sz="2000" b="1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277238"/>
              </p:ext>
            </p:extLst>
          </p:nvPr>
        </p:nvGraphicFramePr>
        <p:xfrm>
          <a:off x="1331641" y="1556792"/>
          <a:ext cx="6593160" cy="301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535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19722"/>
              </p:ext>
            </p:extLst>
          </p:nvPr>
        </p:nvGraphicFramePr>
        <p:xfrm>
          <a:off x="323528" y="1553586"/>
          <a:ext cx="8640959" cy="36064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2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026">
                <a:tc rowSpan="3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Categorii de personal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ANUL 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ANUL 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Salariu mediu la o persoană fizică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Salariu mediu conform funcțiilor ocupate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1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Informație personal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</a:rPr>
                        <a:t>Informație personal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Numărul de funcții real ocupate 31.12.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Numărul de persoane fizice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31.12. 20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Numărul de funcții real ocupate 31.12.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Numărul de persoane fizice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31.12. 20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40">
                <a:tc>
                  <a:txBody>
                    <a:bodyPr/>
                    <a:lstStyle/>
                    <a:p>
                      <a:pPr indent="6985" algn="l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IMSP IC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549,5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553,0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457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12087,4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14093,7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10360,6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11647,1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pPr indent="6985" algn="l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154,25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156,25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136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16546,8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18818,4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14803,7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16379,6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indent="6985" algn="l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medical mediu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189,0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191,0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149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12211,3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14390,</a:t>
                      </a: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10466,8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11228,9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indent="6985" algn="l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medical inferior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87,75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85,25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6960,7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7591,5</a:t>
                      </a: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5949,3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6678,7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indent="6985" algn="l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administrativ-gospodăresc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120,5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o-RO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</a:t>
                      </a: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9473,1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12035,6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7674,4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en-US" sz="1200" b="1" i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9688,4</a:t>
                      </a:r>
                      <a:endParaRPr lang="ro-RO" sz="1200" b="1" i="0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7281" marR="272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331640" y="476672"/>
            <a:ext cx="7056784" cy="60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DINAMICA COMPARATIVĂ A SALARIZĂRII ANGAJAȚILOR IMSP</a:t>
            </a:r>
            <a:r>
              <a:rPr lang="en-US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 IC</a:t>
            </a:r>
            <a:r>
              <a:rPr lang="ro-RO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, pentru 20</a:t>
            </a:r>
            <a:r>
              <a:rPr lang="en-US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ro-RO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1-20</a:t>
            </a:r>
            <a:r>
              <a:rPr lang="en-US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ro-RO" b="1" dirty="0">
                <a:solidFill>
                  <a:srgbClr val="FFFF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2</a:t>
            </a:r>
            <a:endParaRPr lang="ro-RO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4954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00" y="188641"/>
            <a:ext cx="5778642" cy="79208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ECHIPAMENTULUI PROCURAT  a.202</a:t>
            </a:r>
            <a:r>
              <a:rPr lang="ro-RO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45986"/>
              </p:ext>
            </p:extLst>
          </p:nvPr>
        </p:nvGraphicFramePr>
        <p:xfrm>
          <a:off x="395536" y="1628800"/>
          <a:ext cx="8458618" cy="49398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3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Denumire lot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Cantitatea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Angiograf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(15 334,6 mii lei)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5 111,5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radiografie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fluroscopie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universal,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digital (5 980,9 mii lei)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2 990,5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2039075430"/>
                  </a:ext>
                </a:extLst>
              </a:tr>
              <a:tr h="24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Steriliz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ato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 cu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accesorii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2224767360"/>
                  </a:ext>
                </a:extLst>
              </a:tr>
              <a:tr h="258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ALL-in-One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Lenovo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2019600128"/>
                  </a:ext>
                </a:extLst>
              </a:tr>
              <a:tr h="258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monitorizarea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țiilor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vitale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213,6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875486445"/>
                  </a:ext>
                </a:extLst>
              </a:tr>
              <a:tr h="323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Pompă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vacum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compatibilă cu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autoclavul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595847805"/>
                  </a:ext>
                </a:extLst>
              </a:tr>
              <a:tr h="323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Masă de inox pe rotile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215135548"/>
                  </a:ext>
                </a:extLst>
              </a:tr>
              <a:tr h="267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Aparat de aer condiționat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856624617"/>
                  </a:ext>
                </a:extLst>
              </a:tr>
              <a:tr h="267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 multifuncțional pentru adulți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2192538584"/>
                  </a:ext>
                </a:extLst>
              </a:tr>
              <a:tr h="2679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Aparat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darsonvalizare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ULTRADAR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703282843"/>
                  </a:ext>
                </a:extLst>
              </a:tr>
              <a:tr h="3749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Aparat cu ultrasunet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Sonotronic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US-2 cu sonda SU-5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747754704"/>
                  </a:ext>
                </a:extLst>
              </a:tr>
              <a:tr h="387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Aparat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magnitoterapie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 3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emițatori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ALMAG-02(2)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2058707220"/>
                  </a:ext>
                </a:extLst>
              </a:tr>
              <a:tr h="3204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Aparat pentru iradiere locală cu raze </a:t>
                      </a:r>
                      <a:r>
                        <a:rPr lang="ro-RO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UGN-01M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1879215039"/>
                  </a:ext>
                </a:extLst>
              </a:tr>
              <a:tr h="6283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Mobilier pentru secții</a:t>
                      </a: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310" marR="19310" marT="0" marB="0"/>
                </a:tc>
                <a:extLst>
                  <a:ext uri="{0D108BD9-81ED-4DB2-BD59-A6C34878D82A}">
                    <a16:rowId xmlns:a16="http://schemas.microsoft.com/office/drawing/2014/main" val="384279205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2879" y="836712"/>
            <a:ext cx="775993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eaLnBrk="0" hangingPunct="0"/>
            <a:endParaRPr lang="ro-RO" sz="105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514350" eaLnBrk="0" hangingPunct="0"/>
            <a:r>
              <a:rPr lang="en-US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o-RO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o-RO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articolul ”Procurări de mijloace fixe” s-a</a:t>
            </a:r>
            <a:r>
              <a:rPr lang="en-US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ro-RO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procurat mijloace fixe în sumă de 9 592,3 mii lei din care 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3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20688"/>
            <a:ext cx="6172200" cy="936104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LUCR</a:t>
            </a:r>
            <a:r>
              <a:rPr lang="ro-RO" sz="2000" dirty="0">
                <a:solidFill>
                  <a:srgbClr val="FFFF00"/>
                </a:solidFill>
                <a:latin typeface="Arial Black" panose="020B0A04020102020204" pitchFamily="34" charset="0"/>
              </a:rPr>
              <a:t>ĂRI DE REPARAȚII a. 202</a:t>
            </a:r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54128"/>
            <a:ext cx="7848872" cy="38951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2870" indent="0" algn="just"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parcursul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anului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20</a:t>
            </a: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IMSP IC s-au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efectuat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lucrări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reparații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curente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capitale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conform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devizului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venituri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cheltuieli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sumă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de 8 302,4 mii lei</a:t>
            </a: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02870" indent="0" algn="just">
              <a:buNone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" indent="0" algn="ctr">
              <a:buNone/>
            </a:pPr>
            <a:r>
              <a:rPr lang="ro-RO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 </a:t>
            </a:r>
          </a:p>
          <a:p>
            <a:pPr marL="488633" indent="-385763">
              <a:buFont typeface="Wingdings" panose="05000000000000000000" pitchFamily="2" charset="2"/>
              <a:buChar char="q"/>
            </a:pP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Lucrări de amenajare a spațiului pentru secția radiologie</a:t>
            </a:r>
          </a:p>
          <a:p>
            <a:pPr marL="488633" indent="-385763">
              <a:buFont typeface="Wingdings" panose="05000000000000000000" pitchFamily="2" charset="2"/>
              <a:buChar char="q"/>
            </a:pP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Reconstrucția unității primiri urgențe (UPU)</a:t>
            </a:r>
          </a:p>
          <a:p>
            <a:pPr marL="488633" indent="-385763">
              <a:buFont typeface="Wingdings" panose="05000000000000000000" pitchFamily="2" charset="2"/>
              <a:buChar char="q"/>
            </a:pP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Reabilitarea rețelelor de alimentare cu apă și canalizare</a:t>
            </a:r>
          </a:p>
          <a:p>
            <a:pPr marL="488633" indent="-385763">
              <a:buFont typeface="Wingdings" panose="05000000000000000000" pitchFamily="2" charset="2"/>
              <a:buChar char="q"/>
            </a:pPr>
            <a:r>
              <a:rPr lang="ro-R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Amenajarea spațiului pentru instalarea generatorului electric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285750">
              <a:buFont typeface="Wingdings" panose="05000000000000000000" pitchFamily="2" charset="2"/>
              <a:buChar char="q"/>
            </a:pPr>
            <a:endParaRPr lang="ro-R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285750" algn="ctr">
              <a:buFont typeface="Wingdings" panose="05000000000000000000" pitchFamily="2" charset="2"/>
              <a:buChar char="q"/>
            </a:pPr>
            <a:endParaRPr lang="ro-R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0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34CA5-82CD-40DE-B433-49CDBD38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IMSP INSTITUTUL DE CARDIOLOGIE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INFORMAȚII GENERALE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9DA85-710D-42DC-96E3-60417A87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endParaRPr lang="en-US" sz="1400" dirty="0"/>
          </a:p>
          <a:p>
            <a:pPr marL="137160" indent="0">
              <a:buNone/>
            </a:pPr>
            <a:r>
              <a:rPr lang="en-US" sz="3300" dirty="0" err="1"/>
              <a:t>Structura</a:t>
            </a:r>
            <a:r>
              <a:rPr lang="en-US" sz="3300" dirty="0"/>
              <a:t> , </a:t>
            </a:r>
            <a:r>
              <a:rPr lang="en-US" sz="3300" dirty="0" err="1"/>
              <a:t>Număr</a:t>
            </a:r>
            <a:r>
              <a:rPr lang="en-US" sz="3300" dirty="0"/>
              <a:t> </a:t>
            </a:r>
            <a:r>
              <a:rPr lang="en-US" sz="3300" dirty="0" err="1"/>
              <a:t>paturi</a:t>
            </a:r>
            <a:endParaRPr lang="en-US" sz="3300" dirty="0"/>
          </a:p>
          <a:p>
            <a:r>
              <a:rPr lang="en-US" sz="1900" dirty="0"/>
              <a:t>300 </a:t>
            </a:r>
            <a:r>
              <a:rPr lang="en-US" sz="1900" dirty="0" err="1"/>
              <a:t>paturi</a:t>
            </a:r>
            <a:r>
              <a:rPr lang="en-US" sz="1900" dirty="0"/>
              <a:t> </a:t>
            </a:r>
            <a:r>
              <a:rPr lang="en-US" sz="1900" dirty="0" err="1"/>
              <a:t>spitalicești</a:t>
            </a:r>
            <a:r>
              <a:rPr lang="en-US" sz="1900" dirty="0"/>
              <a:t>, 6 </a:t>
            </a:r>
            <a:r>
              <a:rPr lang="en-US" sz="1900" dirty="0" err="1"/>
              <a:t>secții</a:t>
            </a:r>
            <a:r>
              <a:rPr lang="en-US" sz="1900" dirty="0"/>
              <a:t> </a:t>
            </a:r>
            <a:r>
              <a:rPr lang="en-US" sz="1900" dirty="0" err="1"/>
              <a:t>specializate</a:t>
            </a:r>
            <a:r>
              <a:rPr lang="en-US" sz="1900" dirty="0"/>
              <a:t> cu </a:t>
            </a:r>
            <a:r>
              <a:rPr lang="en-US" sz="1900" dirty="0" err="1"/>
              <a:t>paturi</a:t>
            </a:r>
            <a:r>
              <a:rPr lang="en-US" sz="1900" dirty="0"/>
              <a:t> </a:t>
            </a:r>
            <a:r>
              <a:rPr lang="en-US" sz="1900" dirty="0" err="1"/>
              <a:t>spitalicești</a:t>
            </a:r>
            <a:endParaRPr lang="en-US" sz="1900" dirty="0"/>
          </a:p>
          <a:p>
            <a:r>
              <a:rPr lang="en-US" sz="1900" dirty="0"/>
              <a:t>Bloc operator cu 4 </a:t>
            </a:r>
            <a:r>
              <a:rPr lang="en-US" sz="1900" dirty="0" err="1"/>
              <a:t>săli</a:t>
            </a:r>
            <a:r>
              <a:rPr lang="en-US" sz="1900" dirty="0"/>
              <a:t> de </a:t>
            </a:r>
            <a:r>
              <a:rPr lang="en-US" sz="1900" dirty="0" err="1"/>
              <a:t>operații</a:t>
            </a:r>
            <a:endParaRPr lang="en-US" sz="1900" dirty="0"/>
          </a:p>
          <a:p>
            <a:r>
              <a:rPr lang="en-US" sz="1900" dirty="0" err="1"/>
              <a:t>Serviciul</a:t>
            </a:r>
            <a:r>
              <a:rPr lang="en-US" sz="1900" dirty="0"/>
              <a:t> </a:t>
            </a:r>
            <a:r>
              <a:rPr lang="en-US" sz="1900" dirty="0" err="1"/>
              <a:t>consultativ</a:t>
            </a:r>
            <a:r>
              <a:rPr lang="en-US" sz="1900" dirty="0"/>
              <a:t> </a:t>
            </a:r>
          </a:p>
          <a:p>
            <a:r>
              <a:rPr lang="en-US" sz="1900" dirty="0" err="1"/>
              <a:t>Unitatea</a:t>
            </a:r>
            <a:r>
              <a:rPr lang="en-US" sz="1900" dirty="0"/>
              <a:t> </a:t>
            </a:r>
            <a:r>
              <a:rPr lang="en-US" sz="1900" dirty="0" err="1"/>
              <a:t>primire</a:t>
            </a:r>
            <a:r>
              <a:rPr lang="en-US" sz="1900" dirty="0"/>
              <a:t> de </a:t>
            </a:r>
            <a:r>
              <a:rPr lang="en-US" sz="1900" dirty="0" err="1"/>
              <a:t>urgențe</a:t>
            </a:r>
            <a:endParaRPr lang="en-US" sz="1900" dirty="0"/>
          </a:p>
          <a:p>
            <a:pPr marL="137160" indent="0">
              <a:buNone/>
            </a:pPr>
            <a:endParaRPr lang="en-US" sz="1900" dirty="0"/>
          </a:p>
          <a:p>
            <a:pPr marL="137160" indent="0">
              <a:buNone/>
            </a:pPr>
            <a:r>
              <a:rPr lang="en-US" sz="3300" dirty="0" err="1"/>
              <a:t>Catedre</a:t>
            </a:r>
            <a:r>
              <a:rPr lang="en-US" sz="3300" dirty="0"/>
              <a:t>,  </a:t>
            </a:r>
            <a:r>
              <a:rPr lang="en-US" sz="3300" dirty="0" err="1"/>
              <a:t>Laboratoare</a:t>
            </a:r>
            <a:r>
              <a:rPr lang="en-US" sz="3300" dirty="0"/>
              <a:t>  </a:t>
            </a:r>
            <a:r>
              <a:rPr lang="en-US" sz="3300" dirty="0" err="1"/>
              <a:t>științifice</a:t>
            </a:r>
            <a:endParaRPr lang="en-US" sz="3300" dirty="0"/>
          </a:p>
          <a:p>
            <a:r>
              <a:rPr lang="it-IT" sz="1900" dirty="0"/>
              <a:t>2 catedre universitare</a:t>
            </a:r>
          </a:p>
          <a:p>
            <a:r>
              <a:rPr lang="it-IT" sz="1900" dirty="0"/>
              <a:t>5 laboratoare științifice</a:t>
            </a:r>
          </a:p>
          <a:p>
            <a:pPr marL="137160" indent="0">
              <a:buNone/>
            </a:pPr>
            <a:endParaRPr lang="it-IT" sz="1600" dirty="0"/>
          </a:p>
          <a:p>
            <a:pPr marL="137160" indent="0">
              <a:buNone/>
            </a:pPr>
            <a:r>
              <a:rPr lang="it-IT" dirty="0"/>
              <a:t>Personal(fizice)</a:t>
            </a:r>
          </a:p>
          <a:p>
            <a:r>
              <a:rPr lang="it-IT" sz="1900" dirty="0"/>
              <a:t>110 medici</a:t>
            </a:r>
          </a:p>
          <a:p>
            <a:r>
              <a:rPr lang="it-IT" sz="1900" dirty="0"/>
              <a:t>173 asistente medicale</a:t>
            </a:r>
          </a:p>
          <a:p>
            <a:r>
              <a:rPr lang="it-IT" sz="1900" dirty="0"/>
              <a:t>121 alt personal</a:t>
            </a:r>
          </a:p>
          <a:p>
            <a:endParaRPr lang="it-IT" sz="1600" dirty="0"/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it-IT" sz="1600" dirty="0"/>
              <a:t> </a:t>
            </a:r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11547B-6590-4438-B30B-362DEBAD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8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392" y="332656"/>
            <a:ext cx="5018961" cy="540060"/>
          </a:xfrm>
          <a:noFill/>
        </p:spPr>
        <p:txBody>
          <a:bodyPr>
            <a:noAutofit/>
          </a:bodyPr>
          <a:lstStyle/>
          <a:p>
            <a:pPr algn="ctr"/>
            <a:r>
              <a:rPr lang="ro-RO" sz="15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DATORII CREDITOARE ÎN DINAMICĂ, </a:t>
            </a:r>
            <a:br>
              <a:rPr lang="ro-RO" sz="15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o-RO" sz="15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a</a:t>
            </a:r>
            <a:r>
              <a:rPr lang="en-US" sz="1500" dirty="0" err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nul</a:t>
            </a:r>
            <a:r>
              <a:rPr lang="ro-RO" sz="15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2022 (mii lei)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70433"/>
              </p:ext>
            </p:extLst>
          </p:nvPr>
        </p:nvGraphicFramePr>
        <p:xfrm>
          <a:off x="539552" y="1556792"/>
          <a:ext cx="8208911" cy="39776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Nr.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Articole de cheltuieli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01.01.202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01.01.2023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Devieri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Retribuirea muncii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6 063,7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6 338,8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+275,1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2.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Alimentarea pacienților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200,2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-178,4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3.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Medicamente și consumabile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9 491,6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-9 324,3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4.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Contribuții de asigurări sociale de stat obligatorii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1 455,3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521,4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+66,1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6.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Reparația curentă a mijloacelor fixe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7.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1"/>
                          </a:solidFill>
                        </a:rPr>
                        <a:t>Perfecționarea cadrelor</a:t>
                      </a:r>
                      <a:endParaRPr lang="ru-RU" sz="12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13,7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-13,7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8.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1"/>
                          </a:solidFill>
                        </a:rPr>
                        <a:t>Produse petroliere</a:t>
                      </a:r>
                      <a:endParaRPr lang="ru-RU" sz="12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13,3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-13,3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9.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1"/>
                          </a:solidFill>
                        </a:rPr>
                        <a:t>Energie electrică</a:t>
                      </a:r>
                      <a:endParaRPr lang="ru-RU" sz="12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10.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Energie termică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586,6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664,9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+78,3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11.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Apă, canalizare și salubritate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49,1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-49,1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12.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Procurarea mijloacelor fixe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8 101,9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-8101,9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13.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Reparații capitale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14.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Cheltuieli pentru servicii medicale în late instituții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191,5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-94,9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1"/>
                          </a:solidFill>
                        </a:rPr>
                        <a:t>15.</a:t>
                      </a:r>
                      <a:endParaRPr lang="ru-RU" sz="1200" b="1" i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Alte cheltuieli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1 499,8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477,1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-1 022,7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27 666,7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9 287,9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-18 378,8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378" marR="3337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2864" y="5643132"/>
            <a:ext cx="4658018" cy="2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200" b="1" dirty="0">
                <a:latin typeface="Arial" pitchFamily="34" charset="0"/>
                <a:ea typeface="Calibri" pitchFamily="34" charset="0"/>
                <a:cs typeface="Arial" pitchFamily="34" charset="0"/>
              </a:rPr>
              <a:t>Datoriile formate pentru anul 2022 sunt datorii curente.</a:t>
            </a:r>
            <a:endParaRPr lang="ro-RO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2331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95A1-7581-4786-B2D8-4EEB9684C0E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7714" y="476672"/>
            <a:ext cx="5508612" cy="685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ro-RO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 CHELTUIELI EFECTIVE PENTRU RESURSELE </a:t>
            </a:r>
            <a:br>
              <a:rPr lang="en-US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o-RO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TERMO-ENERGETICE, APĂ, CANALIZARE ȘI SALUBRIZARE, </a:t>
            </a:r>
            <a:r>
              <a:rPr lang="en-US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a</a:t>
            </a:r>
            <a:r>
              <a:rPr lang="ro-RO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 2021 - 20</a:t>
            </a:r>
            <a:r>
              <a:rPr lang="ro-RO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FFFF0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83798"/>
              </p:ext>
            </p:extLst>
          </p:nvPr>
        </p:nvGraphicFramePr>
        <p:xfrm>
          <a:off x="683568" y="1844824"/>
          <a:ext cx="7740860" cy="33123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8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Denumirea articolelor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Anul 202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Anul 202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Devieri,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(mii lei)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electrică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2 052,9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2 869,2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+816,3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5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termică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2 552,3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3 460,0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+907,7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Apă, canalizare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ro-RO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salubrizare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676,8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668,1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</a:t>
                      </a:r>
                      <a:endParaRPr lang="ro-RO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5 282,0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6 997,3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+1 715,3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26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black">
          <a:xfrm>
            <a:off x="2000250" y="1849341"/>
            <a:ext cx="5143500" cy="315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00CC00"/>
              </a:buClr>
              <a:buFont typeface="Wingdings" pitchFamily="2" charset="2"/>
              <a:buNone/>
            </a:pPr>
            <a:r>
              <a:rPr lang="en-US" sz="1575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	</a:t>
            </a:r>
            <a:endParaRPr lang="en-US" sz="1463" b="1" dirty="0"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35452"/>
            <a:ext cx="6984776" cy="2862322"/>
          </a:xfrm>
          <a:prstGeom prst="rect">
            <a:avLst/>
          </a:prstGeom>
          <a:solidFill>
            <a:schemeClr val="tx1"/>
          </a:solidFill>
          <a:ln w="9525">
            <a:solidFill>
              <a:srgbClr val="99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edicamente și consumabile  – 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20 276,0 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mii lei: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75085" lvl="2" indent="-160735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Medicamente și </a:t>
            </a:r>
            <a:r>
              <a:rPr lang="ro-RO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parafarmaceutice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3 251,5 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mii lei;</a:t>
            </a:r>
          </a:p>
          <a:p>
            <a:pPr marL="675085" lvl="2" indent="-160735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Cardio-stimulatoare –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3 272,3 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mii lei;</a:t>
            </a:r>
          </a:p>
          <a:p>
            <a:pPr marL="675085" lvl="2" indent="-160735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Consumabile angiografie – 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9 261,9 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mii lei;</a:t>
            </a:r>
          </a:p>
          <a:p>
            <a:pPr marL="675085" lvl="2" indent="-160735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Consumabile pentru procedurile de electrofiziologie  – 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1 108,7 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mii lei;</a:t>
            </a:r>
          </a:p>
          <a:p>
            <a:pPr marL="675085" lvl="2" indent="-160735">
              <a:buFont typeface="Wingdings" panose="05000000000000000000" pitchFamily="2" charset="2"/>
              <a:buChar char="ü"/>
            </a:pPr>
            <a:r>
              <a:rPr lang="ro-RO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Cardiochirurgia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3 381,6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mii lei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28663" lvl="2" indent="-214313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ro-R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Produse alimentare –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103,7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mii lei.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Produse petroliere –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21,2</a:t>
            </a:r>
            <a:r>
              <a:rPr lang="ro-R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mii lei.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4665"/>
            <a:ext cx="727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STOCURI MEDICAMENTE, CONSUMABILE, PRODUSE ALIMENTARE, BUNURI,</a:t>
            </a:r>
            <a:r>
              <a:rPr lang="ro-RO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LA 01.01.202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o-RO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68642" y="4175316"/>
            <a:ext cx="7128792" cy="260648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o-RO" sz="12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Normativul stocului pentru anul 202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o-RO" sz="1400" b="1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edicamente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(normativ) –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3 076,4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12 476 695,18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lei / 365 zile x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 zile =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3 076 445,38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lei)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Supranormativ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175,1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mii lei (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3 251,5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lei stoc în farmacie  –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3 076,4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mii lei normativ)</a:t>
            </a:r>
            <a:endParaRPr lang="en-US" sz="1400" b="1" i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ro-RO" sz="1400" b="1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onsumabile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(normativ)–15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929,9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mii lei (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64 604 492,55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lei / 365 zile x 90 zile = 15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929 874,87</a:t>
            </a:r>
            <a:r>
              <a:rPr lang="ro-RO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Supranormativ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1 094,6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mii lei (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17 024,5 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mii lei stoc în farmacie–15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929,9</a:t>
            </a:r>
            <a:r>
              <a:rPr lang="ro-RO" sz="1400" b="1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mii lei normativ)</a:t>
            </a:r>
            <a:endParaRPr lang="ro-RO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63514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404664"/>
            <a:ext cx="5472608" cy="432047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338"/>
              </a:spcBef>
              <a:buClr>
                <a:srgbClr val="C00000"/>
              </a:buClr>
              <a:buNone/>
            </a:pPr>
            <a:r>
              <a:rPr lang="ro-RO" altLang="ru-RU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VOLUMUL ALOCAȚIILOR BUGETARE 2022</a:t>
            </a:r>
          </a:p>
        </p:txBody>
      </p:sp>
      <p:graphicFrame>
        <p:nvGraphicFramePr>
          <p:cNvPr id="103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88909"/>
              </p:ext>
            </p:extLst>
          </p:nvPr>
        </p:nvGraphicFramePr>
        <p:xfrm>
          <a:off x="179388" y="1125538"/>
          <a:ext cx="451802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8267713" imgH="6149476" progId="Excel.Sheet.8">
                  <p:embed/>
                </p:oleObj>
              </mc:Choice>
              <mc:Fallback>
                <p:oleObj name="Worksheet" r:id="rId4" imgW="8267713" imgH="6149476" progId="Excel.Sheet.8">
                  <p:embed/>
                  <p:pic>
                    <p:nvPicPr>
                      <p:cNvPr id="1032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4518025" cy="236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963413"/>
              </p:ext>
            </p:extLst>
          </p:nvPr>
        </p:nvGraphicFramePr>
        <p:xfrm>
          <a:off x="4716463" y="3475038"/>
          <a:ext cx="4332287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orksheet" r:id="rId6" imgW="9425850" imgH="5219655" progId="Excel.Sheet.8">
                  <p:embed/>
                </p:oleObj>
              </mc:Choice>
              <mc:Fallback>
                <p:oleObj name="Worksheet" r:id="rId6" imgW="9425850" imgH="5219655" progId="Excel.Sheet.8">
                  <p:embed/>
                  <p:pic>
                    <p:nvPicPr>
                      <p:cNvPr id="103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75038"/>
                        <a:ext cx="4332287" cy="276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30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ADBD9-29B1-4D23-BBCB-581A3E2A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DISTRIBUIREA  PE NOZOLOGII  A  INTERNĂRILOR 2022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A925DE-CDC5-4F84-BEF7-FD6E3EE54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84" y="1187304"/>
            <a:ext cx="7990363" cy="51214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48DD0-5477-4E4A-8D4A-11B434CB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5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BEC3-05AD-43B9-A12F-B8DC901A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INDICATORI ACTIVITATE CLINICĂ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A87E82-38D5-41C0-9B4A-DB16865E9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66" y="1600200"/>
            <a:ext cx="7853068" cy="47085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BD9A13-CBF2-4AC8-A7DE-113F5FA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4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551C5-4D67-4E77-8FB7-19D86A04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DRG CLINICĂ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2BAFF5-73BA-4559-8D6D-2A8389813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78" y="1600200"/>
            <a:ext cx="7692644" cy="47085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2AE184-0529-4B9D-9A19-E4369994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5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71955-6083-4041-8C47-C304249F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LUCRU  EFECTUAT  PE  SECȚII 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 (01.01.2022-  31.12.2022)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A6E66A-64C1-4E81-B366-F7529F96A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7638"/>
            <a:ext cx="7992888" cy="49990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3714DF-B534-47DD-8532-57A844DA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7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0B608-0C01-4AEF-85FA-4E3503D8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66"/>
                </a:solidFill>
              </a:rPr>
              <a:t>Protocoale</a:t>
            </a:r>
            <a:r>
              <a:rPr lang="en-US" sz="2800" dirty="0">
                <a:solidFill>
                  <a:srgbClr val="FFFF66"/>
                </a:solidFill>
              </a:rPr>
              <a:t> </a:t>
            </a:r>
            <a:r>
              <a:rPr lang="en-US" sz="2800" dirty="0" err="1">
                <a:solidFill>
                  <a:srgbClr val="FFFF66"/>
                </a:solidFill>
              </a:rPr>
              <a:t>Clinice</a:t>
            </a:r>
            <a:r>
              <a:rPr lang="en-US" sz="2800" dirty="0">
                <a:solidFill>
                  <a:srgbClr val="FFFF66"/>
                </a:solidFill>
              </a:rPr>
              <a:t> </a:t>
            </a:r>
            <a:r>
              <a:rPr lang="en-US" sz="2800" dirty="0" err="1">
                <a:solidFill>
                  <a:srgbClr val="FFFF66"/>
                </a:solidFill>
              </a:rPr>
              <a:t>Naționale</a:t>
            </a:r>
            <a:r>
              <a:rPr lang="en-US" sz="2800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09CA7-E08C-4FFF-838A-542621C2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Elaborarea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actualizarea</a:t>
            </a:r>
            <a:r>
              <a:rPr lang="en-US" dirty="0"/>
              <a:t> </a:t>
            </a:r>
            <a:r>
              <a:rPr lang="en-US" dirty="0" err="1"/>
              <a:t>Protocoalelor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: </a:t>
            </a:r>
          </a:p>
          <a:p>
            <a:r>
              <a:rPr lang="en-US" dirty="0"/>
              <a:t>Elaborate:</a:t>
            </a:r>
          </a:p>
          <a:p>
            <a:r>
              <a:rPr lang="en-US" dirty="0"/>
              <a:t>1.	</a:t>
            </a:r>
            <a:r>
              <a:rPr lang="en-US" dirty="0" err="1"/>
              <a:t>Stimularea</a:t>
            </a:r>
            <a:r>
              <a:rPr lang="en-US" dirty="0"/>
              <a:t> </a:t>
            </a:r>
            <a:r>
              <a:rPr lang="en-US" dirty="0" err="1"/>
              <a:t>cardiacă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terapia</a:t>
            </a:r>
            <a:r>
              <a:rPr lang="en-US" dirty="0"/>
              <a:t> de </a:t>
            </a:r>
            <a:r>
              <a:rPr lang="en-US" dirty="0" err="1"/>
              <a:t>resincronizare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Sindroamele</a:t>
            </a:r>
            <a:r>
              <a:rPr lang="en-US" dirty="0"/>
              <a:t> </a:t>
            </a:r>
            <a:r>
              <a:rPr lang="en-US" dirty="0" err="1"/>
              <a:t>coronariene</a:t>
            </a:r>
            <a:r>
              <a:rPr lang="en-US" dirty="0"/>
              <a:t> </a:t>
            </a:r>
            <a:r>
              <a:rPr lang="en-US" dirty="0" err="1"/>
              <a:t>cronice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Prevenția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 </a:t>
            </a:r>
            <a:r>
              <a:rPr lang="en-US" dirty="0" err="1"/>
              <a:t>cardiovasculare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 err="1"/>
              <a:t>Actualizate</a:t>
            </a:r>
            <a:r>
              <a:rPr lang="en-US" dirty="0"/>
              <a:t>:</a:t>
            </a:r>
          </a:p>
          <a:p>
            <a:r>
              <a:rPr lang="en-US" dirty="0"/>
              <a:t>1.	</a:t>
            </a:r>
            <a:r>
              <a:rPr lang="en-US" dirty="0" err="1"/>
              <a:t>Insuficienţa</a:t>
            </a:r>
            <a:r>
              <a:rPr lang="en-US" dirty="0"/>
              <a:t> </a:t>
            </a:r>
            <a:r>
              <a:rPr lang="en-US" dirty="0" err="1"/>
              <a:t>cardiacă</a:t>
            </a:r>
            <a:r>
              <a:rPr lang="en-US" dirty="0"/>
              <a:t> </a:t>
            </a:r>
            <a:r>
              <a:rPr lang="en-US" dirty="0" err="1"/>
              <a:t>cronică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acută</a:t>
            </a:r>
            <a:r>
              <a:rPr lang="en-US" dirty="0"/>
              <a:t> la adult</a:t>
            </a:r>
          </a:p>
          <a:p>
            <a:r>
              <a:rPr lang="en-US" dirty="0"/>
              <a:t>2.	</a:t>
            </a:r>
            <a:r>
              <a:rPr lang="en-US" dirty="0" err="1"/>
              <a:t>Reabilitarea</a:t>
            </a:r>
            <a:r>
              <a:rPr lang="en-US" dirty="0"/>
              <a:t> </a:t>
            </a:r>
            <a:r>
              <a:rPr lang="en-US" dirty="0" err="1"/>
              <a:t>cardiovasculară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Valvulopatiile</a:t>
            </a:r>
            <a:r>
              <a:rPr lang="en-US" dirty="0"/>
              <a:t> la adult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0E9146-B3B9-4B54-AD5C-B4B48429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46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9FFBE-41CB-4D68-85F2-B518A08D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DISPENSARUL CARDIOLOGIC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SE ACORDĂ CONSULTANŢĂ CARDIOLOGICĂ DE ÎNALTĂ CALIFICARE</a:t>
            </a:r>
            <a:br>
              <a:rPr lang="en-US" sz="2000" dirty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59A18-DBED-4853-9A79-5CE821A56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3" y="1767870"/>
            <a:ext cx="4237087" cy="178628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12A92D-1B0E-4F23-B388-25C7A020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28A2E-818D-4FEC-B8F4-69BBD7FA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90" y="1734338"/>
            <a:ext cx="3670110" cy="185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C0A54-A0E1-4738-BCF8-9D761CF5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6" y="4293096"/>
            <a:ext cx="4084674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C82AC-8211-408C-B513-5560F85D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25EAFD-5455-4504-A849-252C23424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3408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983F48-B36A-45DB-86AC-3844135C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36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F7CCD-BC42-4228-A036-9389B2C4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ACTIVITATEA DISPENSARULUI CARDIOLOGIC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vizite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BC9FB7-226F-488C-A527-8AD704496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24" y="1600200"/>
            <a:ext cx="8229600" cy="47085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9F5DC7-CB13-4FC0-A952-300A6A7B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4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8E1DD-8925-4A3B-B27B-B384725D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ACCESIBILITATEA  EXAMENULUI EcoCG PRIN ASIGURĂRI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86A943-4CDB-40AB-9AD7-B79733934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328" y="1268760"/>
            <a:ext cx="5745344" cy="337226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28E6E-46B5-40FD-A004-AEBC100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6832D7-DFD3-4279-89A3-6CC7C789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98" y="4621307"/>
            <a:ext cx="6017274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5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13B6E-665D-45A4-81B1-574FEC88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UTILIZAREA LABORATORULUI  DC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AF3CEC-5398-4E15-8213-71747A2F4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08276"/>
            <a:ext cx="6414006" cy="35473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1B6B02-AB76-4EFD-AF62-705D6F6E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0808C-0B61-4821-A8CC-2D015888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01" y="5154028"/>
            <a:ext cx="7382215" cy="14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27F83-B964-4F3D-86EC-327C4073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SPITALIZĂRI PRIN DC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E9118C-EC7F-4CA7-97AB-A6E9225E4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15908"/>
            <a:ext cx="6120679" cy="365325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F2A5BE-CB89-4A9A-832D-26D9B4A2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4A1293-8625-4B3D-9574-9375629952E1}"/>
              </a:ext>
            </a:extLst>
          </p:cNvPr>
          <p:cNvSpPr/>
          <p:nvPr/>
        </p:nvSpPr>
        <p:spPr>
          <a:xfrm>
            <a:off x="971600" y="486916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anul</a:t>
            </a:r>
            <a:r>
              <a:rPr lang="en-US" sz="1600" dirty="0"/>
              <a:t> 2019  au </a:t>
            </a:r>
            <a:r>
              <a:rPr lang="en-US" sz="1600" dirty="0" err="1"/>
              <a:t>fost</a:t>
            </a:r>
            <a:r>
              <a:rPr lang="en-US" sz="1600" dirty="0"/>
              <a:t> </a:t>
            </a:r>
            <a:r>
              <a:rPr lang="en-US" sz="1600" dirty="0" err="1"/>
              <a:t>internați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DC 4302 </a:t>
            </a:r>
            <a:r>
              <a:rPr lang="en-US" sz="1600" dirty="0" err="1"/>
              <a:t>pct</a:t>
            </a:r>
            <a:r>
              <a:rPr lang="en-US" sz="1600" dirty="0"/>
              <a:t>  (</a:t>
            </a:r>
            <a:r>
              <a:rPr lang="en-US" sz="1600" dirty="0" err="1"/>
              <a:t>dintre</a:t>
            </a:r>
            <a:r>
              <a:rPr lang="en-US" sz="1600" dirty="0"/>
              <a:t> care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decizia</a:t>
            </a:r>
            <a:r>
              <a:rPr lang="en-US" sz="1600" dirty="0"/>
              <a:t> CMC  a DC -1260 </a:t>
            </a:r>
            <a:r>
              <a:rPr lang="en-US" sz="1600" dirty="0" err="1"/>
              <a:t>pct</a:t>
            </a:r>
            <a:r>
              <a:rPr lang="en-US" sz="1600" dirty="0"/>
              <a:t>) , </a:t>
            </a:r>
            <a:r>
              <a:rPr lang="en-US" sz="1600" dirty="0" err="1"/>
              <a:t>ceea</a:t>
            </a:r>
            <a:r>
              <a:rPr lang="en-US" sz="1600" dirty="0"/>
              <a:t>  </a:t>
            </a:r>
            <a:r>
              <a:rPr lang="en-US" sz="1600" dirty="0" err="1"/>
              <a:t>ce</a:t>
            </a:r>
            <a:r>
              <a:rPr lang="en-US" sz="1600" dirty="0"/>
              <a:t> a </a:t>
            </a:r>
            <a:r>
              <a:rPr lang="en-US" sz="1600" dirty="0" err="1"/>
              <a:t>constituit</a:t>
            </a:r>
            <a:r>
              <a:rPr lang="en-US" sz="1600" dirty="0"/>
              <a:t> 41% din </a:t>
            </a:r>
            <a:r>
              <a:rPr lang="en-US" sz="1600" dirty="0" err="1"/>
              <a:t>numărul</a:t>
            </a:r>
            <a:r>
              <a:rPr lang="en-US" sz="1600" dirty="0"/>
              <a:t> total de </a:t>
            </a:r>
            <a:r>
              <a:rPr lang="en-US" sz="1600" dirty="0" err="1"/>
              <a:t>internări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Clinica</a:t>
            </a:r>
            <a:r>
              <a:rPr lang="en-US" sz="1600" dirty="0"/>
              <a:t> </a:t>
            </a:r>
            <a:r>
              <a:rPr lang="en-US" sz="1600" dirty="0" err="1"/>
              <a:t>Cardiologică</a:t>
            </a:r>
            <a:r>
              <a:rPr lang="en-US" sz="1600" dirty="0"/>
              <a:t>. </a:t>
            </a:r>
            <a:r>
              <a:rPr lang="en-US" sz="1600" dirty="0" err="1"/>
              <a:t>În</a:t>
            </a:r>
            <a:r>
              <a:rPr lang="en-US" sz="1600" dirty="0"/>
              <a:t> a.2020 au </a:t>
            </a:r>
            <a:r>
              <a:rPr lang="en-US" sz="1600" dirty="0" err="1"/>
              <a:t>fost</a:t>
            </a:r>
            <a:r>
              <a:rPr lang="en-US" sz="1600" dirty="0"/>
              <a:t> </a:t>
            </a:r>
            <a:r>
              <a:rPr lang="en-US" sz="1600" dirty="0" err="1"/>
              <a:t>spitalizați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intermediul</a:t>
            </a:r>
            <a:r>
              <a:rPr lang="en-US" sz="1600" dirty="0"/>
              <a:t> DC 2183 </a:t>
            </a:r>
            <a:r>
              <a:rPr lang="en-US" sz="1600" dirty="0" err="1"/>
              <a:t>pct</a:t>
            </a:r>
            <a:r>
              <a:rPr lang="en-US" sz="1600" dirty="0"/>
              <a:t>  (</a:t>
            </a:r>
            <a:r>
              <a:rPr lang="en-US" sz="1600" dirty="0" err="1"/>
              <a:t>ceia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constituie</a:t>
            </a:r>
            <a:r>
              <a:rPr lang="en-US" sz="1600" dirty="0"/>
              <a:t> 50,74% </a:t>
            </a:r>
            <a:r>
              <a:rPr lang="en-US" sz="1600" dirty="0" err="1"/>
              <a:t>față</a:t>
            </a:r>
            <a:r>
              <a:rPr lang="en-US" sz="1600" dirty="0"/>
              <a:t> de a.2019) </a:t>
            </a:r>
            <a:r>
              <a:rPr lang="en-US" sz="1600" dirty="0" err="1"/>
              <a:t>În</a:t>
            </a:r>
            <a:r>
              <a:rPr lang="en-US" sz="1600" dirty="0"/>
              <a:t> a.2021 –</a:t>
            </a:r>
            <a:r>
              <a:rPr lang="en-US" sz="1600" dirty="0" err="1"/>
              <a:t>spitalizați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DC 3435pct(36%) .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anul</a:t>
            </a:r>
            <a:r>
              <a:rPr lang="en-US" sz="1600" dirty="0"/>
              <a:t> 2022 au </a:t>
            </a:r>
            <a:r>
              <a:rPr lang="en-US" sz="1600" dirty="0" err="1"/>
              <a:t>fost</a:t>
            </a:r>
            <a:r>
              <a:rPr lang="en-US" sz="1600" dirty="0"/>
              <a:t> </a:t>
            </a:r>
            <a:r>
              <a:rPr lang="en-US" sz="1600" dirty="0" err="1"/>
              <a:t>spitalizați</a:t>
            </a:r>
            <a:r>
              <a:rPr lang="en-US" sz="1600" dirty="0"/>
              <a:t>  4569 </a:t>
            </a:r>
            <a:r>
              <a:rPr lang="en-US" sz="1600" dirty="0" err="1"/>
              <a:t>pct</a:t>
            </a:r>
            <a:r>
              <a:rPr lang="en-US" sz="1600" dirty="0"/>
              <a:t>(47%).</a:t>
            </a:r>
          </a:p>
        </p:txBody>
      </p:sp>
    </p:spTree>
    <p:extLst>
      <p:ext uri="{BB962C8B-B14F-4D97-AF65-F5344CB8AC3E}">
        <p14:creationId xmlns:p14="http://schemas.microsoft.com/office/powerpoint/2010/main" val="4068131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3B1ED-E00C-43D4-82BC-7548B92C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Planuri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viitor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41B8-91AD-46CA-9FB9-C4196371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Indeplinirea</a:t>
            </a:r>
            <a:r>
              <a:rPr lang="en-US" dirty="0"/>
              <a:t> </a:t>
            </a:r>
            <a:r>
              <a:rPr lang="en-US" dirty="0" err="1"/>
              <a:t>contractuli</a:t>
            </a:r>
            <a:r>
              <a:rPr lang="en-US" dirty="0"/>
              <a:t> cu CNAM</a:t>
            </a:r>
          </a:p>
          <a:p>
            <a:r>
              <a:rPr lang="en-US" dirty="0" err="1"/>
              <a:t>Masuri</a:t>
            </a:r>
            <a:r>
              <a:rPr lang="en-US" dirty="0"/>
              <a:t> de </a:t>
            </a:r>
            <a:r>
              <a:rPr lang="en-US" dirty="0" err="1"/>
              <a:t>protectie</a:t>
            </a:r>
            <a:r>
              <a:rPr lang="en-US" dirty="0"/>
              <a:t> </a:t>
            </a:r>
            <a:r>
              <a:rPr lang="en-US" dirty="0" err="1"/>
              <a:t>efective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infectia</a:t>
            </a:r>
            <a:r>
              <a:rPr lang="en-US" dirty="0"/>
              <a:t> COVID-19</a:t>
            </a:r>
          </a:p>
          <a:p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Securitatii</a:t>
            </a:r>
            <a:r>
              <a:rPr lang="en-US" dirty="0"/>
              <a:t> </a:t>
            </a:r>
            <a:r>
              <a:rPr lang="en-US" dirty="0" err="1"/>
              <a:t>economice</a:t>
            </a:r>
            <a:r>
              <a:rPr lang="en-US" dirty="0"/>
              <a:t> a </a:t>
            </a:r>
            <a:r>
              <a:rPr lang="en-US" dirty="0" err="1"/>
              <a:t>institutiei</a:t>
            </a:r>
            <a:endParaRPr lang="en-US" dirty="0"/>
          </a:p>
          <a:p>
            <a:r>
              <a:rPr lang="en-US" dirty="0" err="1"/>
              <a:t>Transparenta</a:t>
            </a:r>
            <a:r>
              <a:rPr lang="en-US" dirty="0"/>
              <a:t> </a:t>
            </a:r>
            <a:r>
              <a:rPr lang="en-US" dirty="0" err="1"/>
              <a:t>decizionala</a:t>
            </a:r>
            <a:endParaRPr lang="en-US" dirty="0"/>
          </a:p>
          <a:p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calitati</a:t>
            </a:r>
            <a:r>
              <a:rPr lang="en-US" dirty="0"/>
              <a:t> </a:t>
            </a:r>
            <a:r>
              <a:rPr lang="en-US" dirty="0" err="1"/>
              <a:t>inalte</a:t>
            </a:r>
            <a:r>
              <a:rPr lang="en-US" dirty="0"/>
              <a:t> a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prestate</a:t>
            </a:r>
            <a:endParaRPr lang="en-US" dirty="0"/>
          </a:p>
          <a:p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proiectelor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tehnologice</a:t>
            </a:r>
            <a:endParaRPr lang="en-US" dirty="0"/>
          </a:p>
          <a:p>
            <a:r>
              <a:rPr lang="en-US" dirty="0" err="1"/>
              <a:t>Participarea</a:t>
            </a:r>
            <a:r>
              <a:rPr lang="en-US" dirty="0"/>
              <a:t> la </a:t>
            </a:r>
            <a:r>
              <a:rPr lang="en-US" dirty="0" err="1"/>
              <a:t>proiecte</a:t>
            </a:r>
            <a:r>
              <a:rPr lang="en-US" dirty="0"/>
              <a:t> de grant</a:t>
            </a:r>
          </a:p>
          <a:p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tehnologiilor</a:t>
            </a:r>
            <a:r>
              <a:rPr lang="en-US" dirty="0"/>
              <a:t> </a:t>
            </a:r>
            <a:r>
              <a:rPr lang="en-US" dirty="0" err="1"/>
              <a:t>informationale</a:t>
            </a:r>
            <a:r>
              <a:rPr lang="en-US" dirty="0"/>
              <a:t>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institutiei</a:t>
            </a:r>
            <a:endParaRPr lang="en-US" dirty="0"/>
          </a:p>
          <a:p>
            <a:r>
              <a:rPr lang="en-US" dirty="0" err="1"/>
              <a:t>Cresterea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professional </a:t>
            </a:r>
          </a:p>
          <a:p>
            <a:r>
              <a:rPr lang="en-US" dirty="0" err="1"/>
              <a:t>Continuarea</a:t>
            </a:r>
            <a:r>
              <a:rPr lang="en-US" dirty="0"/>
              <a:t> </a:t>
            </a:r>
            <a:r>
              <a:rPr lang="en-US" dirty="0" err="1"/>
              <a:t>activitatilor</a:t>
            </a:r>
            <a:r>
              <a:rPr lang="en-US" dirty="0"/>
              <a:t>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nou</a:t>
            </a:r>
            <a:r>
              <a:rPr lang="en-US" dirty="0"/>
              <a:t> PNCBCV</a:t>
            </a:r>
          </a:p>
          <a:p>
            <a:r>
              <a:rPr lang="en-US" dirty="0" err="1"/>
              <a:t>Mentinerea</a:t>
            </a:r>
            <a:r>
              <a:rPr lang="en-US" dirty="0"/>
              <a:t> </a:t>
            </a:r>
            <a:r>
              <a:rPr lang="en-US" dirty="0" err="1"/>
              <a:t>potentialului</a:t>
            </a:r>
            <a:r>
              <a:rPr lang="en-US" dirty="0"/>
              <a:t> </a:t>
            </a:r>
            <a:r>
              <a:rPr lang="en-US" dirty="0" err="1"/>
              <a:t>stiintific</a:t>
            </a:r>
            <a:r>
              <a:rPr lang="en-US" dirty="0"/>
              <a:t> al IC</a:t>
            </a:r>
          </a:p>
          <a:p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tinerilor</a:t>
            </a:r>
            <a:r>
              <a:rPr lang="en-US" dirty="0"/>
              <a:t> </a:t>
            </a:r>
            <a:r>
              <a:rPr lang="en-US" dirty="0" err="1"/>
              <a:t>specialisti</a:t>
            </a:r>
            <a:r>
              <a:rPr lang="en-US" dirty="0"/>
              <a:t> in </a:t>
            </a:r>
            <a:r>
              <a:rPr lang="en-US" dirty="0" err="1"/>
              <a:t>activitati</a:t>
            </a:r>
            <a:r>
              <a:rPr lang="en-US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7E089-865A-4F1C-A492-3B409342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2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F7E66-D993-47B2-8E5B-494FEA53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4B9778-426A-4B7C-B169-CDFA1726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5798CB-A389-4D17-9C0D-1DC000825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60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8064896" cy="796950"/>
          </a:xfrm>
          <a:noFill/>
        </p:spPr>
        <p:txBody>
          <a:bodyPr>
            <a:normAutofit/>
          </a:bodyPr>
          <a:lstStyle/>
          <a:p>
            <a:pPr algn="ctr"/>
            <a:r>
              <a:rPr lang="ro-RO" sz="2400" dirty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OCUPAREA FUNCȚIILOR CLINICĂ</a:t>
            </a: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501741"/>
              </p:ext>
            </p:extLst>
          </p:nvPr>
        </p:nvGraphicFramePr>
        <p:xfrm>
          <a:off x="683568" y="1700808"/>
          <a:ext cx="8064896" cy="43525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09091">
                  <a:extLst>
                    <a:ext uri="{9D8B030D-6E8A-4147-A177-3AD203B41FA5}">
                      <a16:colId xmlns:a16="http://schemas.microsoft.com/office/drawing/2014/main" val="428272960"/>
                    </a:ext>
                  </a:extLst>
                </a:gridCol>
                <a:gridCol w="1542271">
                  <a:extLst>
                    <a:ext uri="{9D8B030D-6E8A-4147-A177-3AD203B41FA5}">
                      <a16:colId xmlns:a16="http://schemas.microsoft.com/office/drawing/2014/main" val="2883568998"/>
                    </a:ext>
                  </a:extLst>
                </a:gridCol>
                <a:gridCol w="2015341">
                  <a:extLst>
                    <a:ext uri="{9D8B030D-6E8A-4147-A177-3AD203B41FA5}">
                      <a16:colId xmlns:a16="http://schemas.microsoft.com/office/drawing/2014/main" val="798280421"/>
                    </a:ext>
                  </a:extLst>
                </a:gridCol>
                <a:gridCol w="1715957">
                  <a:extLst>
                    <a:ext uri="{9D8B030D-6E8A-4147-A177-3AD203B41FA5}">
                      <a16:colId xmlns:a16="http://schemas.microsoft.com/office/drawing/2014/main" val="1791759145"/>
                    </a:ext>
                  </a:extLst>
                </a:gridCol>
                <a:gridCol w="1282236">
                  <a:extLst>
                    <a:ext uri="{9D8B030D-6E8A-4147-A177-3AD203B41FA5}">
                      <a16:colId xmlns:a16="http://schemas.microsoft.com/office/drawing/2014/main" val="4280034206"/>
                    </a:ext>
                  </a:extLst>
                </a:gridCol>
              </a:tblGrid>
              <a:tr h="26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Categoria de personal</a:t>
                      </a: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Compartimentul „Clinica”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87584"/>
                  </a:ext>
                </a:extLst>
              </a:tr>
              <a:tr h="117947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de unități după s</a:t>
                      </a:r>
                      <a:r>
                        <a:rPr lang="en-US" sz="1200" b="1" dirty="0"/>
                        <a:t>t</a:t>
                      </a:r>
                      <a:r>
                        <a:rPr lang="ro-RO" sz="1200" b="1" dirty="0" err="1"/>
                        <a:t>ate</a:t>
                      </a:r>
                      <a:r>
                        <a:rPr lang="ro-RO" sz="1200" b="1" dirty="0"/>
                        <a:t>/aprobate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de funcții ocupate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Ocuparea funcțiilor în baza statelor aprobate, 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persoanelor fizice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537892"/>
                  </a:ext>
                </a:extLst>
              </a:tr>
              <a:tr h="533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Personal de conducere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2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100%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6106171"/>
                  </a:ext>
                </a:extLst>
              </a:tr>
              <a:tr h="261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Medici</a:t>
                      </a:r>
                      <a:r>
                        <a:rPr lang="en-US" sz="1200" dirty="0"/>
                        <a:t>: </a:t>
                      </a:r>
                      <a:r>
                        <a:rPr lang="en-US" sz="1200" i="1" dirty="0" err="1"/>
                        <a:t>inclusiv</a:t>
                      </a:r>
                      <a:endParaRPr lang="ro-RO" sz="1200" i="1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164,75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154,25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93,6%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134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02851932"/>
                  </a:ext>
                </a:extLst>
              </a:tr>
              <a:tr h="3874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/>
                        <a:t>Medici </a:t>
                      </a:r>
                      <a:r>
                        <a:rPr lang="en-US" sz="1200" i="1" dirty="0" err="1"/>
                        <a:t>reziden</a:t>
                      </a:r>
                      <a:r>
                        <a:rPr lang="ro-RO" sz="1200" i="1" dirty="0"/>
                        <a:t>ți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i="1" dirty="0"/>
                        <a:t>37,0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i="1" dirty="0"/>
                        <a:t>35,0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i="1" dirty="0"/>
                        <a:t>94,6</a:t>
                      </a:r>
                      <a:r>
                        <a:rPr lang="en-US" sz="1200" b="0" i="1" dirty="0"/>
                        <a:t>%</a:t>
                      </a:r>
                      <a:endParaRPr lang="ro-RO" sz="1200" b="0" i="1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i="1" dirty="0"/>
                        <a:t>35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14772766"/>
                  </a:ext>
                </a:extLst>
              </a:tr>
              <a:tr h="3874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Personal medical mediu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200,75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191,0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9</a:t>
                      </a:r>
                      <a:r>
                        <a:rPr lang="en-US" sz="1200" b="0" dirty="0"/>
                        <a:t>5,1%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149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6725496"/>
                  </a:ext>
                </a:extLst>
              </a:tr>
              <a:tr h="547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Personal medical inferior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87,75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85,25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97,1</a:t>
                      </a:r>
                      <a:r>
                        <a:rPr lang="en-US" sz="1200" b="0" dirty="0"/>
                        <a:t>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75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22811459"/>
                  </a:ext>
                </a:extLst>
              </a:tr>
              <a:tr h="261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Alt personal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125,5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120,5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9</a:t>
                      </a:r>
                      <a:r>
                        <a:rPr lang="en-US" sz="1200" b="0" dirty="0"/>
                        <a:t>6</a:t>
                      </a:r>
                      <a:r>
                        <a:rPr lang="ro-RO" sz="1200" b="0" dirty="0"/>
                        <a:t>,</a:t>
                      </a:r>
                      <a:r>
                        <a:rPr lang="en-US" sz="1200" b="0" dirty="0"/>
                        <a:t>0%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97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9397460"/>
                  </a:ext>
                </a:extLst>
              </a:tr>
              <a:tr h="532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/>
                        <a:t>Personal, total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580,75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553,0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0" dirty="0"/>
                        <a:t>9</a:t>
                      </a:r>
                      <a:r>
                        <a:rPr lang="en-US" sz="1200" b="0" dirty="0"/>
                        <a:t>5,2%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457</a:t>
                      </a:r>
                      <a:endParaRPr lang="ro-RO" sz="1200" b="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4859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1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o-RO" sz="2400" dirty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OCUPAREA FUNCȚIILOR ȘTIINȚĂ</a:t>
            </a: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07705"/>
              </p:ext>
            </p:extLst>
          </p:nvPr>
        </p:nvGraphicFramePr>
        <p:xfrm>
          <a:off x="611560" y="1772816"/>
          <a:ext cx="8136904" cy="40737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1065316254"/>
                    </a:ext>
                  </a:extLst>
                </a:gridCol>
                <a:gridCol w="1762995">
                  <a:extLst>
                    <a:ext uri="{9D8B030D-6E8A-4147-A177-3AD203B41FA5}">
                      <a16:colId xmlns:a16="http://schemas.microsoft.com/office/drawing/2014/main" val="720235724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920523986"/>
                    </a:ext>
                  </a:extLst>
                </a:gridCol>
                <a:gridCol w="1677113">
                  <a:extLst>
                    <a:ext uri="{9D8B030D-6E8A-4147-A177-3AD203B41FA5}">
                      <a16:colId xmlns:a16="http://schemas.microsoft.com/office/drawing/2014/main" val="4196390135"/>
                    </a:ext>
                  </a:extLst>
                </a:gridCol>
                <a:gridCol w="1442034">
                  <a:extLst>
                    <a:ext uri="{9D8B030D-6E8A-4147-A177-3AD203B41FA5}">
                      <a16:colId xmlns:a16="http://schemas.microsoft.com/office/drawing/2014/main" val="1052677666"/>
                    </a:ext>
                  </a:extLst>
                </a:gridCol>
              </a:tblGrid>
              <a:tr h="4124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Categoria de personal</a:t>
                      </a: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Compartimentul „Știința”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03241"/>
                  </a:ext>
                </a:extLst>
              </a:tr>
              <a:tr h="123478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de unități după state/aprobate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de funcții ocupate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Ocuparea funcțiilor în baza statelor aprobate,%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/>
                        <a:t>Numărul persoanelor fizice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44002160"/>
                  </a:ext>
                </a:extLst>
              </a:tr>
              <a:tr h="801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Personal de conducere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r>
                        <a:rPr lang="ro-RO" sz="1200" dirty="0"/>
                        <a:t>,5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r>
                        <a:rPr lang="ro-RO" sz="1200" dirty="0"/>
                        <a:t>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66,7</a:t>
                      </a:r>
                      <a:r>
                        <a:rPr lang="en-US" sz="1200" dirty="0"/>
                        <a:t>%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ro-RO" sz="12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29844056"/>
                  </a:ext>
                </a:extLst>
              </a:tr>
              <a:tr h="5979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Cercetători Științifici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43</a:t>
                      </a:r>
                      <a:r>
                        <a:rPr lang="en-US" sz="1200" dirty="0"/>
                        <a:t>,5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64,4</a:t>
                      </a:r>
                      <a:r>
                        <a:rPr lang="en-US" sz="1200" dirty="0"/>
                        <a:t>%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17700601"/>
                  </a:ext>
                </a:extLst>
              </a:tr>
              <a:tr h="4101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Laboranți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3,0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1,0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33,3</a:t>
                      </a:r>
                      <a:r>
                        <a:rPr lang="en-US" sz="1200" dirty="0"/>
                        <a:t>%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77302470"/>
                  </a:ext>
                </a:extLst>
              </a:tr>
              <a:tr h="6173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Personal, total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48,0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31,0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/>
                        <a:t>62,5</a:t>
                      </a:r>
                      <a:r>
                        <a:rPr lang="en-US" sz="1200" dirty="0"/>
                        <a:t>%</a:t>
                      </a:r>
                      <a:endParaRPr lang="ro-RO" sz="12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29</a:t>
                      </a:r>
                      <a:endParaRPr lang="ro-RO" sz="12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2517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3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89ABA-56D4-4B09-901D-74C5F2A2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FF71"/>
                </a:solidFill>
              </a:rPr>
              <a:t>DINAMICA FLUCTUAŢIEI ANGAJAŢILOR </a:t>
            </a:r>
            <a:br>
              <a:rPr lang="pt-BR" sz="2000" dirty="0">
                <a:solidFill>
                  <a:srgbClr val="FFFF71"/>
                </a:solidFill>
              </a:rPr>
            </a:br>
            <a:r>
              <a:rPr lang="pt-BR" sz="2000" dirty="0">
                <a:solidFill>
                  <a:srgbClr val="FFFF71"/>
                </a:solidFill>
              </a:rPr>
              <a:t>IMSP INSTITUTUL DE CARDIOLOGIE (CLINICA) </a:t>
            </a:r>
            <a:br>
              <a:rPr lang="pt-BR" sz="2000" dirty="0">
                <a:solidFill>
                  <a:srgbClr val="FFFF71"/>
                </a:solidFill>
              </a:rPr>
            </a:br>
            <a:r>
              <a:rPr lang="pt-BR" sz="2000" dirty="0">
                <a:solidFill>
                  <a:srgbClr val="FFFF71"/>
                </a:solidFill>
              </a:rPr>
              <a:t>PENTRU PERIOADA 2020-2022</a:t>
            </a:r>
            <a:endParaRPr lang="en-US" sz="2000" dirty="0">
              <a:solidFill>
                <a:srgbClr val="FFFF7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5B5CAA-3C0E-4698-AB3C-CD08AC6CC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6514"/>
            <a:ext cx="8229600" cy="443589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2C609-3B67-4332-A11C-5B930CBD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6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56342-D34B-4BB4-8575-84D1DD68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DINAMICA FLUCTUAŢIEI ANGAJAŢILOR </a:t>
            </a:r>
            <a:br>
              <a:rPr lang="pt-BR" sz="2000" dirty="0"/>
            </a:br>
            <a:r>
              <a:rPr lang="pt-BR" sz="2000" dirty="0"/>
              <a:t>IMSP INSTITUTUL DE CARDIOLOGIE (CLINICA) </a:t>
            </a:r>
            <a:br>
              <a:rPr lang="pt-BR" sz="2000" dirty="0"/>
            </a:br>
            <a:r>
              <a:rPr lang="pt-BR" sz="2000" dirty="0"/>
              <a:t>PENTRU PERIOADA 2020-2022</a:t>
            </a:r>
            <a:endParaRPr lang="en-US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7F8F4F-236A-4D72-A274-594467060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2744"/>
            <a:ext cx="8229600" cy="43234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2B2BD3-AA34-4DD3-AA74-EEA5B001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1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17331-E820-40BA-A570-4272FDBE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PREGĂTIRE PROFESIONALĂ A CADRELOR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PENTRU ANUL 2022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9992C3-9513-4D1E-BCDD-81AE849F6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208" y="1750567"/>
            <a:ext cx="7931583" cy="440779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541B32-FA30-4A04-9370-88914EA0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C1FEF-B233-4AA3-99D6-6C3CBFEF36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8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19294</TotalTime>
  <Words>1923</Words>
  <Application>Microsoft Office PowerPoint</Application>
  <PresentationFormat>Экран (4:3)</PresentationFormat>
  <Paragraphs>605</Paragraphs>
  <Slides>34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SimSun</vt:lpstr>
      <vt:lpstr>Arial</vt:lpstr>
      <vt:lpstr>Arial Black</vt:lpstr>
      <vt:lpstr>Book Antiqua</vt:lpstr>
      <vt:lpstr>Calibri</vt:lpstr>
      <vt:lpstr>Lucida Sans</vt:lpstr>
      <vt:lpstr>Times New Roman</vt:lpstr>
      <vt:lpstr>Tw Cen MT</vt:lpstr>
      <vt:lpstr>Wingdings</vt:lpstr>
      <vt:lpstr>Wingdings 2</vt:lpstr>
      <vt:lpstr>Wingdings 3</vt:lpstr>
      <vt:lpstr>Апекс</vt:lpstr>
      <vt:lpstr>Worksheet</vt:lpstr>
      <vt:lpstr>RAPORT  PRIVIND ACTIVITATEA CLINICĂ</vt:lpstr>
      <vt:lpstr>IMSP INSTITUTUL DE CARDIOLOGIE INFORMAȚII GENERALE </vt:lpstr>
      <vt:lpstr>Презентация PowerPoint</vt:lpstr>
      <vt:lpstr>Презентация PowerPoint</vt:lpstr>
      <vt:lpstr>OCUPAREA FUNCȚIILOR CLINICĂ</vt:lpstr>
      <vt:lpstr>OCUPAREA FUNCȚIILOR ȘTIINȚĂ</vt:lpstr>
      <vt:lpstr>DINAMICA FLUCTUAŢIEI ANGAJAŢILOR  IMSP INSTITUTUL DE CARDIOLOGIE (CLINICA)  PENTRU PERIOADA 2020-2022</vt:lpstr>
      <vt:lpstr>DINAMICA FLUCTUAŢIEI ANGAJAŢILOR  IMSP INSTITUTUL DE CARDIOLOGIE (CLINICA)  PENTRU PERIOADA 2020-2022</vt:lpstr>
      <vt:lpstr>PREGĂTIRE PROFESIONALĂ A CADRELOR  PENTRU ANUL 2022</vt:lpstr>
      <vt:lpstr>Презентация PowerPoint</vt:lpstr>
      <vt:lpstr>Презентация PowerPoint</vt:lpstr>
      <vt:lpstr>      </vt:lpstr>
      <vt:lpstr> </vt:lpstr>
      <vt:lpstr> </vt:lpstr>
      <vt:lpstr>Презентация PowerPoint</vt:lpstr>
      <vt:lpstr>Презентация PowerPoint</vt:lpstr>
      <vt:lpstr>Презентация PowerPoint</vt:lpstr>
      <vt:lpstr>LISTA ECHIPAMENTULUI PROCURAT  a.2022</vt:lpstr>
      <vt:lpstr>LUCRĂRI DE REPARAȚII a. 2022 </vt:lpstr>
      <vt:lpstr>DATORII CREDITOARE ÎN DINAMICĂ,  anul 2022 (mii lei)</vt:lpstr>
      <vt:lpstr> CHELTUIELI EFECTIVE PENTRU RESURSELE  TERMO-ENERGETICE, APĂ, CANALIZARE ȘI SALUBRIZARE, a. 2021 - 2022 </vt:lpstr>
      <vt:lpstr>Презентация PowerPoint</vt:lpstr>
      <vt:lpstr>Презентация PowerPoint</vt:lpstr>
      <vt:lpstr>DISTRIBUIREA  PE NOZOLOGII  A  INTERNĂRILOR 2022</vt:lpstr>
      <vt:lpstr>INDICATORI ACTIVITATE CLINICĂ </vt:lpstr>
      <vt:lpstr>DRG CLINICĂ </vt:lpstr>
      <vt:lpstr>LUCRU  EFECTUAT  PE  SECȚII    (01.01.2022-  31.12.2022) </vt:lpstr>
      <vt:lpstr>Protocoale Clinice Naționale </vt:lpstr>
      <vt:lpstr>DISPENSARUL CARDIOLOGIC SE ACORDĂ CONSULTANŢĂ CARDIOLOGICĂ DE ÎNALTĂ CALIFICARE </vt:lpstr>
      <vt:lpstr>ACTIVITATEA DISPENSARULUI CARDIOLOGIC (vizite)</vt:lpstr>
      <vt:lpstr>ACCESIBILITATEA  EXAMENULUI EcoCG PRIN ASIGURĂRI</vt:lpstr>
      <vt:lpstr>UTILIZAREA LABORATORULUI  DC </vt:lpstr>
      <vt:lpstr>SPITALIZĂRI PRIN DC</vt:lpstr>
      <vt:lpstr>Planuri de viitor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903</dc:creator>
  <cp:lastModifiedBy>Svetlana</cp:lastModifiedBy>
  <cp:revision>1740</cp:revision>
  <cp:lastPrinted>2023-03-20T12:08:26Z</cp:lastPrinted>
  <dcterms:created xsi:type="dcterms:W3CDTF">2010-03-03T18:05:06Z</dcterms:created>
  <dcterms:modified xsi:type="dcterms:W3CDTF">2023-03-20T12:17:45Z</dcterms:modified>
</cp:coreProperties>
</file>