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1.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6.xml" ContentType="application/vnd.openxmlformats-officedocument.drawingml.chart+xml"/>
  <Override PartName="/ppt/charts/style23.xml" ContentType="application/vnd.ms-office.chartstyle+xml"/>
  <Override PartName="/ppt/charts/colors23.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94" r:id="rId1"/>
  </p:sldMasterIdLst>
  <p:notesMasterIdLst>
    <p:notesMasterId r:id="rId106"/>
  </p:notesMasterIdLst>
  <p:handoutMasterIdLst>
    <p:handoutMasterId r:id="rId107"/>
  </p:handoutMasterIdLst>
  <p:sldIdLst>
    <p:sldId id="1031" r:id="rId2"/>
    <p:sldId id="1162" r:id="rId3"/>
    <p:sldId id="838" r:id="rId4"/>
    <p:sldId id="1039" r:id="rId5"/>
    <p:sldId id="1164" r:id="rId6"/>
    <p:sldId id="1166" r:id="rId7"/>
    <p:sldId id="1167" r:id="rId8"/>
    <p:sldId id="1255" r:id="rId9"/>
    <p:sldId id="1254" r:id="rId10"/>
    <p:sldId id="1168" r:id="rId11"/>
    <p:sldId id="1044" r:id="rId12"/>
    <p:sldId id="1210" r:id="rId13"/>
    <p:sldId id="1213" r:id="rId14"/>
    <p:sldId id="1211" r:id="rId15"/>
    <p:sldId id="1199" r:id="rId16"/>
    <p:sldId id="1215" r:id="rId17"/>
    <p:sldId id="1169" r:id="rId18"/>
    <p:sldId id="1170" r:id="rId19"/>
    <p:sldId id="1214" r:id="rId20"/>
    <p:sldId id="1172" r:id="rId21"/>
    <p:sldId id="1173" r:id="rId22"/>
    <p:sldId id="1174" r:id="rId23"/>
    <p:sldId id="1176" r:id="rId24"/>
    <p:sldId id="1177" r:id="rId25"/>
    <p:sldId id="1179" r:id="rId26"/>
    <p:sldId id="1181" r:id="rId27"/>
    <p:sldId id="1216" r:id="rId28"/>
    <p:sldId id="1218" r:id="rId29"/>
    <p:sldId id="1219" r:id="rId30"/>
    <p:sldId id="1248" r:id="rId31"/>
    <p:sldId id="1250" r:id="rId32"/>
    <p:sldId id="1249" r:id="rId33"/>
    <p:sldId id="1071" r:id="rId34"/>
    <p:sldId id="1072" r:id="rId35"/>
    <p:sldId id="1257" r:id="rId36"/>
    <p:sldId id="1094" r:id="rId37"/>
    <p:sldId id="1110" r:id="rId38"/>
    <p:sldId id="1104" r:id="rId39"/>
    <p:sldId id="1105" r:id="rId40"/>
    <p:sldId id="1205" r:id="rId41"/>
    <p:sldId id="1206" r:id="rId42"/>
    <p:sldId id="1115" r:id="rId43"/>
    <p:sldId id="1106" r:id="rId44"/>
    <p:sldId id="1107" r:id="rId45"/>
    <p:sldId id="1108" r:id="rId46"/>
    <p:sldId id="1207" r:id="rId47"/>
    <p:sldId id="998" r:id="rId48"/>
    <p:sldId id="1099" r:id="rId49"/>
    <p:sldId id="1208" r:id="rId50"/>
    <p:sldId id="1033" r:id="rId51"/>
    <p:sldId id="1233" r:id="rId52"/>
    <p:sldId id="1262" r:id="rId53"/>
    <p:sldId id="1234" r:id="rId54"/>
    <p:sldId id="1235" r:id="rId55"/>
    <p:sldId id="1263" r:id="rId56"/>
    <p:sldId id="1128" r:id="rId57"/>
    <p:sldId id="1220" r:id="rId58"/>
    <p:sldId id="1221" r:id="rId59"/>
    <p:sldId id="1222" r:id="rId60"/>
    <p:sldId id="1223" r:id="rId61"/>
    <p:sldId id="975" r:id="rId62"/>
    <p:sldId id="1201" r:id="rId63"/>
    <p:sldId id="1202" r:id="rId64"/>
    <p:sldId id="1203" r:id="rId65"/>
    <p:sldId id="1236" r:id="rId66"/>
    <p:sldId id="1238" r:id="rId67"/>
    <p:sldId id="1239" r:id="rId68"/>
    <p:sldId id="1240" r:id="rId69"/>
    <p:sldId id="1241" r:id="rId70"/>
    <p:sldId id="1242" r:id="rId71"/>
    <p:sldId id="1243" r:id="rId72"/>
    <p:sldId id="1244" r:id="rId73"/>
    <p:sldId id="1126" r:id="rId74"/>
    <p:sldId id="1245" r:id="rId75"/>
    <p:sldId id="1224" r:id="rId76"/>
    <p:sldId id="1058" r:id="rId77"/>
    <p:sldId id="1059" r:id="rId78"/>
    <p:sldId id="1226" r:id="rId79"/>
    <p:sldId id="1225" r:id="rId80"/>
    <p:sldId id="1060" r:id="rId81"/>
    <p:sldId id="1227" r:id="rId82"/>
    <p:sldId id="1061" r:id="rId83"/>
    <p:sldId id="1062" r:id="rId84"/>
    <p:sldId id="1228" r:id="rId85"/>
    <p:sldId id="1247" r:id="rId86"/>
    <p:sldId id="1230" r:id="rId87"/>
    <p:sldId id="1182" r:id="rId88"/>
    <p:sldId id="1183" r:id="rId89"/>
    <p:sldId id="1185" r:id="rId90"/>
    <p:sldId id="1188" r:id="rId91"/>
    <p:sldId id="1189" r:id="rId92"/>
    <p:sldId id="1190" r:id="rId93"/>
    <p:sldId id="1193" r:id="rId94"/>
    <p:sldId id="1194" r:id="rId95"/>
    <p:sldId id="1197" r:id="rId96"/>
    <p:sldId id="1155" r:id="rId97"/>
    <p:sldId id="1264" r:id="rId98"/>
    <p:sldId id="1259" r:id="rId99"/>
    <p:sldId id="1258" r:id="rId100"/>
    <p:sldId id="1251" r:id="rId101"/>
    <p:sldId id="1252" r:id="rId102"/>
    <p:sldId id="1253" r:id="rId103"/>
    <p:sldId id="1260" r:id="rId104"/>
    <p:sldId id="1011" r:id="rId105"/>
  </p:sldIdLst>
  <p:sldSz cx="9144000" cy="6858000" type="screen4x3"/>
  <p:notesSz cx="6735763" cy="98663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70CEE"/>
    <a:srgbClr val="1C4372"/>
    <a:srgbClr val="FFFF66"/>
    <a:srgbClr val="FFFF71"/>
    <a:srgbClr val="FFFF00"/>
    <a:srgbClr val="C9E4FF"/>
    <a:srgbClr val="800000"/>
    <a:srgbClr val="AFD7FF"/>
    <a:srgbClr val="99CCFF"/>
    <a:srgbClr val="1109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Средний стиль 1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Средний стиль 1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D083AE6-46FA-4A59-8FB0-9F97EB10719F}" styleName="Светлый стиль 3 — акцент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Stil luminos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Stil luminos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Stil luminos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Stil mediu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Stil mediu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Stil mediu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AF606853-7671-496A-8E4F-DF71F8EC918B}" styleName="Stil întunecat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Stil întunecat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Stil întunecat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Stil întunecat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DF18680-E054-41AD-8BC1-D1AEF772440D}" styleName="Stil mediu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il mediu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Stil mediu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8FB837D-C827-4EFA-A057-4D05807E0F7C}" styleName="Stil tematic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2833802-FEF1-4C79-8D5D-14CF1EAF98D9}" styleName="Stil luminos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787" autoAdjust="0"/>
    <p:restoredTop sz="78256" autoAdjust="0"/>
  </p:normalViewPr>
  <p:slideViewPr>
    <p:cSldViewPr>
      <p:cViewPr varScale="1">
        <p:scale>
          <a:sx n="115" d="100"/>
          <a:sy n="115" d="100"/>
        </p:scale>
        <p:origin x="1140" y="108"/>
      </p:cViewPr>
      <p:guideLst>
        <p:guide orient="horz" pos="2160"/>
        <p:guide pos="2880"/>
      </p:guideLst>
    </p:cSldViewPr>
  </p:slideViewPr>
  <p:outlineViewPr>
    <p:cViewPr>
      <p:scale>
        <a:sx n="33" d="100"/>
        <a:sy n="33" d="100"/>
      </p:scale>
      <p:origin x="0" y="-31548"/>
    </p:cViewPr>
  </p:outlineViewPr>
  <p:notesTextViewPr>
    <p:cViewPr>
      <p:scale>
        <a:sx n="100" d="100"/>
        <a:sy n="100" d="100"/>
      </p:scale>
      <p:origin x="0" y="0"/>
    </p:cViewPr>
  </p:notesTextViewPr>
  <p:notesViewPr>
    <p:cSldViewPr>
      <p:cViewPr varScale="1">
        <p:scale>
          <a:sx n="72" d="100"/>
          <a:sy n="72" d="100"/>
        </p:scale>
        <p:origin x="-2232" y="-90"/>
      </p:cViewPr>
      <p:guideLst>
        <p:guide orient="horz" pos="3108"/>
        <p:guide pos="212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handoutMaster" Target="handoutMasters/handout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_____Microsoft_Excel10.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_____Microsoft_Excel11.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_____Microsoft_Excel12.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_____Microsoft_Excel13.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1" Type="http://schemas.openxmlformats.org/officeDocument/2006/relationships/package" Target="../embeddings/_____Microsoft_Excel14.xlsx"/></Relationships>
</file>

<file path=ppt/charts/_rels/chart17.xml.rels><?xml version="1.0" encoding="UTF-8" standalone="yes"?>
<Relationships xmlns="http://schemas.openxmlformats.org/package/2006/relationships"><Relationship Id="rId1" Type="http://schemas.openxmlformats.org/officeDocument/2006/relationships/package" Target="../embeddings/_____Microsoft_Excel15.xlsx"/></Relationships>
</file>

<file path=ppt/charts/_rels/chart18.xml.rels><?xml version="1.0" encoding="UTF-8" standalone="yes"?>
<Relationships xmlns="http://schemas.openxmlformats.org/package/2006/relationships"><Relationship Id="rId1" Type="http://schemas.openxmlformats.org/officeDocument/2006/relationships/package" Target="../embeddings/_____Microsoft_Excel16.xlsx"/></Relationships>
</file>

<file path=ppt/charts/_rels/chart19.xml.rels><?xml version="1.0" encoding="UTF-8" standalone="yes"?>
<Relationships xmlns="http://schemas.openxmlformats.org/package/2006/relationships"><Relationship Id="rId3" Type="http://schemas.openxmlformats.org/officeDocument/2006/relationships/package" Target="../embeddings/_____Microsoft_Excel17.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_____Microsoft_Excel18.xlsx"/><Relationship Id="rId2" Type="http://schemas.microsoft.com/office/2011/relationships/chartColorStyle" Target="colors17.xml"/><Relationship Id="rId1" Type="http://schemas.microsoft.com/office/2011/relationships/chartStyle" Target="style17.xml"/></Relationships>
</file>

<file path=ppt/charts/_rels/chart21.xml.rels><?xml version="1.0" encoding="UTF-8" standalone="yes"?>
<Relationships xmlns="http://schemas.openxmlformats.org/package/2006/relationships"><Relationship Id="rId3" Type="http://schemas.openxmlformats.org/officeDocument/2006/relationships/package" Target="../embeddings/_____Microsoft_Excel19.xlsx"/><Relationship Id="rId2" Type="http://schemas.microsoft.com/office/2011/relationships/chartColorStyle" Target="colors18.xml"/><Relationship Id="rId1" Type="http://schemas.microsoft.com/office/2011/relationships/chartStyle" Target="style18.xml"/></Relationships>
</file>

<file path=ppt/charts/_rels/chart22.xml.rels><?xml version="1.0" encoding="UTF-8" standalone="yes"?>
<Relationships xmlns="http://schemas.openxmlformats.org/package/2006/relationships"><Relationship Id="rId3" Type="http://schemas.openxmlformats.org/officeDocument/2006/relationships/package" Target="../embeddings/_____Microsoft_Excel20.xlsx"/><Relationship Id="rId2" Type="http://schemas.microsoft.com/office/2011/relationships/chartColorStyle" Target="colors19.xml"/><Relationship Id="rId1" Type="http://schemas.microsoft.com/office/2011/relationships/chartStyle" Target="style19.xml"/></Relationships>
</file>

<file path=ppt/charts/_rels/chart23.xml.rels><?xml version="1.0" encoding="UTF-8" standalone="yes"?>
<Relationships xmlns="http://schemas.openxmlformats.org/package/2006/relationships"><Relationship Id="rId3" Type="http://schemas.openxmlformats.org/officeDocument/2006/relationships/package" Target="../embeddings/_____Microsoft_Excel21.xlsx"/><Relationship Id="rId2" Type="http://schemas.microsoft.com/office/2011/relationships/chartColorStyle" Target="colors20.xml"/><Relationship Id="rId1" Type="http://schemas.microsoft.com/office/2011/relationships/chartStyle" Target="style20.xml"/></Relationships>
</file>

<file path=ppt/charts/_rels/chart24.xml.rels><?xml version="1.0" encoding="UTF-8" standalone="yes"?>
<Relationships xmlns="http://schemas.openxmlformats.org/package/2006/relationships"><Relationship Id="rId3" Type="http://schemas.openxmlformats.org/officeDocument/2006/relationships/package" Target="../embeddings/_____Microsoft_Excel22.xlsx"/><Relationship Id="rId2" Type="http://schemas.microsoft.com/office/2011/relationships/chartColorStyle" Target="colors21.xml"/><Relationship Id="rId1" Type="http://schemas.microsoft.com/office/2011/relationships/chartStyle" Target="style21.xml"/></Relationships>
</file>

<file path=ppt/charts/_rels/chart25.xml.rels><?xml version="1.0" encoding="UTF-8" standalone="yes"?>
<Relationships xmlns="http://schemas.openxmlformats.org/package/2006/relationships"><Relationship Id="rId3" Type="http://schemas.openxmlformats.org/officeDocument/2006/relationships/package" Target="../embeddings/_____Microsoft_Excel23.xlsx"/><Relationship Id="rId2" Type="http://schemas.microsoft.com/office/2011/relationships/chartColorStyle" Target="colors22.xml"/><Relationship Id="rId1" Type="http://schemas.microsoft.com/office/2011/relationships/chartStyle" Target="style22.xml"/></Relationships>
</file>

<file path=ppt/charts/_rels/chart26.xml.rels><?xml version="1.0" encoding="UTF-8" standalone="yes"?>
<Relationships xmlns="http://schemas.openxmlformats.org/package/2006/relationships"><Relationship Id="rId3" Type="http://schemas.openxmlformats.org/officeDocument/2006/relationships/package" Target="../embeddings/_____Microsoft_Excel24.xlsx"/><Relationship Id="rId2" Type="http://schemas.microsoft.com/office/2011/relationships/chartColorStyle" Target="colors23.xml"/><Relationship Id="rId1" Type="http://schemas.microsoft.com/office/2011/relationships/chartStyle" Target="style23.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USER5\Documents\nozologii%20%20amu\Internare%20%20AMU%20%20%20grafic.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1.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o-RO"/>
              <a:t>ANGAJAŢI</a:t>
            </a:r>
            <a:endParaRPr lang="ru-RU"/>
          </a:p>
        </c:rich>
      </c:tx>
      <c:layout>
        <c:manualLayout>
          <c:xMode val="edge"/>
          <c:yMode val="edge"/>
          <c:x val="0.43767951746484107"/>
          <c:y val="5.6334695500472758E-2"/>
        </c:manualLayout>
      </c:layout>
      <c:overlay val="1"/>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8014370672964164E-2"/>
          <c:y val="3.2768404921499024E-2"/>
          <c:w val="0.92786675174743172"/>
          <c:h val="0.78180753284908377"/>
        </c:manualLayout>
      </c:layout>
      <c:bar3DChart>
        <c:barDir val="col"/>
        <c:grouping val="clustered"/>
        <c:varyColors val="0"/>
        <c:ser>
          <c:idx val="0"/>
          <c:order val="0"/>
          <c:tx>
            <c:strRef>
              <c:f>Лист1!$B$1</c:f>
              <c:strCache>
                <c:ptCount val="1"/>
                <c:pt idx="0">
                  <c:v>2020</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Лист1!$A$2:$A$6</c:f>
              <c:strCache>
                <c:ptCount val="5"/>
                <c:pt idx="0">
                  <c:v>Medici</c:v>
                </c:pt>
                <c:pt idx="1">
                  <c:v>Personal medical mediu</c:v>
                </c:pt>
                <c:pt idx="2">
                  <c:v>Infirmieri</c:v>
                </c:pt>
                <c:pt idx="3">
                  <c:v>Alt personal</c:v>
                </c:pt>
                <c:pt idx="4">
                  <c:v>Total</c:v>
                </c:pt>
              </c:strCache>
            </c:strRef>
          </c:cat>
          <c:val>
            <c:numRef>
              <c:f>Лист1!$B$2:$B$6</c:f>
              <c:numCache>
                <c:formatCode>General</c:formatCode>
                <c:ptCount val="5"/>
                <c:pt idx="0">
                  <c:v>15</c:v>
                </c:pt>
                <c:pt idx="1">
                  <c:v>33</c:v>
                </c:pt>
                <c:pt idx="2">
                  <c:v>9</c:v>
                </c:pt>
                <c:pt idx="3">
                  <c:v>28</c:v>
                </c:pt>
                <c:pt idx="4">
                  <c:v>65</c:v>
                </c:pt>
              </c:numCache>
            </c:numRef>
          </c:val>
          <c:extLst>
            <c:ext xmlns:c16="http://schemas.microsoft.com/office/drawing/2014/chart" uri="{C3380CC4-5D6E-409C-BE32-E72D297353CC}">
              <c16:uniqueId val="{00000000-3A7A-46F1-9AEA-E5E2C8A7217F}"/>
            </c:ext>
          </c:extLst>
        </c:ser>
        <c:ser>
          <c:idx val="1"/>
          <c:order val="1"/>
          <c:tx>
            <c:strRef>
              <c:f>Лист1!$C$1</c:f>
              <c:strCache>
                <c:ptCount val="1"/>
                <c:pt idx="0">
                  <c:v>2021</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dLbl>
              <c:idx val="3"/>
              <c:layout>
                <c:manualLayout>
                  <c:x val="1.2361216149004241E-2"/>
                  <c:y val="3.02016806402952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D29-463A-B0DB-9FDD3521A3AF}"/>
                </c:ext>
              </c:extLst>
            </c:dLbl>
            <c:dLbl>
              <c:idx val="4"/>
              <c:layout>
                <c:manualLayout>
                  <c:x val="1.390636816762977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A7A-46F1-9AEA-E5E2C8A7217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Лист1!$A$2:$A$6</c:f>
              <c:strCache>
                <c:ptCount val="5"/>
                <c:pt idx="0">
                  <c:v>Medici</c:v>
                </c:pt>
                <c:pt idx="1">
                  <c:v>Personal medical mediu</c:v>
                </c:pt>
                <c:pt idx="2">
                  <c:v>Infirmieri</c:v>
                </c:pt>
                <c:pt idx="3">
                  <c:v>Alt personal</c:v>
                </c:pt>
                <c:pt idx="4">
                  <c:v>Total</c:v>
                </c:pt>
              </c:strCache>
            </c:strRef>
          </c:cat>
          <c:val>
            <c:numRef>
              <c:f>Лист1!$C$2:$C$6</c:f>
              <c:numCache>
                <c:formatCode>General</c:formatCode>
                <c:ptCount val="5"/>
                <c:pt idx="0">
                  <c:v>20</c:v>
                </c:pt>
                <c:pt idx="1">
                  <c:v>25</c:v>
                </c:pt>
                <c:pt idx="2">
                  <c:v>11</c:v>
                </c:pt>
                <c:pt idx="3">
                  <c:v>3</c:v>
                </c:pt>
                <c:pt idx="4">
                  <c:v>59</c:v>
                </c:pt>
              </c:numCache>
            </c:numRef>
          </c:val>
          <c:extLst>
            <c:ext xmlns:c16="http://schemas.microsoft.com/office/drawing/2014/chart" uri="{C3380CC4-5D6E-409C-BE32-E72D297353CC}">
              <c16:uniqueId val="{00000003-3A7A-46F1-9AEA-E5E2C8A7217F}"/>
            </c:ext>
          </c:extLst>
        </c:ser>
        <c:ser>
          <c:idx val="2"/>
          <c:order val="2"/>
          <c:tx>
            <c:strRef>
              <c:f>Лист1!$D$1</c:f>
              <c:strCache>
                <c:ptCount val="1"/>
                <c:pt idx="0">
                  <c:v>2020-2021</c:v>
                </c:pt>
              </c:strCache>
            </c:strRef>
          </c:tx>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invertIfNegative val="0"/>
          <c:dLbls>
            <c:dLbl>
              <c:idx val="0"/>
              <c:layout>
                <c:manualLayout>
                  <c:x val="3.090304037251060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E0-4EAC-88A2-76380D91FBC3}"/>
                </c:ext>
              </c:extLst>
            </c:dLbl>
            <c:dLbl>
              <c:idx val="1"/>
              <c:layout>
                <c:manualLayout>
                  <c:x val="1.3906368167629714E-2"/>
                  <c:y val="-9.0605041920883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A7A-46F1-9AEA-E5E2C8A7217F}"/>
                </c:ext>
              </c:extLst>
            </c:dLbl>
            <c:dLbl>
              <c:idx val="3"/>
              <c:layout>
                <c:manualLayout>
                  <c:x val="6.180608074502006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D29-463A-B0DB-9FDD3521A3AF}"/>
                </c:ext>
              </c:extLst>
            </c:dLbl>
            <c:dLbl>
              <c:idx val="4"/>
              <c:layout>
                <c:manualLayout>
                  <c:x val="9.2709121117531806E-3"/>
                  <c:y val="-9.0605041920885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4E0-4EAC-88A2-76380D91FBC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Лист1!$A$2:$A$6</c:f>
              <c:strCache>
                <c:ptCount val="5"/>
                <c:pt idx="0">
                  <c:v>Medici</c:v>
                </c:pt>
                <c:pt idx="1">
                  <c:v>Personal medical mediu</c:v>
                </c:pt>
                <c:pt idx="2">
                  <c:v>Infirmieri</c:v>
                </c:pt>
                <c:pt idx="3">
                  <c:v>Alt personal</c:v>
                </c:pt>
                <c:pt idx="4">
                  <c:v>Total</c:v>
                </c:pt>
              </c:strCache>
            </c:strRef>
          </c:cat>
          <c:val>
            <c:numRef>
              <c:f>Лист1!$D$2:$D$6</c:f>
              <c:numCache>
                <c:formatCode>General</c:formatCode>
                <c:ptCount val="5"/>
                <c:pt idx="0">
                  <c:v>5</c:v>
                </c:pt>
                <c:pt idx="1">
                  <c:v>8</c:v>
                </c:pt>
                <c:pt idx="2">
                  <c:v>2</c:v>
                </c:pt>
                <c:pt idx="3">
                  <c:v>25</c:v>
                </c:pt>
                <c:pt idx="4">
                  <c:v>6</c:v>
                </c:pt>
              </c:numCache>
            </c:numRef>
          </c:val>
          <c:extLst>
            <c:ext xmlns:c16="http://schemas.microsoft.com/office/drawing/2014/chart" uri="{C3380CC4-5D6E-409C-BE32-E72D297353CC}">
              <c16:uniqueId val="{00000006-3A7A-46F1-9AEA-E5E2C8A7217F}"/>
            </c:ext>
          </c:extLst>
        </c:ser>
        <c:dLbls>
          <c:showLegendKey val="0"/>
          <c:showVal val="0"/>
          <c:showCatName val="0"/>
          <c:showSerName val="0"/>
          <c:showPercent val="0"/>
          <c:showBubbleSize val="0"/>
        </c:dLbls>
        <c:gapWidth val="65"/>
        <c:shape val="box"/>
        <c:axId val="539202816"/>
        <c:axId val="539201640"/>
        <c:axId val="0"/>
      </c:bar3DChart>
      <c:catAx>
        <c:axId val="539202816"/>
        <c:scaling>
          <c:orientation val="minMax"/>
        </c:scaling>
        <c:delete val="0"/>
        <c:axPos val="b"/>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539201640"/>
        <c:crosses val="autoZero"/>
        <c:auto val="1"/>
        <c:lblAlgn val="ctr"/>
        <c:lblOffset val="100"/>
        <c:noMultiLvlLbl val="0"/>
      </c:catAx>
      <c:valAx>
        <c:axId val="539201640"/>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539202816"/>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manualLayout>
          <c:layoutTarget val="inner"/>
          <c:xMode val="edge"/>
          <c:yMode val="edge"/>
          <c:x val="0.1103630249343832"/>
          <c:y val="5.2257874015748038E-2"/>
          <c:w val="0.56402148950131259"/>
          <c:h val="0.82399753937007891"/>
        </c:manualLayout>
      </c:layout>
      <c:lineChart>
        <c:grouping val="standard"/>
        <c:varyColors val="0"/>
        <c:ser>
          <c:idx val="0"/>
          <c:order val="0"/>
          <c:tx>
            <c:strRef>
              <c:f>Лист1!$B$1</c:f>
              <c:strCache>
                <c:ptCount val="1"/>
                <c:pt idx="0">
                  <c:v>ECS</c:v>
                </c:pt>
              </c:strCache>
            </c:strRef>
          </c:tx>
          <c:spPr>
            <a:ln w="28575" cap="rnd">
              <a:solidFill>
                <a:schemeClr val="accent2">
                  <a:shade val="58000"/>
                </a:schemeClr>
              </a:solidFill>
              <a:round/>
            </a:ln>
            <a:effectLst/>
          </c:spPr>
          <c:marker>
            <c:symbol val="none"/>
          </c:marker>
          <c:dLbls>
            <c:dLbl>
              <c:idx val="0"/>
              <c:layout>
                <c:manualLayout>
                  <c:x val="-6.2443497648781441E-3"/>
                  <c:y val="-7.3786812827451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083-43B8-915C-B55BB40B751F}"/>
                </c:ext>
              </c:extLst>
            </c:dLbl>
            <c:dLbl>
              <c:idx val="1"/>
              <c:layout>
                <c:manualLayout>
                  <c:x val="4.1628998432520709E-3"/>
                  <c:y val="3.5136577536881647E-3"/>
                </c:manualLayout>
              </c:layout>
              <c:tx>
                <c:rich>
                  <a:bodyPr/>
                  <a:lstStyle/>
                  <a:p>
                    <a:r>
                      <a:rPr lang="en-US"/>
                      <a:t>252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083-43B8-915C-B55BB40B751F}"/>
                </c:ext>
              </c:extLst>
            </c:dLbl>
            <c:dLbl>
              <c:idx val="2"/>
              <c:layout>
                <c:manualLayout>
                  <c:x val="-4.1659154872330087E-2"/>
                  <c:y val="-7.02889250337601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083-43B8-915C-B55BB40B751F}"/>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Лист1!$A$2:$A$7</c:f>
              <c:numCache>
                <c:formatCode>General</c:formatCode>
                <c:ptCount val="6"/>
                <c:pt idx="0">
                  <c:v>2016</c:v>
                </c:pt>
                <c:pt idx="1">
                  <c:v>2017</c:v>
                </c:pt>
                <c:pt idx="2">
                  <c:v>2018</c:v>
                </c:pt>
                <c:pt idx="3">
                  <c:v>2019</c:v>
                </c:pt>
                <c:pt idx="4">
                  <c:v>2020</c:v>
                </c:pt>
                <c:pt idx="5">
                  <c:v>2021</c:v>
                </c:pt>
              </c:numCache>
            </c:numRef>
          </c:cat>
          <c:val>
            <c:numRef>
              <c:f>Лист1!$B$2:$B$7</c:f>
              <c:numCache>
                <c:formatCode>General</c:formatCode>
                <c:ptCount val="6"/>
                <c:pt idx="0">
                  <c:v>304</c:v>
                </c:pt>
                <c:pt idx="1">
                  <c:v>350</c:v>
                </c:pt>
                <c:pt idx="2">
                  <c:v>361</c:v>
                </c:pt>
                <c:pt idx="3">
                  <c:v>400</c:v>
                </c:pt>
                <c:pt idx="4">
                  <c:v>302</c:v>
                </c:pt>
                <c:pt idx="5">
                  <c:v>388</c:v>
                </c:pt>
              </c:numCache>
            </c:numRef>
          </c:val>
          <c:smooth val="0"/>
          <c:extLst>
            <c:ext xmlns:c16="http://schemas.microsoft.com/office/drawing/2014/chart" uri="{C3380CC4-5D6E-409C-BE32-E72D297353CC}">
              <c16:uniqueId val="{00000003-8083-43B8-915C-B55BB40B751F}"/>
            </c:ext>
          </c:extLst>
        </c:ser>
        <c:ser>
          <c:idx val="1"/>
          <c:order val="1"/>
          <c:tx>
            <c:strRef>
              <c:f>Лист1!$C$1</c:f>
              <c:strCache>
                <c:ptCount val="1"/>
                <c:pt idx="0">
                  <c:v>SE</c:v>
                </c:pt>
              </c:strCache>
            </c:strRef>
          </c:tx>
          <c:spPr>
            <a:ln w="28575" cap="rnd">
              <a:solidFill>
                <a:schemeClr val="accent2">
                  <a:shade val="86000"/>
                </a:schemeClr>
              </a:solidFill>
              <a:round/>
            </a:ln>
            <a:effectLst/>
          </c:spPr>
          <c:marker>
            <c:symbol val="none"/>
          </c:marker>
          <c:dLbls>
            <c:dLbl>
              <c:idx val="0"/>
              <c:layout>
                <c:manualLayout>
                  <c:x val="2.9847111004760153E-2"/>
                  <c:y val="-1.80891581847031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083-43B8-915C-B55BB40B751F}"/>
                </c:ext>
              </c:extLst>
            </c:dLbl>
            <c:dLbl>
              <c:idx val="2"/>
              <c:layout>
                <c:manualLayout>
                  <c:x val="-6.2443497648781059E-3"/>
                  <c:y val="-6.67594973200751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083-43B8-915C-B55BB40B751F}"/>
                </c:ext>
              </c:extLst>
            </c:dLbl>
            <c:dLbl>
              <c:idx val="3"/>
              <c:layout>
                <c:manualLayout>
                  <c:x val="-6.2443497648781822E-3"/>
                  <c:y val="-3.51365775368816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083-43B8-915C-B55BB40B751F}"/>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Лист1!$A$2:$A$7</c:f>
              <c:numCache>
                <c:formatCode>General</c:formatCode>
                <c:ptCount val="6"/>
                <c:pt idx="0">
                  <c:v>2016</c:v>
                </c:pt>
                <c:pt idx="1">
                  <c:v>2017</c:v>
                </c:pt>
                <c:pt idx="2">
                  <c:v>2018</c:v>
                </c:pt>
                <c:pt idx="3">
                  <c:v>2019</c:v>
                </c:pt>
                <c:pt idx="4">
                  <c:v>2020</c:v>
                </c:pt>
                <c:pt idx="5">
                  <c:v>2021</c:v>
                </c:pt>
              </c:numCache>
            </c:numRef>
          </c:cat>
          <c:val>
            <c:numRef>
              <c:f>Лист1!$C$2:$C$7</c:f>
              <c:numCache>
                <c:formatCode>General</c:formatCode>
                <c:ptCount val="6"/>
                <c:pt idx="0">
                  <c:v>82</c:v>
                </c:pt>
                <c:pt idx="1">
                  <c:v>89</c:v>
                </c:pt>
                <c:pt idx="2">
                  <c:v>144</c:v>
                </c:pt>
                <c:pt idx="3">
                  <c:v>153</c:v>
                </c:pt>
                <c:pt idx="4">
                  <c:v>105</c:v>
                </c:pt>
                <c:pt idx="5">
                  <c:v>158</c:v>
                </c:pt>
              </c:numCache>
            </c:numRef>
          </c:val>
          <c:smooth val="0"/>
          <c:extLst>
            <c:ext xmlns:c16="http://schemas.microsoft.com/office/drawing/2014/chart" uri="{C3380CC4-5D6E-409C-BE32-E72D297353CC}">
              <c16:uniqueId val="{00000007-8083-43B8-915C-B55BB40B751F}"/>
            </c:ext>
          </c:extLst>
        </c:ser>
        <c:ser>
          <c:idx val="2"/>
          <c:order val="2"/>
          <c:tx>
            <c:strRef>
              <c:f>Лист1!$D$1</c:f>
              <c:strCache>
                <c:ptCount val="1"/>
                <c:pt idx="0">
                  <c:v>Ablatii</c:v>
                </c:pt>
              </c:strCache>
            </c:strRef>
          </c:tx>
          <c:spPr>
            <a:ln w="28575" cap="rnd">
              <a:solidFill>
                <a:schemeClr val="accent2">
                  <a:tint val="86000"/>
                </a:schemeClr>
              </a:solidFill>
              <a:round/>
            </a:ln>
            <a:effectLst/>
          </c:spPr>
          <c:marker>
            <c:symbol val="none"/>
          </c:marker>
          <c:dLbls>
            <c:dLbl>
              <c:idx val="0"/>
              <c:layout>
                <c:manualLayout>
                  <c:x val="-2.7951381470434911E-2"/>
                  <c:y val="-2.76546907893424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083-43B8-915C-B55BB40B751F}"/>
                </c:ext>
              </c:extLst>
            </c:dLbl>
            <c:dLbl>
              <c:idx val="1"/>
              <c:layout>
                <c:manualLayout>
                  <c:x val="-4.7873348197398795E-2"/>
                  <c:y val="-7.02731550737632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083-43B8-915C-B55BB40B751F}"/>
                </c:ext>
              </c:extLst>
            </c:dLbl>
            <c:dLbl>
              <c:idx val="2"/>
              <c:layout>
                <c:manualLayout>
                  <c:x val="4.1628998432519946E-3"/>
                  <c:y val="4.56775507979460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083-43B8-915C-B55BB40B751F}"/>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2016</c:v>
                </c:pt>
                <c:pt idx="1">
                  <c:v>2017</c:v>
                </c:pt>
                <c:pt idx="2">
                  <c:v>2018</c:v>
                </c:pt>
                <c:pt idx="3">
                  <c:v>2019</c:v>
                </c:pt>
                <c:pt idx="4">
                  <c:v>2020</c:v>
                </c:pt>
                <c:pt idx="5">
                  <c:v>2021</c:v>
                </c:pt>
              </c:numCache>
            </c:numRef>
          </c:cat>
          <c:val>
            <c:numRef>
              <c:f>Лист1!$D$2:$D$7</c:f>
              <c:numCache>
                <c:formatCode>General</c:formatCode>
                <c:ptCount val="6"/>
                <c:pt idx="0">
                  <c:v>52</c:v>
                </c:pt>
                <c:pt idx="1">
                  <c:v>65</c:v>
                </c:pt>
                <c:pt idx="2">
                  <c:v>112</c:v>
                </c:pt>
                <c:pt idx="3">
                  <c:v>134</c:v>
                </c:pt>
                <c:pt idx="4">
                  <c:v>80</c:v>
                </c:pt>
                <c:pt idx="5">
                  <c:v>133</c:v>
                </c:pt>
              </c:numCache>
            </c:numRef>
          </c:val>
          <c:smooth val="0"/>
          <c:extLst>
            <c:ext xmlns:c16="http://schemas.microsoft.com/office/drawing/2014/chart" uri="{C3380CC4-5D6E-409C-BE32-E72D297353CC}">
              <c16:uniqueId val="{0000000B-8083-43B8-915C-B55BB40B751F}"/>
            </c:ext>
          </c:extLst>
        </c:ser>
        <c:ser>
          <c:idx val="3"/>
          <c:order val="3"/>
          <c:tx>
            <c:strRef>
              <c:f>Лист1!$E$1</c:f>
              <c:strCache>
                <c:ptCount val="1"/>
                <c:pt idx="0">
                  <c:v>Neurotomii</c:v>
                </c:pt>
              </c:strCache>
            </c:strRef>
          </c:tx>
          <c:spPr>
            <a:ln w="28575" cap="rnd">
              <a:solidFill>
                <a:schemeClr val="accent2">
                  <a:tint val="58000"/>
                </a:schemeClr>
              </a:solidFill>
              <a:round/>
            </a:ln>
            <a:effectLst/>
          </c:spPr>
          <c:marker>
            <c:symbol val="none"/>
          </c:marker>
          <c:cat>
            <c:numRef>
              <c:f>Лист1!$A$2:$A$7</c:f>
              <c:numCache>
                <c:formatCode>General</c:formatCode>
                <c:ptCount val="6"/>
                <c:pt idx="0">
                  <c:v>2016</c:v>
                </c:pt>
                <c:pt idx="1">
                  <c:v>2017</c:v>
                </c:pt>
                <c:pt idx="2">
                  <c:v>2018</c:v>
                </c:pt>
                <c:pt idx="3">
                  <c:v>2019</c:v>
                </c:pt>
                <c:pt idx="4">
                  <c:v>2020</c:v>
                </c:pt>
                <c:pt idx="5">
                  <c:v>2021</c:v>
                </c:pt>
              </c:numCache>
            </c:numRef>
          </c:cat>
          <c:val>
            <c:numRef>
              <c:f>Лист1!$E$2:$E$7</c:f>
              <c:numCache>
                <c:formatCode>General</c:formatCode>
                <c:ptCount val="6"/>
                <c:pt idx="1">
                  <c:v>12</c:v>
                </c:pt>
                <c:pt idx="2">
                  <c:v>10</c:v>
                </c:pt>
                <c:pt idx="3">
                  <c:v>8</c:v>
                </c:pt>
                <c:pt idx="4">
                  <c:v>5</c:v>
                </c:pt>
                <c:pt idx="5">
                  <c:v>8</c:v>
                </c:pt>
              </c:numCache>
            </c:numRef>
          </c:val>
          <c:smooth val="0"/>
          <c:extLst>
            <c:ext xmlns:c16="http://schemas.microsoft.com/office/drawing/2014/chart" uri="{C3380CC4-5D6E-409C-BE32-E72D297353CC}">
              <c16:uniqueId val="{0000000C-8083-43B8-915C-B55BB40B751F}"/>
            </c:ext>
          </c:extLst>
        </c:ser>
        <c:dLbls>
          <c:showLegendKey val="0"/>
          <c:showVal val="0"/>
          <c:showCatName val="0"/>
          <c:showSerName val="0"/>
          <c:showPercent val="0"/>
          <c:showBubbleSize val="0"/>
        </c:dLbls>
        <c:smooth val="0"/>
        <c:axId val="299223360"/>
        <c:axId val="299223752"/>
      </c:lineChart>
      <c:catAx>
        <c:axId val="299223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99223752"/>
        <c:crosses val="autoZero"/>
        <c:auto val="1"/>
        <c:lblAlgn val="ctr"/>
        <c:lblOffset val="100"/>
        <c:noMultiLvlLbl val="0"/>
      </c:catAx>
      <c:valAx>
        <c:axId val="299223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99223360"/>
        <c:crosses val="autoZero"/>
        <c:crossBetween val="between"/>
      </c:valAx>
      <c:spPr>
        <a:noFill/>
        <a:ln>
          <a:noFill/>
        </a:ln>
        <a:effectLst/>
      </c:spPr>
    </c:plotArea>
    <c:legend>
      <c:legendPos val="b"/>
      <c:layout>
        <c:manualLayout>
          <c:xMode val="edge"/>
          <c:yMode val="edge"/>
          <c:x val="0.76196394845017223"/>
          <c:y val="0.14449882552732238"/>
          <c:w val="0.23803605154982779"/>
          <c:h val="0.63293992466445526"/>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accent5">
        <a:lumMod val="60000"/>
        <a:lumOff val="40000"/>
      </a:schemeClr>
    </a:solidFill>
    <a:ln>
      <a:noFill/>
    </a:ln>
    <a:effectLst/>
  </c:spPr>
  <c:txPr>
    <a:bodyPr/>
    <a:lstStyle/>
    <a:p>
      <a:pPr>
        <a:defRPr b="1">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Лист1!$B$1</c:f>
              <c:strCache>
                <c:ptCount val="1"/>
                <c:pt idx="0">
                  <c:v>Analize efectuate</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cat>
            <c:numRef>
              <c:f>Лист1!$A$2:$A$5</c:f>
              <c:numCache>
                <c:formatCode>General</c:formatCode>
                <c:ptCount val="4"/>
                <c:pt idx="0">
                  <c:v>2018</c:v>
                </c:pt>
                <c:pt idx="1">
                  <c:v>2019</c:v>
                </c:pt>
                <c:pt idx="2">
                  <c:v>2020</c:v>
                </c:pt>
                <c:pt idx="3">
                  <c:v>2021</c:v>
                </c:pt>
              </c:numCache>
            </c:numRef>
          </c:cat>
          <c:val>
            <c:numRef>
              <c:f>Лист1!$B$2:$B$5</c:f>
              <c:numCache>
                <c:formatCode>General</c:formatCode>
                <c:ptCount val="4"/>
                <c:pt idx="0">
                  <c:v>415124</c:v>
                </c:pt>
                <c:pt idx="1">
                  <c:v>420611</c:v>
                </c:pt>
                <c:pt idx="2">
                  <c:v>302565</c:v>
                </c:pt>
                <c:pt idx="3">
                  <c:v>460443</c:v>
                </c:pt>
              </c:numCache>
            </c:numRef>
          </c:val>
          <c:extLst>
            <c:ext xmlns:c16="http://schemas.microsoft.com/office/drawing/2014/chart" uri="{C3380CC4-5D6E-409C-BE32-E72D297353CC}">
              <c16:uniqueId val="{00000000-AB41-4CEB-8F67-CF0147F649CD}"/>
            </c:ext>
          </c:extLst>
        </c:ser>
        <c:dLbls>
          <c:showLegendKey val="0"/>
          <c:showVal val="0"/>
          <c:showCatName val="0"/>
          <c:showSerName val="0"/>
          <c:showPercent val="0"/>
          <c:showBubbleSize val="0"/>
        </c:dLbls>
        <c:gapWidth val="65"/>
        <c:shape val="box"/>
        <c:axId val="108481152"/>
        <c:axId val="108552192"/>
        <c:axId val="0"/>
      </c:bar3DChart>
      <c:catAx>
        <c:axId val="10848115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08552192"/>
        <c:crosses val="autoZero"/>
        <c:auto val="1"/>
        <c:lblAlgn val="ctr"/>
        <c:lblOffset val="100"/>
        <c:noMultiLvlLbl val="0"/>
      </c:catAx>
      <c:valAx>
        <c:axId val="108552192"/>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0848115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FFFF00"/>
                </a:solidFill>
                <a:latin typeface="+mn-lt"/>
                <a:ea typeface="+mn-ea"/>
                <a:cs typeface="+mn-cs"/>
              </a:defRPr>
            </a:pPr>
            <a:r>
              <a:rPr lang="en-US" sz="2400" dirty="0" err="1">
                <a:solidFill>
                  <a:srgbClr val="FFFF00"/>
                </a:solidFill>
              </a:rPr>
              <a:t>Structura</a:t>
            </a:r>
            <a:r>
              <a:rPr lang="en-US" sz="2400" baseline="0" dirty="0">
                <a:solidFill>
                  <a:srgbClr val="FFFF00"/>
                </a:solidFill>
              </a:rPr>
              <a:t> </a:t>
            </a:r>
            <a:r>
              <a:rPr lang="en-US" sz="2400" baseline="0" dirty="0" err="1">
                <a:solidFill>
                  <a:srgbClr val="FFFF00"/>
                </a:solidFill>
              </a:rPr>
              <a:t>analizelor</a:t>
            </a:r>
            <a:r>
              <a:rPr lang="en-US" sz="2400" baseline="0" dirty="0">
                <a:solidFill>
                  <a:srgbClr val="FFFF00"/>
                </a:solidFill>
              </a:rPr>
              <a:t> 2021</a:t>
            </a:r>
            <a:endParaRPr lang="ru-RU" sz="2400" dirty="0">
              <a:solidFill>
                <a:srgbClr val="FFFF00"/>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FFFF00"/>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3929918470490564E-2"/>
          <c:y val="0.1696542057715916"/>
          <c:w val="0.96935417936492074"/>
          <c:h val="0.77210578324523915"/>
        </c:manualLayout>
      </c:layout>
      <c:pie3DChart>
        <c:varyColors val="1"/>
        <c:ser>
          <c:idx val="0"/>
          <c:order val="0"/>
          <c:tx>
            <c:strRef>
              <c:f>Лист1!$B$1</c:f>
              <c:strCache>
                <c:ptCount val="1"/>
                <c:pt idx="0">
                  <c:v>Продажи</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0790-49AF-B1B6-9C8C406C292F}"/>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0790-49AF-B1B6-9C8C406C292F}"/>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0790-49AF-B1B6-9C8C406C292F}"/>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0790-49AF-B1B6-9C8C406C292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Лист1!$A$2:$A$5</c:f>
              <c:strCache>
                <c:ptCount val="4"/>
                <c:pt idx="0">
                  <c:v>biochimice</c:v>
                </c:pt>
                <c:pt idx="1">
                  <c:v>hematologice</c:v>
                </c:pt>
                <c:pt idx="2">
                  <c:v>clinice</c:v>
                </c:pt>
                <c:pt idx="3">
                  <c:v>imunologice</c:v>
                </c:pt>
              </c:strCache>
            </c:strRef>
          </c:cat>
          <c:val>
            <c:numRef>
              <c:f>Лист1!$B$2:$B$5</c:f>
              <c:numCache>
                <c:formatCode>0.00%</c:formatCode>
                <c:ptCount val="4"/>
                <c:pt idx="0">
                  <c:v>0.58799999999999997</c:v>
                </c:pt>
                <c:pt idx="1">
                  <c:v>0.23200000000000001</c:v>
                </c:pt>
                <c:pt idx="2">
                  <c:v>0.126</c:v>
                </c:pt>
                <c:pt idx="3">
                  <c:v>5.3999999999999999E-2</c:v>
                </c:pt>
              </c:numCache>
            </c:numRef>
          </c:val>
          <c:extLst>
            <c:ext xmlns:c16="http://schemas.microsoft.com/office/drawing/2014/chart" uri="{C3380CC4-5D6E-409C-BE32-E72D297353CC}">
              <c16:uniqueId val="{00000000-02E2-4846-B255-EBE46B6D6BCA}"/>
            </c:ext>
          </c:extLst>
        </c:ser>
        <c:dLbls>
          <c:dLblPos val="ctr"/>
          <c:showLegendKey val="0"/>
          <c:showVal val="0"/>
          <c:showCatName val="0"/>
          <c:showSerName val="0"/>
          <c:showPercent val="1"/>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rgbClr val="FFFF00"/>
                </a:solidFill>
                <a:latin typeface="+mn-lt"/>
                <a:ea typeface="+mn-ea"/>
                <a:cs typeface="+mn-cs"/>
              </a:defRPr>
            </a:pPr>
            <a:r>
              <a:rPr lang="en-US">
                <a:solidFill>
                  <a:srgbClr val="FFFF00"/>
                </a:solidFill>
              </a:rPr>
              <a:t>Distribuirea n</a:t>
            </a:r>
            <a:r>
              <a:rPr lang="ro-RO">
                <a:solidFill>
                  <a:srgbClr val="FFFF00"/>
                </a:solidFill>
              </a:rPr>
              <a:t>umărul</a:t>
            </a:r>
            <a:r>
              <a:rPr lang="en-US">
                <a:solidFill>
                  <a:srgbClr val="FFFF00"/>
                </a:solidFill>
              </a:rPr>
              <a:t>ui</a:t>
            </a:r>
            <a:r>
              <a:rPr lang="ro-RO">
                <a:solidFill>
                  <a:srgbClr val="FFFF00"/>
                </a:solidFill>
              </a:rPr>
              <a:t> de analize pe secții</a:t>
            </a:r>
            <a:r>
              <a:rPr lang="en-US">
                <a:solidFill>
                  <a:srgbClr val="FFFF00"/>
                </a:solidFill>
              </a:rPr>
              <a:t> aa.</a:t>
            </a:r>
            <a:r>
              <a:rPr lang="ro-RO">
                <a:solidFill>
                  <a:srgbClr val="FFFF00"/>
                </a:solidFill>
              </a:rPr>
              <a:t>2017-2021</a:t>
            </a:r>
            <a:endParaRPr lang="ru-RU">
              <a:solidFill>
                <a:srgbClr val="FFFF00"/>
              </a:solidFill>
            </a:endParaRPr>
          </a:p>
        </c:rich>
      </c:tx>
      <c:layout>
        <c:manualLayout>
          <c:xMode val="edge"/>
          <c:yMode val="edge"/>
          <c:x val="0.14425539717314265"/>
          <c:y val="8.4527663275928699E-3"/>
        </c:manualLayout>
      </c:layout>
      <c:overlay val="0"/>
      <c:spPr>
        <a:noFill/>
        <a:ln>
          <a:noFill/>
        </a:ln>
        <a:effectLst/>
      </c:spPr>
      <c:txPr>
        <a:bodyPr rot="0" spcFirstLastPara="1" vertOverflow="ellipsis" vert="horz" wrap="square" anchor="ctr" anchorCtr="1"/>
        <a:lstStyle/>
        <a:p>
          <a:pPr>
            <a:defRPr sz="2200" b="1" i="0" u="none" strike="noStrike" kern="1200" cap="all" spc="150" baseline="0">
              <a:solidFill>
                <a:srgbClr val="FFFF00"/>
              </a:solidFill>
              <a:latin typeface="+mn-lt"/>
              <a:ea typeface="+mn-ea"/>
              <a:cs typeface="+mn-cs"/>
            </a:defRPr>
          </a:pPr>
          <a:endParaRPr lang="en-US"/>
        </a:p>
      </c:txPr>
    </c:title>
    <c:autoTitleDeleted val="0"/>
    <c:plotArea>
      <c:layout/>
      <c:barChart>
        <c:barDir val="col"/>
        <c:grouping val="clustered"/>
        <c:varyColors val="0"/>
        <c:ser>
          <c:idx val="0"/>
          <c:order val="0"/>
          <c:tx>
            <c:strRef>
              <c:f>Лист1!$B$1</c:f>
              <c:strCache>
                <c:ptCount val="1"/>
                <c:pt idx="0">
                  <c:v>2017</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strRef>
              <c:f>Лист1!$A$2:$A$10</c:f>
              <c:strCache>
                <c:ptCount val="9"/>
                <c:pt idx="0">
                  <c:v>UPU</c:v>
                </c:pt>
                <c:pt idx="1">
                  <c:v>BTI</c:v>
                </c:pt>
                <c:pt idx="2">
                  <c:v>1</c:v>
                </c:pt>
                <c:pt idx="3">
                  <c:v>2</c:v>
                </c:pt>
                <c:pt idx="4">
                  <c:v>3</c:v>
                </c:pt>
                <c:pt idx="5">
                  <c:v>4</c:v>
                </c:pt>
                <c:pt idx="6">
                  <c:v>5</c:v>
                </c:pt>
                <c:pt idx="7">
                  <c:v>6</c:v>
                </c:pt>
                <c:pt idx="8">
                  <c:v>TICh</c:v>
                </c:pt>
              </c:strCache>
            </c:strRef>
          </c:cat>
          <c:val>
            <c:numRef>
              <c:f>Лист1!$B$2:$B$10</c:f>
              <c:numCache>
                <c:formatCode>General</c:formatCode>
                <c:ptCount val="9"/>
                <c:pt idx="0">
                  <c:v>6816</c:v>
                </c:pt>
                <c:pt idx="1">
                  <c:v>31172</c:v>
                </c:pt>
                <c:pt idx="2">
                  <c:v>39770</c:v>
                </c:pt>
                <c:pt idx="3">
                  <c:v>45712</c:v>
                </c:pt>
                <c:pt idx="4">
                  <c:v>65080</c:v>
                </c:pt>
                <c:pt idx="5">
                  <c:v>35089</c:v>
                </c:pt>
                <c:pt idx="6">
                  <c:v>65590</c:v>
                </c:pt>
                <c:pt idx="7">
                  <c:v>45451</c:v>
                </c:pt>
                <c:pt idx="8">
                  <c:v>0</c:v>
                </c:pt>
              </c:numCache>
            </c:numRef>
          </c:val>
          <c:extLst>
            <c:ext xmlns:c16="http://schemas.microsoft.com/office/drawing/2014/chart" uri="{C3380CC4-5D6E-409C-BE32-E72D297353CC}">
              <c16:uniqueId val="{00000000-9297-4CA0-BC23-A8DD56A00581}"/>
            </c:ext>
          </c:extLst>
        </c:ser>
        <c:ser>
          <c:idx val="1"/>
          <c:order val="1"/>
          <c:tx>
            <c:strRef>
              <c:f>Лист1!$C$1</c:f>
              <c:strCache>
                <c:ptCount val="1"/>
                <c:pt idx="0">
                  <c:v>2018</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cat>
            <c:strRef>
              <c:f>Лист1!$A$2:$A$10</c:f>
              <c:strCache>
                <c:ptCount val="9"/>
                <c:pt idx="0">
                  <c:v>UPU</c:v>
                </c:pt>
                <c:pt idx="1">
                  <c:v>BTI</c:v>
                </c:pt>
                <c:pt idx="2">
                  <c:v>1</c:v>
                </c:pt>
                <c:pt idx="3">
                  <c:v>2</c:v>
                </c:pt>
                <c:pt idx="4">
                  <c:v>3</c:v>
                </c:pt>
                <c:pt idx="5">
                  <c:v>4</c:v>
                </c:pt>
                <c:pt idx="6">
                  <c:v>5</c:v>
                </c:pt>
                <c:pt idx="7">
                  <c:v>6</c:v>
                </c:pt>
                <c:pt idx="8">
                  <c:v>TICh</c:v>
                </c:pt>
              </c:strCache>
            </c:strRef>
          </c:cat>
          <c:val>
            <c:numRef>
              <c:f>Лист1!$C$2:$C$10</c:f>
              <c:numCache>
                <c:formatCode>General</c:formatCode>
                <c:ptCount val="9"/>
                <c:pt idx="0">
                  <c:v>14612</c:v>
                </c:pt>
                <c:pt idx="1">
                  <c:v>34538</c:v>
                </c:pt>
                <c:pt idx="2">
                  <c:v>44109</c:v>
                </c:pt>
                <c:pt idx="3">
                  <c:v>62382</c:v>
                </c:pt>
                <c:pt idx="4">
                  <c:v>71744</c:v>
                </c:pt>
                <c:pt idx="5">
                  <c:v>38598</c:v>
                </c:pt>
                <c:pt idx="6">
                  <c:v>82799</c:v>
                </c:pt>
                <c:pt idx="7">
                  <c:v>66342</c:v>
                </c:pt>
                <c:pt idx="8">
                  <c:v>0</c:v>
                </c:pt>
              </c:numCache>
            </c:numRef>
          </c:val>
          <c:extLst>
            <c:ext xmlns:c16="http://schemas.microsoft.com/office/drawing/2014/chart" uri="{C3380CC4-5D6E-409C-BE32-E72D297353CC}">
              <c16:uniqueId val="{00000001-9297-4CA0-BC23-A8DD56A00581}"/>
            </c:ext>
          </c:extLst>
        </c:ser>
        <c:ser>
          <c:idx val="2"/>
          <c:order val="2"/>
          <c:tx>
            <c:strRef>
              <c:f>Лист1!$D$1</c:f>
              <c:strCache>
                <c:ptCount val="1"/>
                <c:pt idx="0">
                  <c:v>2019</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cat>
            <c:strRef>
              <c:f>Лист1!$A$2:$A$10</c:f>
              <c:strCache>
                <c:ptCount val="9"/>
                <c:pt idx="0">
                  <c:v>UPU</c:v>
                </c:pt>
                <c:pt idx="1">
                  <c:v>BTI</c:v>
                </c:pt>
                <c:pt idx="2">
                  <c:v>1</c:v>
                </c:pt>
                <c:pt idx="3">
                  <c:v>2</c:v>
                </c:pt>
                <c:pt idx="4">
                  <c:v>3</c:v>
                </c:pt>
                <c:pt idx="5">
                  <c:v>4</c:v>
                </c:pt>
                <c:pt idx="6">
                  <c:v>5</c:v>
                </c:pt>
                <c:pt idx="7">
                  <c:v>6</c:v>
                </c:pt>
                <c:pt idx="8">
                  <c:v>TICh</c:v>
                </c:pt>
              </c:strCache>
            </c:strRef>
          </c:cat>
          <c:val>
            <c:numRef>
              <c:f>Лист1!$D$2:$D$10</c:f>
              <c:numCache>
                <c:formatCode>General</c:formatCode>
                <c:ptCount val="9"/>
                <c:pt idx="0">
                  <c:v>19642</c:v>
                </c:pt>
                <c:pt idx="1">
                  <c:v>37808</c:v>
                </c:pt>
                <c:pt idx="2">
                  <c:v>39346</c:v>
                </c:pt>
                <c:pt idx="3">
                  <c:v>76081</c:v>
                </c:pt>
                <c:pt idx="4">
                  <c:v>63791</c:v>
                </c:pt>
                <c:pt idx="5">
                  <c:v>37374</c:v>
                </c:pt>
                <c:pt idx="6">
                  <c:v>79886</c:v>
                </c:pt>
                <c:pt idx="7">
                  <c:v>65301</c:v>
                </c:pt>
                <c:pt idx="8">
                  <c:v>1382</c:v>
                </c:pt>
              </c:numCache>
            </c:numRef>
          </c:val>
          <c:extLst>
            <c:ext xmlns:c16="http://schemas.microsoft.com/office/drawing/2014/chart" uri="{C3380CC4-5D6E-409C-BE32-E72D297353CC}">
              <c16:uniqueId val="{00000002-9297-4CA0-BC23-A8DD56A00581}"/>
            </c:ext>
          </c:extLst>
        </c:ser>
        <c:ser>
          <c:idx val="3"/>
          <c:order val="3"/>
          <c:tx>
            <c:strRef>
              <c:f>Лист1!$E$1</c:f>
              <c:strCache>
                <c:ptCount val="1"/>
                <c:pt idx="0">
                  <c:v>2020</c:v>
                </c:pt>
              </c:strCache>
            </c:strRef>
          </c:tx>
          <c:spPr>
            <a:pattFill prst="narHorz">
              <a:fgClr>
                <a:schemeClr val="accent4"/>
              </a:fgClr>
              <a:bgClr>
                <a:schemeClr val="accent4">
                  <a:lumMod val="20000"/>
                  <a:lumOff val="80000"/>
                </a:schemeClr>
              </a:bgClr>
            </a:pattFill>
            <a:ln>
              <a:noFill/>
            </a:ln>
            <a:effectLst>
              <a:innerShdw blurRad="114300">
                <a:schemeClr val="accent4"/>
              </a:innerShdw>
            </a:effectLst>
          </c:spPr>
          <c:invertIfNegative val="0"/>
          <c:cat>
            <c:strRef>
              <c:f>Лист1!$A$2:$A$10</c:f>
              <c:strCache>
                <c:ptCount val="9"/>
                <c:pt idx="0">
                  <c:v>UPU</c:v>
                </c:pt>
                <c:pt idx="1">
                  <c:v>BTI</c:v>
                </c:pt>
                <c:pt idx="2">
                  <c:v>1</c:v>
                </c:pt>
                <c:pt idx="3">
                  <c:v>2</c:v>
                </c:pt>
                <c:pt idx="4">
                  <c:v>3</c:v>
                </c:pt>
                <c:pt idx="5">
                  <c:v>4</c:v>
                </c:pt>
                <c:pt idx="6">
                  <c:v>5</c:v>
                </c:pt>
                <c:pt idx="7">
                  <c:v>6</c:v>
                </c:pt>
                <c:pt idx="8">
                  <c:v>TICh</c:v>
                </c:pt>
              </c:strCache>
            </c:strRef>
          </c:cat>
          <c:val>
            <c:numRef>
              <c:f>Лист1!$E$2:$E$10</c:f>
              <c:numCache>
                <c:formatCode>General</c:formatCode>
                <c:ptCount val="9"/>
                <c:pt idx="0">
                  <c:v>24212</c:v>
                </c:pt>
                <c:pt idx="1">
                  <c:v>29969</c:v>
                </c:pt>
                <c:pt idx="2">
                  <c:v>29195</c:v>
                </c:pt>
                <c:pt idx="3">
                  <c:v>51587</c:v>
                </c:pt>
                <c:pt idx="4">
                  <c:v>45873</c:v>
                </c:pt>
                <c:pt idx="5">
                  <c:v>37615</c:v>
                </c:pt>
                <c:pt idx="6">
                  <c:v>39275</c:v>
                </c:pt>
                <c:pt idx="7">
                  <c:v>35795</c:v>
                </c:pt>
                <c:pt idx="8">
                  <c:v>9044</c:v>
                </c:pt>
              </c:numCache>
            </c:numRef>
          </c:val>
          <c:extLst>
            <c:ext xmlns:c16="http://schemas.microsoft.com/office/drawing/2014/chart" uri="{C3380CC4-5D6E-409C-BE32-E72D297353CC}">
              <c16:uniqueId val="{00000003-9297-4CA0-BC23-A8DD56A00581}"/>
            </c:ext>
          </c:extLst>
        </c:ser>
        <c:ser>
          <c:idx val="4"/>
          <c:order val="4"/>
          <c:tx>
            <c:strRef>
              <c:f>Лист1!$F$1</c:f>
              <c:strCache>
                <c:ptCount val="1"/>
                <c:pt idx="0">
                  <c:v>2021</c:v>
                </c:pt>
              </c:strCache>
            </c:strRef>
          </c:tx>
          <c:spPr>
            <a:pattFill prst="narHorz">
              <a:fgClr>
                <a:schemeClr val="accent5"/>
              </a:fgClr>
              <a:bgClr>
                <a:schemeClr val="accent5">
                  <a:lumMod val="20000"/>
                  <a:lumOff val="80000"/>
                </a:schemeClr>
              </a:bgClr>
            </a:pattFill>
            <a:ln>
              <a:noFill/>
            </a:ln>
            <a:effectLst>
              <a:innerShdw blurRad="114300">
                <a:schemeClr val="accent5"/>
              </a:innerShdw>
            </a:effectLst>
          </c:spPr>
          <c:invertIfNegative val="0"/>
          <c:cat>
            <c:strRef>
              <c:f>Лист1!$A$2:$A$10</c:f>
              <c:strCache>
                <c:ptCount val="9"/>
                <c:pt idx="0">
                  <c:v>UPU</c:v>
                </c:pt>
                <c:pt idx="1">
                  <c:v>BTI</c:v>
                </c:pt>
                <c:pt idx="2">
                  <c:v>1</c:v>
                </c:pt>
                <c:pt idx="3">
                  <c:v>2</c:v>
                </c:pt>
                <c:pt idx="4">
                  <c:v>3</c:v>
                </c:pt>
                <c:pt idx="5">
                  <c:v>4</c:v>
                </c:pt>
                <c:pt idx="6">
                  <c:v>5</c:v>
                </c:pt>
                <c:pt idx="7">
                  <c:v>6</c:v>
                </c:pt>
                <c:pt idx="8">
                  <c:v>TICh</c:v>
                </c:pt>
              </c:strCache>
            </c:strRef>
          </c:cat>
          <c:val>
            <c:numRef>
              <c:f>Лист1!$F$2:$F$10</c:f>
              <c:numCache>
                <c:formatCode>General</c:formatCode>
                <c:ptCount val="9"/>
                <c:pt idx="0">
                  <c:v>35728</c:v>
                </c:pt>
                <c:pt idx="1">
                  <c:v>40158</c:v>
                </c:pt>
                <c:pt idx="2">
                  <c:v>30682</c:v>
                </c:pt>
                <c:pt idx="3">
                  <c:v>80361</c:v>
                </c:pt>
                <c:pt idx="4">
                  <c:v>70236</c:v>
                </c:pt>
                <c:pt idx="5">
                  <c:v>66854</c:v>
                </c:pt>
                <c:pt idx="6">
                  <c:v>70454</c:v>
                </c:pt>
                <c:pt idx="7">
                  <c:v>55001</c:v>
                </c:pt>
                <c:pt idx="8">
                  <c:v>10963</c:v>
                </c:pt>
              </c:numCache>
            </c:numRef>
          </c:val>
          <c:extLst>
            <c:ext xmlns:c16="http://schemas.microsoft.com/office/drawing/2014/chart" uri="{C3380CC4-5D6E-409C-BE32-E72D297353CC}">
              <c16:uniqueId val="{00000004-9297-4CA0-BC23-A8DD56A00581}"/>
            </c:ext>
          </c:extLst>
        </c:ser>
        <c:dLbls>
          <c:showLegendKey val="0"/>
          <c:showVal val="0"/>
          <c:showCatName val="0"/>
          <c:showSerName val="0"/>
          <c:showPercent val="0"/>
          <c:showBubbleSize val="0"/>
        </c:dLbls>
        <c:gapWidth val="164"/>
        <c:overlap val="-22"/>
        <c:axId val="382266216"/>
        <c:axId val="382259656"/>
      </c:barChart>
      <c:catAx>
        <c:axId val="382266216"/>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2259656"/>
        <c:crosses val="autoZero"/>
        <c:auto val="1"/>
        <c:lblAlgn val="ctr"/>
        <c:lblOffset val="100"/>
        <c:noMultiLvlLbl val="0"/>
      </c:catAx>
      <c:valAx>
        <c:axId val="38225965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226621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pieChart>
        <c:varyColors val="1"/>
        <c:ser>
          <c:idx val="0"/>
          <c:order val="0"/>
          <c:tx>
            <c:strRef>
              <c:f>Лист1!$B$1</c:f>
              <c:strCache>
                <c:ptCount val="1"/>
                <c:pt idx="0">
                  <c:v>Nr.abs.</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ED83-40D4-BDC0-5F31379E1EC7}"/>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ED83-40D4-BDC0-5F31379E1EC7}"/>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ED83-40D4-BDC0-5F31379E1EC7}"/>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ED83-40D4-BDC0-5F31379E1EC7}"/>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ED83-40D4-BDC0-5F31379E1EC7}"/>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ED83-40D4-BDC0-5F31379E1EC7}"/>
              </c:ext>
            </c:extLst>
          </c:dPt>
          <c:dPt>
            <c:idx val="6"/>
            <c:bubble3D val="0"/>
            <c:spPr>
              <a:gradFill>
                <a:gsLst>
                  <a:gs pos="100000">
                    <a:schemeClr val="accent1">
                      <a:lumMod val="60000"/>
                      <a:lumMod val="60000"/>
                      <a:lumOff val="40000"/>
                    </a:schemeClr>
                  </a:gs>
                  <a:gs pos="0">
                    <a:schemeClr val="accent1">
                      <a:lumMod val="60000"/>
                    </a:schemeClr>
                  </a:gs>
                </a:gsLst>
                <a:lin ang="5400000" scaled="0"/>
              </a:gradFill>
              <a:ln w="19050">
                <a:solidFill>
                  <a:schemeClr val="lt1"/>
                </a:solidFill>
              </a:ln>
              <a:effectLst/>
            </c:spPr>
            <c:extLst>
              <c:ext xmlns:c16="http://schemas.microsoft.com/office/drawing/2014/chart" uri="{C3380CC4-5D6E-409C-BE32-E72D297353CC}">
                <c16:uniqueId val="{0000000D-ED83-40D4-BDC0-5F31379E1EC7}"/>
              </c:ext>
            </c:extLst>
          </c:dPt>
          <c:dPt>
            <c:idx val="7"/>
            <c:bubble3D val="0"/>
            <c:spPr>
              <a:gradFill>
                <a:gsLst>
                  <a:gs pos="100000">
                    <a:schemeClr val="accent2">
                      <a:lumMod val="60000"/>
                      <a:lumMod val="60000"/>
                      <a:lumOff val="40000"/>
                    </a:schemeClr>
                  </a:gs>
                  <a:gs pos="0">
                    <a:schemeClr val="accent2">
                      <a:lumMod val="60000"/>
                    </a:schemeClr>
                  </a:gs>
                </a:gsLst>
                <a:lin ang="5400000" scaled="0"/>
              </a:gradFill>
              <a:ln w="19050">
                <a:solidFill>
                  <a:schemeClr val="lt1"/>
                </a:solidFill>
              </a:ln>
              <a:effectLst/>
            </c:spPr>
            <c:extLst>
              <c:ext xmlns:c16="http://schemas.microsoft.com/office/drawing/2014/chart" uri="{C3380CC4-5D6E-409C-BE32-E72D297353CC}">
                <c16:uniqueId val="{0000000F-ED83-40D4-BDC0-5F31379E1EC7}"/>
              </c:ext>
            </c:extLst>
          </c:dPt>
          <c:dPt>
            <c:idx val="8"/>
            <c:bubble3D val="0"/>
            <c:spPr>
              <a:gradFill>
                <a:gsLst>
                  <a:gs pos="100000">
                    <a:schemeClr val="accent3">
                      <a:lumMod val="60000"/>
                      <a:lumMod val="60000"/>
                      <a:lumOff val="40000"/>
                    </a:schemeClr>
                  </a:gs>
                  <a:gs pos="0">
                    <a:schemeClr val="accent3">
                      <a:lumMod val="60000"/>
                    </a:schemeClr>
                  </a:gs>
                </a:gsLst>
                <a:lin ang="5400000" scaled="0"/>
              </a:gradFill>
              <a:ln w="19050">
                <a:solidFill>
                  <a:schemeClr val="lt1"/>
                </a:solidFill>
              </a:ln>
              <a:effectLst/>
            </c:spPr>
            <c:extLst>
              <c:ext xmlns:c16="http://schemas.microsoft.com/office/drawing/2014/chart" uri="{C3380CC4-5D6E-409C-BE32-E72D297353CC}">
                <c16:uniqueId val="{00000011-ED83-40D4-BDC0-5F31379E1EC7}"/>
              </c:ext>
            </c:extLst>
          </c:dPt>
          <c:dPt>
            <c:idx val="9"/>
            <c:bubble3D val="0"/>
            <c:spPr>
              <a:gradFill>
                <a:gsLst>
                  <a:gs pos="100000">
                    <a:schemeClr val="accent4">
                      <a:lumMod val="60000"/>
                      <a:lumMod val="60000"/>
                      <a:lumOff val="40000"/>
                    </a:schemeClr>
                  </a:gs>
                  <a:gs pos="0">
                    <a:schemeClr val="accent4">
                      <a:lumMod val="60000"/>
                    </a:schemeClr>
                  </a:gs>
                </a:gsLst>
                <a:lin ang="5400000" scaled="0"/>
              </a:gradFill>
              <a:ln w="19050">
                <a:solidFill>
                  <a:schemeClr val="lt1"/>
                </a:solidFill>
              </a:ln>
              <a:effectLst/>
            </c:spPr>
            <c:extLst>
              <c:ext xmlns:c16="http://schemas.microsoft.com/office/drawing/2014/chart" uri="{C3380CC4-5D6E-409C-BE32-E72D297353CC}">
                <c16:uniqueId val="{00000013-ED83-40D4-BDC0-5F31379E1EC7}"/>
              </c:ext>
            </c:extLst>
          </c:dPt>
          <c:dPt>
            <c:idx val="10"/>
            <c:bubble3D val="0"/>
            <c:spPr>
              <a:gradFill>
                <a:gsLst>
                  <a:gs pos="100000">
                    <a:schemeClr val="accent5">
                      <a:lumMod val="60000"/>
                      <a:lumMod val="60000"/>
                      <a:lumOff val="40000"/>
                    </a:schemeClr>
                  </a:gs>
                  <a:gs pos="0">
                    <a:schemeClr val="accent5">
                      <a:lumMod val="60000"/>
                    </a:schemeClr>
                  </a:gs>
                </a:gsLst>
                <a:lin ang="5400000" scaled="0"/>
              </a:gradFill>
              <a:ln w="19050">
                <a:solidFill>
                  <a:schemeClr val="lt1"/>
                </a:solidFill>
              </a:ln>
              <a:effectLst/>
            </c:spPr>
            <c:extLst>
              <c:ext xmlns:c16="http://schemas.microsoft.com/office/drawing/2014/chart" uri="{C3380CC4-5D6E-409C-BE32-E72D297353CC}">
                <c16:uniqueId val="{00000015-ED83-40D4-BDC0-5F31379E1EC7}"/>
              </c:ext>
            </c:extLst>
          </c:dPt>
          <c:dPt>
            <c:idx val="11"/>
            <c:bubble3D val="0"/>
            <c:spPr>
              <a:gradFill>
                <a:gsLst>
                  <a:gs pos="100000">
                    <a:schemeClr val="accent6">
                      <a:lumMod val="60000"/>
                      <a:lumMod val="60000"/>
                      <a:lumOff val="40000"/>
                    </a:schemeClr>
                  </a:gs>
                  <a:gs pos="0">
                    <a:schemeClr val="accent6">
                      <a:lumMod val="60000"/>
                    </a:schemeClr>
                  </a:gs>
                </a:gsLst>
                <a:lin ang="5400000" scaled="0"/>
              </a:gradFill>
              <a:ln w="19050">
                <a:solidFill>
                  <a:schemeClr val="lt1"/>
                </a:solidFill>
              </a:ln>
              <a:effectLst/>
            </c:spPr>
            <c:extLst>
              <c:ext xmlns:c16="http://schemas.microsoft.com/office/drawing/2014/chart" uri="{C3380CC4-5D6E-409C-BE32-E72D297353CC}">
                <c16:uniqueId val="{00000017-ED83-40D4-BDC0-5F31379E1EC7}"/>
              </c:ext>
            </c:extLst>
          </c:dPt>
          <c:dPt>
            <c:idx val="12"/>
            <c:bubble3D val="0"/>
            <c:spPr>
              <a:gradFill>
                <a:gsLst>
                  <a:gs pos="100000">
                    <a:schemeClr val="accent1">
                      <a:lumMod val="80000"/>
                      <a:lumOff val="20000"/>
                      <a:lumMod val="60000"/>
                      <a:lumOff val="40000"/>
                    </a:schemeClr>
                  </a:gs>
                  <a:gs pos="0">
                    <a:schemeClr val="accent1">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19-ED83-40D4-BDC0-5F31379E1EC7}"/>
              </c:ext>
            </c:extLst>
          </c:dPt>
          <c:dPt>
            <c:idx val="13"/>
            <c:bubble3D val="0"/>
            <c:spPr>
              <a:gradFill>
                <a:gsLst>
                  <a:gs pos="100000">
                    <a:schemeClr val="accent2">
                      <a:lumMod val="80000"/>
                      <a:lumOff val="20000"/>
                      <a:lumMod val="60000"/>
                      <a:lumOff val="40000"/>
                    </a:schemeClr>
                  </a:gs>
                  <a:gs pos="0">
                    <a:schemeClr val="accent2">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1B-ED83-40D4-BDC0-5F31379E1EC7}"/>
              </c:ext>
            </c:extLst>
          </c:dPt>
          <c:dPt>
            <c:idx val="14"/>
            <c:bubble3D val="0"/>
            <c:spPr>
              <a:gradFill>
                <a:gsLst>
                  <a:gs pos="100000">
                    <a:schemeClr val="accent3">
                      <a:lumMod val="80000"/>
                      <a:lumOff val="20000"/>
                      <a:lumMod val="60000"/>
                      <a:lumOff val="40000"/>
                    </a:schemeClr>
                  </a:gs>
                  <a:gs pos="0">
                    <a:schemeClr val="accent3">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1D-ED83-40D4-BDC0-5F31379E1EC7}"/>
              </c:ext>
            </c:extLst>
          </c:dPt>
          <c:dPt>
            <c:idx val="15"/>
            <c:bubble3D val="0"/>
            <c:spPr>
              <a:gradFill>
                <a:gsLst>
                  <a:gs pos="100000">
                    <a:schemeClr val="accent4">
                      <a:lumMod val="80000"/>
                      <a:lumOff val="20000"/>
                      <a:lumMod val="60000"/>
                      <a:lumOff val="40000"/>
                    </a:schemeClr>
                  </a:gs>
                  <a:gs pos="0">
                    <a:schemeClr val="accent4">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1F-ED83-40D4-BDC0-5F31379E1EC7}"/>
              </c:ext>
            </c:extLst>
          </c:dPt>
          <c:dPt>
            <c:idx val="16"/>
            <c:bubble3D val="0"/>
            <c:spPr>
              <a:gradFill>
                <a:gsLst>
                  <a:gs pos="100000">
                    <a:schemeClr val="accent5">
                      <a:lumMod val="80000"/>
                      <a:lumOff val="20000"/>
                      <a:lumMod val="60000"/>
                      <a:lumOff val="40000"/>
                    </a:schemeClr>
                  </a:gs>
                  <a:gs pos="0">
                    <a:schemeClr val="accent5">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21-ED83-40D4-BDC0-5F31379E1EC7}"/>
              </c:ext>
            </c:extLst>
          </c:dPt>
          <c:dLbls>
            <c:dLbl>
              <c:idx val="0"/>
              <c:layout>
                <c:manualLayout>
                  <c:x val="5.8781194017414494E-3"/>
                  <c:y val="6.34294540933579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D83-40D4-BDC0-5F31379E1EC7}"/>
                </c:ext>
              </c:extLst>
            </c:dLbl>
            <c:dLbl>
              <c:idx val="1"/>
              <c:layout>
                <c:manualLayout>
                  <c:x val="-1.4977502812148481E-2"/>
                  <c:y val="-8.92740082130882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D83-40D4-BDC0-5F31379E1EC7}"/>
                </c:ext>
              </c:extLst>
            </c:dLbl>
            <c:dLbl>
              <c:idx val="2"/>
              <c:layout>
                <c:manualLayout>
                  <c:x val="-4.6750406199225093E-3"/>
                  <c:y val="-1.66133443845834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D83-40D4-BDC0-5F31379E1EC7}"/>
                </c:ext>
              </c:extLst>
            </c:dLbl>
            <c:dLbl>
              <c:idx val="3"/>
              <c:layout>
                <c:manualLayout>
                  <c:x val="-3.8155647210765323E-3"/>
                  <c:y val="-1.46901254568059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D83-40D4-BDC0-5F31379E1EC7}"/>
                </c:ext>
              </c:extLst>
            </c:dLbl>
            <c:dLbl>
              <c:idx val="4"/>
              <c:layout>
                <c:manualLayout>
                  <c:x val="-3.5203932841728117E-3"/>
                  <c:y val="-3.11024375541574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D83-40D4-BDC0-5F31379E1EC7}"/>
                </c:ext>
              </c:extLst>
            </c:dLbl>
            <c:dLbl>
              <c:idx val="5"/>
              <c:layout>
                <c:manualLayout>
                  <c:x val="4.0444944381952258E-3"/>
                  <c:y val="-2.78051463662735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D83-40D4-BDC0-5F31379E1EC7}"/>
                </c:ext>
              </c:extLst>
            </c:dLbl>
            <c:dLbl>
              <c:idx val="6"/>
              <c:layout>
                <c:manualLayout>
                  <c:x val="1.4082614673165854E-3"/>
                  <c:y val="-2.84531514900350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D83-40D4-BDC0-5F31379E1EC7}"/>
                </c:ext>
              </c:extLst>
            </c:dLbl>
            <c:dLbl>
              <c:idx val="7"/>
              <c:layout>
                <c:manualLayout>
                  <c:x val="9.7108694746489543E-3"/>
                  <c:y val="-8.54824247447538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D83-40D4-BDC0-5F31379E1EC7}"/>
                </c:ext>
              </c:extLst>
            </c:dLbl>
            <c:dLbl>
              <c:idx val="8"/>
              <c:layout>
                <c:manualLayout>
                  <c:x val="-2.8697454484856058E-3"/>
                  <c:y val="1.53730927174773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D83-40D4-BDC0-5F31379E1EC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Лист1!$A$2:$A$18</c:f>
              <c:strCache>
                <c:ptCount val="17"/>
                <c:pt idx="0">
                  <c:v>Moldova</c:v>
                </c:pt>
                <c:pt idx="1">
                  <c:v>Ucraina</c:v>
                </c:pt>
                <c:pt idx="2">
                  <c:v>Romania</c:v>
                </c:pt>
                <c:pt idx="3">
                  <c:v>Belarusi</c:v>
                </c:pt>
                <c:pt idx="4">
                  <c:v>Germania</c:v>
                </c:pt>
                <c:pt idx="5">
                  <c:v>Ungaria</c:v>
                </c:pt>
                <c:pt idx="6">
                  <c:v>China</c:v>
                </c:pt>
                <c:pt idx="7">
                  <c:v>Slovenia</c:v>
                </c:pt>
                <c:pt idx="8">
                  <c:v>Franta</c:v>
                </c:pt>
                <c:pt idx="9">
                  <c:v>Austria</c:v>
                </c:pt>
                <c:pt idx="10">
                  <c:v>India</c:v>
                </c:pt>
                <c:pt idx="11">
                  <c:v>Bulgaria</c:v>
                </c:pt>
                <c:pt idx="12">
                  <c:v>Serbia si M.</c:v>
                </c:pt>
                <c:pt idx="13">
                  <c:v>Turcia</c:v>
                </c:pt>
                <c:pt idx="14">
                  <c:v>Letonia</c:v>
                </c:pt>
                <c:pt idx="15">
                  <c:v>Cehia</c:v>
                </c:pt>
                <c:pt idx="16">
                  <c:v>Rusia</c:v>
                </c:pt>
              </c:strCache>
            </c:strRef>
          </c:cat>
          <c:val>
            <c:numRef>
              <c:f>Лист1!$B$2:$B$18</c:f>
              <c:numCache>
                <c:formatCode>General</c:formatCode>
                <c:ptCount val="17"/>
                <c:pt idx="0">
                  <c:v>254</c:v>
                </c:pt>
                <c:pt idx="1">
                  <c:v>106</c:v>
                </c:pt>
                <c:pt idx="2">
                  <c:v>90</c:v>
                </c:pt>
                <c:pt idx="3">
                  <c:v>95</c:v>
                </c:pt>
                <c:pt idx="4">
                  <c:v>124</c:v>
                </c:pt>
                <c:pt idx="5">
                  <c:v>78</c:v>
                </c:pt>
                <c:pt idx="6">
                  <c:v>107</c:v>
                </c:pt>
                <c:pt idx="7">
                  <c:v>76</c:v>
                </c:pt>
                <c:pt idx="8">
                  <c:v>71</c:v>
                </c:pt>
                <c:pt idx="9">
                  <c:v>34</c:v>
                </c:pt>
                <c:pt idx="10">
                  <c:v>22</c:v>
                </c:pt>
                <c:pt idx="11">
                  <c:v>21</c:v>
                </c:pt>
                <c:pt idx="12">
                  <c:v>15</c:v>
                </c:pt>
                <c:pt idx="13">
                  <c:v>31</c:v>
                </c:pt>
                <c:pt idx="14">
                  <c:v>34</c:v>
                </c:pt>
                <c:pt idx="15">
                  <c:v>18</c:v>
                </c:pt>
                <c:pt idx="16">
                  <c:v>23</c:v>
                </c:pt>
              </c:numCache>
            </c:numRef>
          </c:val>
          <c:extLst>
            <c:ext xmlns:c16="http://schemas.microsoft.com/office/drawing/2014/chart" uri="{C3380CC4-5D6E-409C-BE32-E72D297353CC}">
              <c16:uniqueId val="{00000022-ED83-40D4-BDC0-5F31379E1EC7}"/>
            </c:ext>
          </c:extLst>
        </c:ser>
        <c:dLbls>
          <c:showLegendKey val="0"/>
          <c:showVal val="0"/>
          <c:showCatName val="0"/>
          <c:showSerName val="0"/>
          <c:showPercent val="0"/>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Entry>
      <c:legendEntry>
        <c:idx val="5"/>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Entry>
      <c:legendEntry>
        <c:idx val="6"/>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Entry>
      <c:legendEntry>
        <c:idx val="7"/>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Entry>
      <c:legendEntry>
        <c:idx val="8"/>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Entry>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en-US"/>
              <a:t>Ponderea, %</a:t>
            </a:r>
            <a:endParaRPr lang="ru-RU"/>
          </a:p>
        </c:rich>
      </c:tx>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percentStacked"/>
        <c:varyColors val="0"/>
        <c:ser>
          <c:idx val="0"/>
          <c:order val="0"/>
          <c:tx>
            <c:strRef>
              <c:f>Лист1!$B$1</c:f>
              <c:strCache>
                <c:ptCount val="1"/>
                <c:pt idx="0">
                  <c:v>A</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Лист1!$A$2:$A$4</c:f>
              <c:strCache>
                <c:ptCount val="3"/>
                <c:pt idx="0">
                  <c:v>Grupa V</c:v>
                </c:pt>
                <c:pt idx="1">
                  <c:v>Grupa E</c:v>
                </c:pt>
                <c:pt idx="2">
                  <c:v>Grupa N</c:v>
                </c:pt>
              </c:strCache>
            </c:strRef>
          </c:cat>
          <c:val>
            <c:numRef>
              <c:f>Лист1!$B$2:$B$4</c:f>
              <c:numCache>
                <c:formatCode>General</c:formatCode>
                <c:ptCount val="3"/>
                <c:pt idx="0">
                  <c:v>26.3</c:v>
                </c:pt>
                <c:pt idx="1">
                  <c:v>7.3</c:v>
                </c:pt>
                <c:pt idx="2">
                  <c:v>3.3</c:v>
                </c:pt>
              </c:numCache>
            </c:numRef>
          </c:val>
          <c:extLst>
            <c:ext xmlns:c16="http://schemas.microsoft.com/office/drawing/2014/chart" uri="{C3380CC4-5D6E-409C-BE32-E72D297353CC}">
              <c16:uniqueId val="{00000000-2C83-4A9F-BB3F-EC1DD75BC0A3}"/>
            </c:ext>
          </c:extLst>
        </c:ser>
        <c:ser>
          <c:idx val="1"/>
          <c:order val="1"/>
          <c:tx>
            <c:strRef>
              <c:f>Лист1!$C$1</c:f>
              <c:strCache>
                <c:ptCount val="1"/>
                <c:pt idx="0">
                  <c:v>B</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Лист1!$A$2:$A$4</c:f>
              <c:strCache>
                <c:ptCount val="3"/>
                <c:pt idx="0">
                  <c:v>Grupa V</c:v>
                </c:pt>
                <c:pt idx="1">
                  <c:v>Grupa E</c:v>
                </c:pt>
                <c:pt idx="2">
                  <c:v>Grupa N</c:v>
                </c:pt>
              </c:strCache>
            </c:strRef>
          </c:cat>
          <c:val>
            <c:numRef>
              <c:f>Лист1!$C$2:$C$4</c:f>
              <c:numCache>
                <c:formatCode>General</c:formatCode>
                <c:ptCount val="3"/>
                <c:pt idx="0">
                  <c:v>8.8000000000000007</c:v>
                </c:pt>
                <c:pt idx="1">
                  <c:v>20.9</c:v>
                </c:pt>
                <c:pt idx="2">
                  <c:v>18.8</c:v>
                </c:pt>
              </c:numCache>
            </c:numRef>
          </c:val>
          <c:extLst>
            <c:ext xmlns:c16="http://schemas.microsoft.com/office/drawing/2014/chart" uri="{C3380CC4-5D6E-409C-BE32-E72D297353CC}">
              <c16:uniqueId val="{00000003-2C83-4A9F-BB3F-EC1DD75BC0A3}"/>
            </c:ext>
          </c:extLst>
        </c:ser>
        <c:ser>
          <c:idx val="2"/>
          <c:order val="2"/>
          <c:tx>
            <c:strRef>
              <c:f>Лист1!$D$1</c:f>
              <c:strCache>
                <c:ptCount val="1"/>
                <c:pt idx="0">
                  <c:v>C</c:v>
                </c:pt>
              </c:strCache>
            </c:strRef>
          </c:tx>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Лист1!$A$2:$A$4</c:f>
              <c:strCache>
                <c:ptCount val="3"/>
                <c:pt idx="0">
                  <c:v>Grupa V</c:v>
                </c:pt>
                <c:pt idx="1">
                  <c:v>Grupa E</c:v>
                </c:pt>
                <c:pt idx="2">
                  <c:v>Grupa N</c:v>
                </c:pt>
              </c:strCache>
            </c:strRef>
          </c:cat>
          <c:val>
            <c:numRef>
              <c:f>Лист1!$D$2:$D$4</c:f>
              <c:numCache>
                <c:formatCode>General</c:formatCode>
                <c:ptCount val="3"/>
                <c:pt idx="0">
                  <c:v>64.900000000000006</c:v>
                </c:pt>
                <c:pt idx="1">
                  <c:v>71.8</c:v>
                </c:pt>
                <c:pt idx="2">
                  <c:v>77.900000000000006</c:v>
                </c:pt>
              </c:numCache>
            </c:numRef>
          </c:val>
          <c:extLst>
            <c:ext xmlns:c16="http://schemas.microsoft.com/office/drawing/2014/chart" uri="{C3380CC4-5D6E-409C-BE32-E72D297353CC}">
              <c16:uniqueId val="{00000004-2C83-4A9F-BB3F-EC1DD75BC0A3}"/>
            </c:ext>
          </c:extLst>
        </c:ser>
        <c:dLbls>
          <c:showLegendKey val="0"/>
          <c:showVal val="1"/>
          <c:showCatName val="0"/>
          <c:showSerName val="0"/>
          <c:showPercent val="0"/>
          <c:showBubbleSize val="0"/>
        </c:dLbls>
        <c:gapWidth val="150"/>
        <c:shape val="box"/>
        <c:axId val="241470288"/>
        <c:axId val="241470848"/>
        <c:axId val="0"/>
      </c:bar3DChart>
      <c:catAx>
        <c:axId val="2414702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241470848"/>
        <c:crosses val="autoZero"/>
        <c:auto val="1"/>
        <c:lblAlgn val="ctr"/>
        <c:lblOffset val="100"/>
        <c:noMultiLvlLbl val="0"/>
      </c:catAx>
      <c:valAx>
        <c:axId val="24147084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1470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0.12812088133292127"/>
          <c:y val="5.0441255319457257E-2"/>
          <c:w val="0.82941706512725966"/>
          <c:h val="0.55991156938455233"/>
        </c:manualLayout>
      </c:layout>
      <c:bar3DChart>
        <c:barDir val="col"/>
        <c:grouping val="clustered"/>
        <c:varyColors val="0"/>
        <c:ser>
          <c:idx val="0"/>
          <c:order val="0"/>
          <c:tx>
            <c:strRef>
              <c:f>Лист1!$B$1</c:f>
              <c:strCache>
                <c:ptCount val="1"/>
                <c:pt idx="0">
                  <c:v>Numărul total de investigații</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Лист1!$A$2:$A$7</c:f>
              <c:numCache>
                <c:formatCode>General</c:formatCode>
                <c:ptCount val="6"/>
                <c:pt idx="0">
                  <c:v>2016</c:v>
                </c:pt>
                <c:pt idx="1">
                  <c:v>2017</c:v>
                </c:pt>
                <c:pt idx="2">
                  <c:v>2018</c:v>
                </c:pt>
                <c:pt idx="3">
                  <c:v>2019</c:v>
                </c:pt>
                <c:pt idx="4">
                  <c:v>2020</c:v>
                </c:pt>
                <c:pt idx="5">
                  <c:v>2021</c:v>
                </c:pt>
              </c:numCache>
            </c:numRef>
          </c:cat>
          <c:val>
            <c:numRef>
              <c:f>Лист1!$B$2:$B$7</c:f>
              <c:numCache>
                <c:formatCode>General</c:formatCode>
                <c:ptCount val="6"/>
                <c:pt idx="0">
                  <c:v>49909</c:v>
                </c:pt>
                <c:pt idx="1">
                  <c:v>50553</c:v>
                </c:pt>
                <c:pt idx="2">
                  <c:v>52829</c:v>
                </c:pt>
                <c:pt idx="3">
                  <c:v>60817</c:v>
                </c:pt>
                <c:pt idx="4">
                  <c:v>57275</c:v>
                </c:pt>
                <c:pt idx="5">
                  <c:v>59087</c:v>
                </c:pt>
              </c:numCache>
            </c:numRef>
          </c:val>
          <c:extLst>
            <c:ext xmlns:c16="http://schemas.microsoft.com/office/drawing/2014/chart" uri="{C3380CC4-5D6E-409C-BE32-E72D297353CC}">
              <c16:uniqueId val="{00000000-1E17-4518-87FE-38DB824EDB6F}"/>
            </c:ext>
          </c:extLst>
        </c:ser>
        <c:dLbls>
          <c:showLegendKey val="0"/>
          <c:showVal val="1"/>
          <c:showCatName val="0"/>
          <c:showSerName val="0"/>
          <c:showPercent val="0"/>
          <c:showBubbleSize val="0"/>
        </c:dLbls>
        <c:gapWidth val="75"/>
        <c:shape val="box"/>
        <c:axId val="90655744"/>
        <c:axId val="90685440"/>
        <c:axId val="0"/>
      </c:bar3DChart>
      <c:catAx>
        <c:axId val="90655744"/>
        <c:scaling>
          <c:orientation val="minMax"/>
        </c:scaling>
        <c:delete val="0"/>
        <c:axPos val="b"/>
        <c:numFmt formatCode="General" sourceLinked="1"/>
        <c:majorTickMark val="none"/>
        <c:minorTickMark val="none"/>
        <c:tickLblPos val="nextTo"/>
        <c:crossAx val="90685440"/>
        <c:crosses val="autoZero"/>
        <c:auto val="1"/>
        <c:lblAlgn val="ctr"/>
        <c:lblOffset val="100"/>
        <c:noMultiLvlLbl val="0"/>
      </c:catAx>
      <c:valAx>
        <c:axId val="90685440"/>
        <c:scaling>
          <c:orientation val="minMax"/>
        </c:scaling>
        <c:delete val="0"/>
        <c:axPos val="l"/>
        <c:numFmt formatCode="General" sourceLinked="1"/>
        <c:majorTickMark val="none"/>
        <c:minorTickMark val="none"/>
        <c:tickLblPos val="nextTo"/>
        <c:crossAx val="90655744"/>
        <c:crosses val="autoZero"/>
        <c:crossBetween val="between"/>
      </c:valAx>
    </c:plotArea>
    <c:legend>
      <c:legendPos val="b"/>
      <c:overlay val="0"/>
    </c:legend>
    <c:plotVisOnly val="1"/>
    <c:dispBlanksAs val="gap"/>
    <c:showDLblsOverMax val="0"/>
  </c:chart>
  <c:spPr>
    <a:solidFill>
      <a:srgbClr val="FFC000"/>
    </a:solidFill>
  </c:spPr>
  <c:txPr>
    <a:bodyPr/>
    <a:lstStyle/>
    <a:p>
      <a:pPr>
        <a:defRPr b="1">
          <a:solidFill>
            <a:schemeClr val="bg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0.16296390223949278"/>
          <c:y val="4.1833908017436999E-2"/>
          <c:w val="0.83703609776050725"/>
          <c:h val="0.58706356214900912"/>
        </c:manualLayout>
      </c:layout>
      <c:bar3DChart>
        <c:barDir val="col"/>
        <c:grouping val="clustered"/>
        <c:varyColors val="0"/>
        <c:ser>
          <c:idx val="0"/>
          <c:order val="0"/>
          <c:tx>
            <c:strRef>
              <c:f>Лист1!$B$1</c:f>
              <c:strCache>
                <c:ptCount val="1"/>
                <c:pt idx="0">
                  <c:v>Surse acumulate din servicii contra plată(mii lei)</c:v>
                </c:pt>
              </c:strCache>
            </c:strRef>
          </c:tx>
          <c:invertIfNegative val="0"/>
          <c:dLbls>
            <c:dLbl>
              <c:idx val="6"/>
              <c:layout>
                <c:manualLayout>
                  <c:x val="1.3852813852813853E-2"/>
                  <c:y val="-0.1028277912482483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69D-4790-9346-98F3B3CA6EC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Лист1!$A$2:$A$7</c:f>
              <c:numCache>
                <c:formatCode>General</c:formatCode>
                <c:ptCount val="6"/>
                <c:pt idx="0">
                  <c:v>2016</c:v>
                </c:pt>
                <c:pt idx="1">
                  <c:v>2017</c:v>
                </c:pt>
                <c:pt idx="2">
                  <c:v>2018</c:v>
                </c:pt>
                <c:pt idx="3">
                  <c:v>2019</c:v>
                </c:pt>
                <c:pt idx="4">
                  <c:v>2020</c:v>
                </c:pt>
                <c:pt idx="5">
                  <c:v>2021</c:v>
                </c:pt>
              </c:numCache>
            </c:numRef>
          </c:cat>
          <c:val>
            <c:numRef>
              <c:f>Лист1!$B$2:$B$7</c:f>
              <c:numCache>
                <c:formatCode>General</c:formatCode>
                <c:ptCount val="6"/>
                <c:pt idx="0">
                  <c:v>914.5</c:v>
                </c:pt>
                <c:pt idx="1">
                  <c:v>1133.2</c:v>
                </c:pt>
                <c:pt idx="2">
                  <c:v>1051.0999999999999</c:v>
                </c:pt>
                <c:pt idx="3">
                  <c:v>828.90099999999995</c:v>
                </c:pt>
                <c:pt idx="4">
                  <c:v>530.88</c:v>
                </c:pt>
                <c:pt idx="5">
                  <c:v>659.13599999999997</c:v>
                </c:pt>
              </c:numCache>
            </c:numRef>
          </c:val>
          <c:extLst>
            <c:ext xmlns:c16="http://schemas.microsoft.com/office/drawing/2014/chart" uri="{C3380CC4-5D6E-409C-BE32-E72D297353CC}">
              <c16:uniqueId val="{00000000-F0D1-4EA1-8EDF-0B8A78C8681A}"/>
            </c:ext>
          </c:extLst>
        </c:ser>
        <c:dLbls>
          <c:showLegendKey val="0"/>
          <c:showVal val="1"/>
          <c:showCatName val="0"/>
          <c:showSerName val="0"/>
          <c:showPercent val="0"/>
          <c:showBubbleSize val="0"/>
        </c:dLbls>
        <c:gapWidth val="75"/>
        <c:shape val="box"/>
        <c:axId val="90841856"/>
        <c:axId val="90968448"/>
        <c:axId val="0"/>
      </c:bar3DChart>
      <c:catAx>
        <c:axId val="90841856"/>
        <c:scaling>
          <c:orientation val="minMax"/>
        </c:scaling>
        <c:delete val="0"/>
        <c:axPos val="b"/>
        <c:numFmt formatCode="General" sourceLinked="1"/>
        <c:majorTickMark val="none"/>
        <c:minorTickMark val="none"/>
        <c:tickLblPos val="nextTo"/>
        <c:crossAx val="90968448"/>
        <c:crosses val="autoZero"/>
        <c:auto val="1"/>
        <c:lblAlgn val="ctr"/>
        <c:lblOffset val="100"/>
        <c:noMultiLvlLbl val="0"/>
      </c:catAx>
      <c:valAx>
        <c:axId val="90968448"/>
        <c:scaling>
          <c:orientation val="minMax"/>
        </c:scaling>
        <c:delete val="0"/>
        <c:axPos val="l"/>
        <c:numFmt formatCode="General" sourceLinked="1"/>
        <c:majorTickMark val="none"/>
        <c:minorTickMark val="none"/>
        <c:tickLblPos val="nextTo"/>
        <c:crossAx val="90841856"/>
        <c:crosses val="autoZero"/>
        <c:crossBetween val="between"/>
      </c:valAx>
    </c:plotArea>
    <c:legend>
      <c:legendPos val="b"/>
      <c:layout>
        <c:manualLayout>
          <c:xMode val="edge"/>
          <c:yMode val="edge"/>
          <c:x val="9.5021576848348499E-2"/>
          <c:y val="0.85547270556382016"/>
          <c:w val="0.89999986365340701"/>
          <c:h val="0.12396173618653016"/>
        </c:manualLayout>
      </c:layout>
      <c:overlay val="0"/>
    </c:legend>
    <c:plotVisOnly val="1"/>
    <c:dispBlanksAs val="gap"/>
    <c:showDLblsOverMax val="0"/>
  </c:chart>
  <c:spPr>
    <a:solidFill>
      <a:schemeClr val="accent6">
        <a:lumMod val="75000"/>
      </a:schemeClr>
    </a:solidFill>
  </c:spPr>
  <c:txPr>
    <a:bodyPr/>
    <a:lstStyle/>
    <a:p>
      <a:pPr>
        <a:defRPr b="1">
          <a:solidFill>
            <a:schemeClr val="bg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137032539786951"/>
          <c:y val="3.9716725677486374E-2"/>
          <c:w val="0.8642048644464877"/>
          <c:h val="0.62310668178597373"/>
        </c:manualLayout>
      </c:layout>
      <c:bar3DChart>
        <c:barDir val="col"/>
        <c:grouping val="clustered"/>
        <c:varyColors val="0"/>
        <c:ser>
          <c:idx val="0"/>
          <c:order val="0"/>
          <c:tx>
            <c:strRef>
              <c:f>Лист1!$B$1</c:f>
              <c:strCache>
                <c:ptCount val="1"/>
                <c:pt idx="0">
                  <c:v>Total vizite</c:v>
                </c:pt>
              </c:strCache>
            </c:strRef>
          </c:tx>
          <c:invertIfNegative val="0"/>
          <c:dLbls>
            <c:dLbl>
              <c:idx val="5"/>
              <c:layout>
                <c:manualLayout>
                  <c:x val="-1.7997748155762355E-2"/>
                  <c:y val="-2.13244915983742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B77-47DB-AEFD-2E4C770BB117}"/>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Лист1!$A$2:$A$7</c:f>
              <c:numCache>
                <c:formatCode>General</c:formatCode>
                <c:ptCount val="6"/>
                <c:pt idx="0">
                  <c:v>2016</c:v>
                </c:pt>
                <c:pt idx="1">
                  <c:v>2017</c:v>
                </c:pt>
                <c:pt idx="2">
                  <c:v>2018</c:v>
                </c:pt>
                <c:pt idx="3">
                  <c:v>2019</c:v>
                </c:pt>
                <c:pt idx="4">
                  <c:v>2020</c:v>
                </c:pt>
                <c:pt idx="5">
                  <c:v>2021</c:v>
                </c:pt>
              </c:numCache>
            </c:numRef>
          </c:cat>
          <c:val>
            <c:numRef>
              <c:f>Лист1!$B$2:$B$7</c:f>
              <c:numCache>
                <c:formatCode>General</c:formatCode>
                <c:ptCount val="6"/>
                <c:pt idx="0">
                  <c:v>40355</c:v>
                </c:pt>
                <c:pt idx="1">
                  <c:v>40043</c:v>
                </c:pt>
                <c:pt idx="2">
                  <c:v>46935</c:v>
                </c:pt>
                <c:pt idx="3">
                  <c:v>48816</c:v>
                </c:pt>
                <c:pt idx="4">
                  <c:v>33779</c:v>
                </c:pt>
                <c:pt idx="5">
                  <c:v>41954</c:v>
                </c:pt>
              </c:numCache>
            </c:numRef>
          </c:val>
          <c:extLst>
            <c:ext xmlns:c16="http://schemas.microsoft.com/office/drawing/2014/chart" uri="{C3380CC4-5D6E-409C-BE32-E72D297353CC}">
              <c16:uniqueId val="{00000000-B4DC-43F3-94AC-3B51F556A380}"/>
            </c:ext>
          </c:extLst>
        </c:ser>
        <c:ser>
          <c:idx val="1"/>
          <c:order val="1"/>
          <c:tx>
            <c:strRef>
              <c:f>Лист1!$C$1</c:f>
              <c:strCache>
                <c:ptCount val="1"/>
                <c:pt idx="0">
                  <c:v>Vizite primare</c:v>
                </c:pt>
              </c:strCache>
            </c:strRef>
          </c:tx>
          <c:invertIfNegative val="0"/>
          <c:dLbls>
            <c:dLbl>
              <c:idx val="5"/>
              <c:layout>
                <c:manualLayout>
                  <c:x val="5.699286915991366E-2"/>
                  <c:y val="0"/>
                </c:manualLayout>
              </c:layout>
              <c:spPr>
                <a:noFill/>
                <a:ln>
                  <a:noFill/>
                </a:ln>
                <a:effectLst/>
              </c:spPr>
              <c:txPr>
                <a:bodyPr wrap="square" lIns="38100" tIns="19050" rIns="38100" bIns="19050" anchor="ctr">
                  <a:no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3738281092231847"/>
                      <c:h val="8.1743884460434388E-2"/>
                    </c:manualLayout>
                  </c15:layout>
                </c:ext>
                <c:ext xmlns:c16="http://schemas.microsoft.com/office/drawing/2014/chart" uri="{C3380CC4-5D6E-409C-BE32-E72D297353CC}">
                  <c16:uniqueId val="{00000000-CB77-47DB-AEFD-2E4C770BB117}"/>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Лист1!$A$2:$A$7</c:f>
              <c:numCache>
                <c:formatCode>General</c:formatCode>
                <c:ptCount val="6"/>
                <c:pt idx="0">
                  <c:v>2016</c:v>
                </c:pt>
                <c:pt idx="1">
                  <c:v>2017</c:v>
                </c:pt>
                <c:pt idx="2">
                  <c:v>2018</c:v>
                </c:pt>
                <c:pt idx="3">
                  <c:v>2019</c:v>
                </c:pt>
                <c:pt idx="4">
                  <c:v>2020</c:v>
                </c:pt>
                <c:pt idx="5">
                  <c:v>2021</c:v>
                </c:pt>
              </c:numCache>
            </c:numRef>
          </c:cat>
          <c:val>
            <c:numRef>
              <c:f>Лист1!$C$2:$C$7</c:f>
              <c:numCache>
                <c:formatCode>General</c:formatCode>
                <c:ptCount val="6"/>
                <c:pt idx="0">
                  <c:v>16111</c:v>
                </c:pt>
                <c:pt idx="1">
                  <c:v>16485</c:v>
                </c:pt>
                <c:pt idx="2">
                  <c:v>18350</c:v>
                </c:pt>
                <c:pt idx="3">
                  <c:v>18391</c:v>
                </c:pt>
                <c:pt idx="4">
                  <c:v>12747</c:v>
                </c:pt>
                <c:pt idx="5">
                  <c:v>37880</c:v>
                </c:pt>
              </c:numCache>
            </c:numRef>
          </c:val>
          <c:extLst>
            <c:ext xmlns:c16="http://schemas.microsoft.com/office/drawing/2014/chart" uri="{C3380CC4-5D6E-409C-BE32-E72D297353CC}">
              <c16:uniqueId val="{00000002-B4DC-43F3-94AC-3B51F556A380}"/>
            </c:ext>
          </c:extLst>
        </c:ser>
        <c:ser>
          <c:idx val="2"/>
          <c:order val="2"/>
          <c:tx>
            <c:strRef>
              <c:f>Лист1!$D$1</c:f>
              <c:strCache>
                <c:ptCount val="1"/>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Лист1!$A$2:$A$7</c:f>
              <c:numCache>
                <c:formatCode>General</c:formatCode>
                <c:ptCount val="6"/>
                <c:pt idx="0">
                  <c:v>2016</c:v>
                </c:pt>
                <c:pt idx="1">
                  <c:v>2017</c:v>
                </c:pt>
                <c:pt idx="2">
                  <c:v>2018</c:v>
                </c:pt>
                <c:pt idx="3">
                  <c:v>2019</c:v>
                </c:pt>
                <c:pt idx="4">
                  <c:v>2020</c:v>
                </c:pt>
                <c:pt idx="5">
                  <c:v>2021</c:v>
                </c:pt>
              </c:numCache>
            </c:numRef>
          </c:cat>
          <c:val>
            <c:numRef>
              <c:f>Лист1!$D$2:$D$7</c:f>
              <c:numCache>
                <c:formatCode>General</c:formatCode>
                <c:ptCount val="6"/>
              </c:numCache>
            </c:numRef>
          </c:val>
          <c:extLst>
            <c:ext xmlns:c16="http://schemas.microsoft.com/office/drawing/2014/chart" uri="{C3380CC4-5D6E-409C-BE32-E72D297353CC}">
              <c16:uniqueId val="{00000003-B4DC-43F3-94AC-3B51F556A380}"/>
            </c:ext>
          </c:extLst>
        </c:ser>
        <c:dLbls>
          <c:showLegendKey val="0"/>
          <c:showVal val="1"/>
          <c:showCatName val="0"/>
          <c:showSerName val="0"/>
          <c:showPercent val="0"/>
          <c:showBubbleSize val="0"/>
        </c:dLbls>
        <c:gapWidth val="75"/>
        <c:shape val="box"/>
        <c:axId val="95251072"/>
        <c:axId val="100479744"/>
        <c:axId val="0"/>
      </c:bar3DChart>
      <c:catAx>
        <c:axId val="95251072"/>
        <c:scaling>
          <c:orientation val="minMax"/>
        </c:scaling>
        <c:delete val="0"/>
        <c:axPos val="b"/>
        <c:numFmt formatCode="General" sourceLinked="1"/>
        <c:majorTickMark val="none"/>
        <c:minorTickMark val="none"/>
        <c:tickLblPos val="nextTo"/>
        <c:crossAx val="100479744"/>
        <c:crosses val="autoZero"/>
        <c:auto val="1"/>
        <c:lblAlgn val="ctr"/>
        <c:lblOffset val="100"/>
        <c:noMultiLvlLbl val="0"/>
      </c:catAx>
      <c:valAx>
        <c:axId val="100479744"/>
        <c:scaling>
          <c:orientation val="minMax"/>
        </c:scaling>
        <c:delete val="0"/>
        <c:axPos val="l"/>
        <c:numFmt formatCode="General" sourceLinked="1"/>
        <c:majorTickMark val="none"/>
        <c:minorTickMark val="none"/>
        <c:tickLblPos val="nextTo"/>
        <c:txPr>
          <a:bodyPr/>
          <a:lstStyle/>
          <a:p>
            <a:pPr>
              <a:defRPr sz="1000"/>
            </a:pPr>
            <a:endParaRPr lang="en-US"/>
          </a:p>
        </c:txPr>
        <c:crossAx val="95251072"/>
        <c:crosses val="autoZero"/>
        <c:crossBetween val="between"/>
      </c:valAx>
    </c:plotArea>
    <c:legend>
      <c:legendPos val="b"/>
      <c:legendEntry>
        <c:idx val="2"/>
        <c:delete val="1"/>
      </c:legendEntry>
      <c:layout>
        <c:manualLayout>
          <c:xMode val="edge"/>
          <c:yMode val="edge"/>
          <c:x val="0.27514281874496177"/>
          <c:y val="0.88328498962893898"/>
          <c:w val="0.44371487693390171"/>
          <c:h val="0.11059880536550104"/>
        </c:manualLayout>
      </c:layout>
      <c:overlay val="0"/>
    </c:legend>
    <c:plotVisOnly val="1"/>
    <c:dispBlanksAs val="gap"/>
    <c:showDLblsOverMax val="0"/>
  </c:chart>
  <c:spPr>
    <a:solidFill>
      <a:srgbClr val="FFC000"/>
    </a:solidFill>
  </c:spPr>
  <c:txPr>
    <a:bodyPr/>
    <a:lstStyle/>
    <a:p>
      <a:pPr>
        <a:defRPr b="1">
          <a:solidFill>
            <a:schemeClr val="bg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o-RO"/>
              <a:t>INVESTIGAȚII ECOCG ÎN DC</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Лист1!$A$3</c:f>
              <c:strCache>
                <c:ptCount val="1"/>
                <c:pt idx="0">
                  <c:v>EcoCG  asigurat</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Лист1!$B$2:$F$2</c:f>
              <c:numCache>
                <c:formatCode>General</c:formatCode>
                <c:ptCount val="5"/>
                <c:pt idx="0">
                  <c:v>2017</c:v>
                </c:pt>
                <c:pt idx="1">
                  <c:v>2018</c:v>
                </c:pt>
                <c:pt idx="2">
                  <c:v>2019</c:v>
                </c:pt>
                <c:pt idx="3">
                  <c:v>2020</c:v>
                </c:pt>
                <c:pt idx="4">
                  <c:v>2021</c:v>
                </c:pt>
              </c:numCache>
            </c:numRef>
          </c:cat>
          <c:val>
            <c:numRef>
              <c:f>Лист1!$B$3:$F$3</c:f>
              <c:numCache>
                <c:formatCode>General</c:formatCode>
                <c:ptCount val="5"/>
                <c:pt idx="0">
                  <c:v>1219</c:v>
                </c:pt>
                <c:pt idx="1">
                  <c:v>1330</c:v>
                </c:pt>
                <c:pt idx="2">
                  <c:v>1571</c:v>
                </c:pt>
                <c:pt idx="3">
                  <c:v>1857</c:v>
                </c:pt>
                <c:pt idx="4">
                  <c:v>3094</c:v>
                </c:pt>
              </c:numCache>
            </c:numRef>
          </c:val>
          <c:extLst>
            <c:ext xmlns:c16="http://schemas.microsoft.com/office/drawing/2014/chart" uri="{C3380CC4-5D6E-409C-BE32-E72D297353CC}">
              <c16:uniqueId val="{00000000-2FAD-497B-99A6-CD93C5548B66}"/>
            </c:ext>
          </c:extLst>
        </c:ser>
        <c:ser>
          <c:idx val="1"/>
          <c:order val="1"/>
          <c:tx>
            <c:strRef>
              <c:f>Лист1!$A$4</c:f>
              <c:strCache>
                <c:ptCount val="1"/>
                <c:pt idx="0">
                  <c:v>Total</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Лист1!$B$2:$F$2</c:f>
              <c:numCache>
                <c:formatCode>General</c:formatCode>
                <c:ptCount val="5"/>
                <c:pt idx="0">
                  <c:v>2017</c:v>
                </c:pt>
                <c:pt idx="1">
                  <c:v>2018</c:v>
                </c:pt>
                <c:pt idx="2">
                  <c:v>2019</c:v>
                </c:pt>
                <c:pt idx="3">
                  <c:v>2020</c:v>
                </c:pt>
                <c:pt idx="4">
                  <c:v>2021</c:v>
                </c:pt>
              </c:numCache>
            </c:numRef>
          </c:cat>
          <c:val>
            <c:numRef>
              <c:f>Лист1!$B$4:$F$4</c:f>
              <c:numCache>
                <c:formatCode>General</c:formatCode>
                <c:ptCount val="5"/>
                <c:pt idx="0">
                  <c:v>3145</c:v>
                </c:pt>
                <c:pt idx="1">
                  <c:v>2873</c:v>
                </c:pt>
                <c:pt idx="2">
                  <c:v>3000</c:v>
                </c:pt>
                <c:pt idx="3">
                  <c:v>2182</c:v>
                </c:pt>
                <c:pt idx="4">
                  <c:v>4068</c:v>
                </c:pt>
              </c:numCache>
            </c:numRef>
          </c:val>
          <c:extLst>
            <c:ext xmlns:c16="http://schemas.microsoft.com/office/drawing/2014/chart" uri="{C3380CC4-5D6E-409C-BE32-E72D297353CC}">
              <c16:uniqueId val="{00000001-2FAD-497B-99A6-CD93C5548B66}"/>
            </c:ext>
          </c:extLst>
        </c:ser>
        <c:dLbls>
          <c:dLblPos val="inEnd"/>
          <c:showLegendKey val="0"/>
          <c:showVal val="1"/>
          <c:showCatName val="0"/>
          <c:showSerName val="0"/>
          <c:showPercent val="0"/>
          <c:showBubbleSize val="0"/>
        </c:dLbls>
        <c:gapWidth val="65"/>
        <c:axId val="183880488"/>
        <c:axId val="183879504"/>
      </c:barChart>
      <c:catAx>
        <c:axId val="18388048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83879504"/>
        <c:crosses val="autoZero"/>
        <c:auto val="1"/>
        <c:lblAlgn val="ctr"/>
        <c:lblOffset val="100"/>
        <c:noMultiLvlLbl val="0"/>
      </c:catAx>
      <c:valAx>
        <c:axId val="18387950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83880488"/>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o-RO"/>
              <a:t>DEMISIONAŢI</a:t>
            </a:r>
            <a:endParaRPr lang="ru-RU"/>
          </a:p>
        </c:rich>
      </c:tx>
      <c:layout>
        <c:manualLayout>
          <c:xMode val="edge"/>
          <c:yMode val="edge"/>
          <c:x val="0.36789361367255485"/>
          <c:y val="4.7591713795468935E-2"/>
        </c:manualLayout>
      </c:layout>
      <c:overlay val="1"/>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3966694029689528E-2"/>
          <c:y val="4.4381442958650548E-2"/>
          <c:w val="0.90863945715166627"/>
          <c:h val="0.64327491770611145"/>
        </c:manualLayout>
      </c:layout>
      <c:bar3DChart>
        <c:barDir val="col"/>
        <c:grouping val="clustered"/>
        <c:varyColors val="0"/>
        <c:ser>
          <c:idx val="0"/>
          <c:order val="0"/>
          <c:tx>
            <c:strRef>
              <c:f>Лист1!$B$1</c:f>
              <c:strCache>
                <c:ptCount val="1"/>
                <c:pt idx="0">
                  <c:v>2020</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Лист1!$A$2:$A$6</c:f>
              <c:strCache>
                <c:ptCount val="5"/>
                <c:pt idx="0">
                  <c:v>Medici</c:v>
                </c:pt>
                <c:pt idx="1">
                  <c:v>Personal medical mediu</c:v>
                </c:pt>
                <c:pt idx="2">
                  <c:v>Infirmieri</c:v>
                </c:pt>
                <c:pt idx="3">
                  <c:v>Alt personal</c:v>
                </c:pt>
                <c:pt idx="4">
                  <c:v>Devieri</c:v>
                </c:pt>
              </c:strCache>
            </c:strRef>
          </c:cat>
          <c:val>
            <c:numRef>
              <c:f>Лист1!$B$2:$B$6</c:f>
              <c:numCache>
                <c:formatCode>General</c:formatCode>
                <c:ptCount val="5"/>
                <c:pt idx="0">
                  <c:v>8</c:v>
                </c:pt>
                <c:pt idx="1">
                  <c:v>23</c:v>
                </c:pt>
                <c:pt idx="2">
                  <c:v>9</c:v>
                </c:pt>
                <c:pt idx="3">
                  <c:v>29</c:v>
                </c:pt>
                <c:pt idx="4">
                  <c:v>69</c:v>
                </c:pt>
              </c:numCache>
            </c:numRef>
          </c:val>
          <c:extLst>
            <c:ext xmlns:c16="http://schemas.microsoft.com/office/drawing/2014/chart" uri="{C3380CC4-5D6E-409C-BE32-E72D297353CC}">
              <c16:uniqueId val="{00000000-12F1-4D68-814A-31D52FE4108F}"/>
            </c:ext>
          </c:extLst>
        </c:ser>
        <c:ser>
          <c:idx val="1"/>
          <c:order val="1"/>
          <c:tx>
            <c:strRef>
              <c:f>Лист1!$C$1</c:f>
              <c:strCache>
                <c:ptCount val="1"/>
                <c:pt idx="0">
                  <c:v>2021</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dLbl>
              <c:idx val="3"/>
              <c:layout>
                <c:manualLayout>
                  <c:x val="6.2352342778813161E-3"/>
                  <c:y val="5.59902515240811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8C9-49EB-A5D8-888BB925C5A7}"/>
                </c:ext>
              </c:extLst>
            </c:dLbl>
            <c:dLbl>
              <c:idx val="4"/>
              <c:layout>
                <c:manualLayout>
                  <c:x val="7.7940428473516456E-3"/>
                  <c:y val="-5.59902515240811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70A-47FA-99F4-E55E1B423B4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Лист1!$A$2:$A$6</c:f>
              <c:strCache>
                <c:ptCount val="5"/>
                <c:pt idx="0">
                  <c:v>Medici</c:v>
                </c:pt>
                <c:pt idx="1">
                  <c:v>Personal medical mediu</c:v>
                </c:pt>
                <c:pt idx="2">
                  <c:v>Infirmieri</c:v>
                </c:pt>
                <c:pt idx="3">
                  <c:v>Alt personal</c:v>
                </c:pt>
                <c:pt idx="4">
                  <c:v>Devieri</c:v>
                </c:pt>
              </c:strCache>
            </c:strRef>
          </c:cat>
          <c:val>
            <c:numRef>
              <c:f>Лист1!$C$2:$C$6</c:f>
              <c:numCache>
                <c:formatCode>General</c:formatCode>
                <c:ptCount val="5"/>
                <c:pt idx="0">
                  <c:v>19</c:v>
                </c:pt>
                <c:pt idx="1">
                  <c:v>26</c:v>
                </c:pt>
                <c:pt idx="2">
                  <c:v>8</c:v>
                </c:pt>
                <c:pt idx="3">
                  <c:v>5</c:v>
                </c:pt>
                <c:pt idx="4">
                  <c:v>58</c:v>
                </c:pt>
              </c:numCache>
            </c:numRef>
          </c:val>
          <c:extLst>
            <c:ext xmlns:c16="http://schemas.microsoft.com/office/drawing/2014/chart" uri="{C3380CC4-5D6E-409C-BE32-E72D297353CC}">
              <c16:uniqueId val="{00000001-12F1-4D68-814A-31D52FE4108F}"/>
            </c:ext>
          </c:extLst>
        </c:ser>
        <c:ser>
          <c:idx val="2"/>
          <c:order val="2"/>
          <c:tx>
            <c:strRef>
              <c:f>Лист1!$D$1</c:f>
              <c:strCache>
                <c:ptCount val="1"/>
                <c:pt idx="0">
                  <c:v>2020-2021</c:v>
                </c:pt>
              </c:strCache>
            </c:strRef>
          </c:tx>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Лист1!$A$2:$A$6</c:f>
              <c:strCache>
                <c:ptCount val="5"/>
                <c:pt idx="0">
                  <c:v>Medici</c:v>
                </c:pt>
                <c:pt idx="1">
                  <c:v>Personal medical mediu</c:v>
                </c:pt>
                <c:pt idx="2">
                  <c:v>Infirmieri</c:v>
                </c:pt>
                <c:pt idx="3">
                  <c:v>Alt personal</c:v>
                </c:pt>
                <c:pt idx="4">
                  <c:v>Devieri</c:v>
                </c:pt>
              </c:strCache>
            </c:strRef>
          </c:cat>
          <c:val>
            <c:numRef>
              <c:f>Лист1!$D$2:$D$6</c:f>
              <c:numCache>
                <c:formatCode>General</c:formatCode>
                <c:ptCount val="5"/>
                <c:pt idx="0">
                  <c:v>11</c:v>
                </c:pt>
                <c:pt idx="1">
                  <c:v>3</c:v>
                </c:pt>
                <c:pt idx="2">
                  <c:v>1</c:v>
                </c:pt>
                <c:pt idx="3">
                  <c:v>21</c:v>
                </c:pt>
                <c:pt idx="4">
                  <c:v>11</c:v>
                </c:pt>
              </c:numCache>
            </c:numRef>
          </c:val>
          <c:extLst>
            <c:ext xmlns:c16="http://schemas.microsoft.com/office/drawing/2014/chart" uri="{C3380CC4-5D6E-409C-BE32-E72D297353CC}">
              <c16:uniqueId val="{00000002-12F1-4D68-814A-31D52FE4108F}"/>
            </c:ext>
          </c:extLst>
        </c:ser>
        <c:dLbls>
          <c:showLegendKey val="0"/>
          <c:showVal val="0"/>
          <c:showCatName val="0"/>
          <c:showSerName val="0"/>
          <c:showPercent val="0"/>
          <c:showBubbleSize val="0"/>
        </c:dLbls>
        <c:gapWidth val="65"/>
        <c:shape val="box"/>
        <c:axId val="539202424"/>
        <c:axId val="539202032"/>
        <c:axId val="0"/>
      </c:bar3DChart>
      <c:catAx>
        <c:axId val="539202424"/>
        <c:scaling>
          <c:orientation val="minMax"/>
        </c:scaling>
        <c:delete val="0"/>
        <c:axPos val="b"/>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539202032"/>
        <c:crosses val="autoZero"/>
        <c:auto val="1"/>
        <c:lblAlgn val="ctr"/>
        <c:lblOffset val="100"/>
        <c:noMultiLvlLbl val="0"/>
      </c:catAx>
      <c:valAx>
        <c:axId val="539202032"/>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539202424"/>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o-RO"/>
              <a:t>NUMĂRUL DE CEM EFECTUATE ÎN DC  </a:t>
            </a:r>
          </a:p>
        </c:rich>
      </c:tx>
      <c:layout>
        <c:manualLayout>
          <c:xMode val="edge"/>
          <c:yMode val="edge"/>
          <c:x val="0.18311333462948559"/>
          <c:y val="2.9771523702753565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Лист1!$A$21</c:f>
              <c:strCache>
                <c:ptCount val="1"/>
                <c:pt idx="0">
                  <c:v>Cicloergometrie asigurat</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cat>
            <c:numRef>
              <c:f>Лист1!$B$20:$F$20</c:f>
              <c:numCache>
                <c:formatCode>General</c:formatCode>
                <c:ptCount val="5"/>
                <c:pt idx="0">
                  <c:v>2017</c:v>
                </c:pt>
                <c:pt idx="1">
                  <c:v>2018</c:v>
                </c:pt>
                <c:pt idx="2">
                  <c:v>2019</c:v>
                </c:pt>
                <c:pt idx="3">
                  <c:v>2020</c:v>
                </c:pt>
                <c:pt idx="4">
                  <c:v>2021</c:v>
                </c:pt>
              </c:numCache>
            </c:numRef>
          </c:cat>
          <c:val>
            <c:numRef>
              <c:f>Лист1!$B$21:$F$21</c:f>
              <c:numCache>
                <c:formatCode>General</c:formatCode>
                <c:ptCount val="5"/>
                <c:pt idx="0">
                  <c:v>2863</c:v>
                </c:pt>
                <c:pt idx="1">
                  <c:v>3261</c:v>
                </c:pt>
                <c:pt idx="2">
                  <c:v>3144</c:v>
                </c:pt>
                <c:pt idx="3">
                  <c:v>1646</c:v>
                </c:pt>
                <c:pt idx="4">
                  <c:v>1781</c:v>
                </c:pt>
              </c:numCache>
            </c:numRef>
          </c:val>
          <c:extLst>
            <c:ext xmlns:c16="http://schemas.microsoft.com/office/drawing/2014/chart" uri="{C3380CC4-5D6E-409C-BE32-E72D297353CC}">
              <c16:uniqueId val="{00000000-EC4F-4FE6-8CA4-68F3CD8A7CF8}"/>
            </c:ext>
          </c:extLst>
        </c:ser>
        <c:ser>
          <c:idx val="1"/>
          <c:order val="1"/>
          <c:tx>
            <c:strRef>
              <c:f>Лист1!$A$22</c:f>
              <c:strCache>
                <c:ptCount val="1"/>
                <c:pt idx="0">
                  <c:v>CEM total</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cat>
            <c:numRef>
              <c:f>Лист1!$B$20:$F$20</c:f>
              <c:numCache>
                <c:formatCode>General</c:formatCode>
                <c:ptCount val="5"/>
                <c:pt idx="0">
                  <c:v>2017</c:v>
                </c:pt>
                <c:pt idx="1">
                  <c:v>2018</c:v>
                </c:pt>
                <c:pt idx="2">
                  <c:v>2019</c:v>
                </c:pt>
                <c:pt idx="3">
                  <c:v>2020</c:v>
                </c:pt>
                <c:pt idx="4">
                  <c:v>2021</c:v>
                </c:pt>
              </c:numCache>
            </c:numRef>
          </c:cat>
          <c:val>
            <c:numRef>
              <c:f>Лист1!$B$22:$F$22</c:f>
              <c:numCache>
                <c:formatCode>General</c:formatCode>
                <c:ptCount val="5"/>
                <c:pt idx="0">
                  <c:v>3390</c:v>
                </c:pt>
                <c:pt idx="1">
                  <c:v>3626</c:v>
                </c:pt>
                <c:pt idx="2">
                  <c:v>3424</c:v>
                </c:pt>
                <c:pt idx="3">
                  <c:v>1809</c:v>
                </c:pt>
                <c:pt idx="4">
                  <c:v>1942</c:v>
                </c:pt>
              </c:numCache>
            </c:numRef>
          </c:val>
          <c:extLst>
            <c:ext xmlns:c16="http://schemas.microsoft.com/office/drawing/2014/chart" uri="{C3380CC4-5D6E-409C-BE32-E72D297353CC}">
              <c16:uniqueId val="{00000001-EC4F-4FE6-8CA4-68F3CD8A7CF8}"/>
            </c:ext>
          </c:extLst>
        </c:ser>
        <c:dLbls>
          <c:showLegendKey val="0"/>
          <c:showVal val="0"/>
          <c:showCatName val="0"/>
          <c:showSerName val="0"/>
          <c:showPercent val="0"/>
          <c:showBubbleSize val="0"/>
        </c:dLbls>
        <c:gapWidth val="65"/>
        <c:shape val="box"/>
        <c:axId val="507012352"/>
        <c:axId val="507012024"/>
        <c:axId val="0"/>
      </c:bar3DChart>
      <c:catAx>
        <c:axId val="50701235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507012024"/>
        <c:crosses val="autoZero"/>
        <c:auto val="1"/>
        <c:lblAlgn val="ctr"/>
        <c:lblOffset val="100"/>
        <c:noMultiLvlLbl val="0"/>
      </c:catAx>
      <c:valAx>
        <c:axId val="507012024"/>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507012352"/>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o-RO"/>
              <a:t>NUMĂRUL DE HM EFECTUATE ÎN DC</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Лист1!$A$46</c:f>
              <c:strCache>
                <c:ptCount val="1"/>
                <c:pt idx="0">
                  <c:v>Holter monitoring asigur.</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Лист1!$B$45:$E$45</c:f>
              <c:numCache>
                <c:formatCode>General</c:formatCode>
                <c:ptCount val="4"/>
                <c:pt idx="0">
                  <c:v>2018</c:v>
                </c:pt>
                <c:pt idx="1">
                  <c:v>2019</c:v>
                </c:pt>
                <c:pt idx="2">
                  <c:v>2020</c:v>
                </c:pt>
                <c:pt idx="3">
                  <c:v>2021</c:v>
                </c:pt>
              </c:numCache>
            </c:numRef>
          </c:cat>
          <c:val>
            <c:numRef>
              <c:f>Лист1!$B$46:$E$46</c:f>
              <c:numCache>
                <c:formatCode>General</c:formatCode>
                <c:ptCount val="4"/>
                <c:pt idx="0">
                  <c:v>208</c:v>
                </c:pt>
                <c:pt idx="1">
                  <c:v>395</c:v>
                </c:pt>
                <c:pt idx="2">
                  <c:v>684</c:v>
                </c:pt>
                <c:pt idx="3">
                  <c:v>778</c:v>
                </c:pt>
              </c:numCache>
            </c:numRef>
          </c:val>
          <c:extLst>
            <c:ext xmlns:c16="http://schemas.microsoft.com/office/drawing/2014/chart" uri="{C3380CC4-5D6E-409C-BE32-E72D297353CC}">
              <c16:uniqueId val="{00000000-A25E-418B-B33C-B4B025E2A806}"/>
            </c:ext>
          </c:extLst>
        </c:ser>
        <c:ser>
          <c:idx val="1"/>
          <c:order val="1"/>
          <c:tx>
            <c:strRef>
              <c:f>Лист1!$A$47</c:f>
              <c:strCache>
                <c:ptCount val="1"/>
                <c:pt idx="0">
                  <c:v>Total</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Лист1!$B$45:$E$45</c:f>
              <c:numCache>
                <c:formatCode>General</c:formatCode>
                <c:ptCount val="4"/>
                <c:pt idx="0">
                  <c:v>2018</c:v>
                </c:pt>
                <c:pt idx="1">
                  <c:v>2019</c:v>
                </c:pt>
                <c:pt idx="2">
                  <c:v>2020</c:v>
                </c:pt>
                <c:pt idx="3">
                  <c:v>2021</c:v>
                </c:pt>
              </c:numCache>
            </c:numRef>
          </c:cat>
          <c:val>
            <c:numRef>
              <c:f>Лист1!$B$47:$E$47</c:f>
              <c:numCache>
                <c:formatCode>General</c:formatCode>
                <c:ptCount val="4"/>
                <c:pt idx="0">
                  <c:v>227</c:v>
                </c:pt>
                <c:pt idx="1">
                  <c:v>438</c:v>
                </c:pt>
                <c:pt idx="2">
                  <c:v>722</c:v>
                </c:pt>
                <c:pt idx="3">
                  <c:v>830</c:v>
                </c:pt>
              </c:numCache>
            </c:numRef>
          </c:val>
          <c:extLst>
            <c:ext xmlns:c16="http://schemas.microsoft.com/office/drawing/2014/chart" uri="{C3380CC4-5D6E-409C-BE32-E72D297353CC}">
              <c16:uniqueId val="{00000001-A25E-418B-B33C-B4B025E2A806}"/>
            </c:ext>
          </c:extLst>
        </c:ser>
        <c:dLbls>
          <c:dLblPos val="inEnd"/>
          <c:showLegendKey val="0"/>
          <c:showVal val="1"/>
          <c:showCatName val="0"/>
          <c:showSerName val="0"/>
          <c:showPercent val="0"/>
          <c:showBubbleSize val="0"/>
        </c:dLbls>
        <c:gapWidth val="65"/>
        <c:axId val="468501384"/>
        <c:axId val="468506960"/>
      </c:barChart>
      <c:catAx>
        <c:axId val="46850138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468506960"/>
        <c:crosses val="autoZero"/>
        <c:auto val="1"/>
        <c:lblAlgn val="ctr"/>
        <c:lblOffset val="100"/>
        <c:noMultiLvlLbl val="0"/>
      </c:catAx>
      <c:valAx>
        <c:axId val="46850696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468501384"/>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Лист1!$B$1</c:f>
              <c:strCache>
                <c:ptCount val="1"/>
                <c:pt idx="0">
                  <c:v>Analize efectuate</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cat>
            <c:numRef>
              <c:f>Лист1!$A$2:$A$6</c:f>
              <c:numCache>
                <c:formatCode>General</c:formatCode>
                <c:ptCount val="5"/>
                <c:pt idx="0">
                  <c:v>2017</c:v>
                </c:pt>
                <c:pt idx="1">
                  <c:v>2018</c:v>
                </c:pt>
                <c:pt idx="2">
                  <c:v>2019</c:v>
                </c:pt>
                <c:pt idx="3">
                  <c:v>2020</c:v>
                </c:pt>
                <c:pt idx="4">
                  <c:v>2021</c:v>
                </c:pt>
              </c:numCache>
            </c:numRef>
          </c:cat>
          <c:val>
            <c:numRef>
              <c:f>Лист1!$B$2:$B$6</c:f>
              <c:numCache>
                <c:formatCode>General</c:formatCode>
                <c:ptCount val="5"/>
                <c:pt idx="0">
                  <c:v>24442</c:v>
                </c:pt>
                <c:pt idx="1">
                  <c:v>34638</c:v>
                </c:pt>
                <c:pt idx="2">
                  <c:v>41328</c:v>
                </c:pt>
                <c:pt idx="3">
                  <c:v>44427</c:v>
                </c:pt>
                <c:pt idx="4">
                  <c:v>43053</c:v>
                </c:pt>
              </c:numCache>
            </c:numRef>
          </c:val>
          <c:extLst>
            <c:ext xmlns:c16="http://schemas.microsoft.com/office/drawing/2014/chart" uri="{C3380CC4-5D6E-409C-BE32-E72D297353CC}">
              <c16:uniqueId val="{00000000-AB41-4CEB-8F67-CF0147F649CD}"/>
            </c:ext>
          </c:extLst>
        </c:ser>
        <c:dLbls>
          <c:showLegendKey val="0"/>
          <c:showVal val="0"/>
          <c:showCatName val="0"/>
          <c:showSerName val="0"/>
          <c:showPercent val="0"/>
          <c:showBubbleSize val="0"/>
        </c:dLbls>
        <c:gapWidth val="65"/>
        <c:shape val="box"/>
        <c:axId val="108481152"/>
        <c:axId val="108552192"/>
        <c:axId val="0"/>
      </c:bar3DChart>
      <c:catAx>
        <c:axId val="10848115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08552192"/>
        <c:crosses val="autoZero"/>
        <c:auto val="1"/>
        <c:lblAlgn val="ctr"/>
        <c:lblOffset val="100"/>
        <c:noMultiLvlLbl val="0"/>
      </c:catAx>
      <c:valAx>
        <c:axId val="108552192"/>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0848115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Лист1!$B$1</c:f>
              <c:strCache>
                <c:ptCount val="1"/>
                <c:pt idx="0">
                  <c:v>Vizite </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dLbl>
              <c:idx val="0"/>
              <c:layout>
                <c:manualLayout>
                  <c:x val="1.383288567065533E-2"/>
                  <c:y val="-5.61175020957267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791-46EB-A461-960CF3816923}"/>
                </c:ext>
              </c:extLst>
            </c:dLbl>
            <c:dLbl>
              <c:idx val="1"/>
              <c:layout>
                <c:manualLayout>
                  <c:x val="2.0749328505982996E-2"/>
                  <c:y val="-4.81007160820515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791-46EB-A461-960CF381692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Лист1!$A$2:$A$3</c:f>
              <c:strCache>
                <c:ptCount val="2"/>
                <c:pt idx="0">
                  <c:v>Norma</c:v>
                </c:pt>
                <c:pt idx="1">
                  <c:v>Real</c:v>
                </c:pt>
              </c:strCache>
            </c:strRef>
          </c:cat>
          <c:val>
            <c:numRef>
              <c:f>Лист1!$B$2:$B$3</c:f>
              <c:numCache>
                <c:formatCode>General</c:formatCode>
                <c:ptCount val="2"/>
                <c:pt idx="0">
                  <c:v>25670</c:v>
                </c:pt>
                <c:pt idx="1">
                  <c:v>33628</c:v>
                </c:pt>
              </c:numCache>
            </c:numRef>
          </c:val>
          <c:extLst>
            <c:ext xmlns:c16="http://schemas.microsoft.com/office/drawing/2014/chart" uri="{C3380CC4-5D6E-409C-BE32-E72D297353CC}">
              <c16:uniqueId val="{00000002-6791-46EB-A461-960CF3816923}"/>
            </c:ext>
          </c:extLst>
        </c:ser>
        <c:dLbls>
          <c:showLegendKey val="0"/>
          <c:showVal val="1"/>
          <c:showCatName val="0"/>
          <c:showSerName val="0"/>
          <c:showPercent val="0"/>
          <c:showBubbleSize val="0"/>
        </c:dLbls>
        <c:gapWidth val="65"/>
        <c:shape val="box"/>
        <c:axId val="110945408"/>
        <c:axId val="111300608"/>
        <c:axId val="0"/>
      </c:bar3DChart>
      <c:catAx>
        <c:axId val="110945408"/>
        <c:scaling>
          <c:orientation val="minMax"/>
        </c:scaling>
        <c:delete val="0"/>
        <c:axPos val="b"/>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11300608"/>
        <c:crosses val="autoZero"/>
        <c:auto val="1"/>
        <c:lblAlgn val="ctr"/>
        <c:lblOffset val="100"/>
        <c:noMultiLvlLbl val="0"/>
      </c:catAx>
      <c:valAx>
        <c:axId val="111300608"/>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10945408"/>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Лист1!$B$1</c:f>
              <c:strCache>
                <c:ptCount val="1"/>
                <c:pt idx="0">
                  <c:v>2017</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dLbl>
              <c:idx val="0"/>
              <c:layout>
                <c:manualLayout>
                  <c:x val="-7.7644783065367127E-3"/>
                  <c:y val="-4.7255038220986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E7B-4A52-94E0-643AC965343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Internare prin DC </c:v>
                </c:pt>
              </c:strCache>
            </c:strRef>
          </c:cat>
          <c:val>
            <c:numRef>
              <c:f>Лист1!$B$2</c:f>
              <c:numCache>
                <c:formatCode>General</c:formatCode>
                <c:ptCount val="1"/>
                <c:pt idx="0">
                  <c:v>2983</c:v>
                </c:pt>
              </c:numCache>
            </c:numRef>
          </c:val>
          <c:extLst>
            <c:ext xmlns:c16="http://schemas.microsoft.com/office/drawing/2014/chart" uri="{C3380CC4-5D6E-409C-BE32-E72D297353CC}">
              <c16:uniqueId val="{00000001-7E7B-4A52-94E0-643AC9653439}"/>
            </c:ext>
          </c:extLst>
        </c:ser>
        <c:ser>
          <c:idx val="1"/>
          <c:order val="1"/>
          <c:tx>
            <c:strRef>
              <c:f>Лист1!$C$1</c:f>
              <c:strCache>
                <c:ptCount val="1"/>
                <c:pt idx="0">
                  <c:v>2018</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dLbl>
              <c:idx val="0"/>
              <c:layout>
                <c:manualLayout>
                  <c:x val="-5.1763188710244748E-3"/>
                  <c:y val="-4.16956219596942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E7B-4A52-94E0-643AC965343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Internare prin DC </c:v>
                </c:pt>
              </c:strCache>
            </c:strRef>
          </c:cat>
          <c:val>
            <c:numRef>
              <c:f>Лист1!$C$2</c:f>
              <c:numCache>
                <c:formatCode>General</c:formatCode>
                <c:ptCount val="1"/>
                <c:pt idx="0">
                  <c:v>4209</c:v>
                </c:pt>
              </c:numCache>
            </c:numRef>
          </c:val>
          <c:extLst>
            <c:ext xmlns:c16="http://schemas.microsoft.com/office/drawing/2014/chart" uri="{C3380CC4-5D6E-409C-BE32-E72D297353CC}">
              <c16:uniqueId val="{00000003-7E7B-4A52-94E0-643AC9653439}"/>
            </c:ext>
          </c:extLst>
        </c:ser>
        <c:ser>
          <c:idx val="2"/>
          <c:order val="2"/>
          <c:tx>
            <c:strRef>
              <c:f>Лист1!$D$1</c:f>
              <c:strCache>
                <c:ptCount val="1"/>
                <c:pt idx="0">
                  <c:v>2019</c:v>
                </c:pt>
              </c:strCache>
            </c:strRef>
          </c:tx>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invertIfNegative val="0"/>
          <c:dLbls>
            <c:dLbl>
              <c:idx val="0"/>
              <c:layout>
                <c:manualLayout>
                  <c:x val="7.7644783065367127E-3"/>
                  <c:y val="-4.4475330090340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E7B-4A52-94E0-643AC965343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Internare prin DC </c:v>
                </c:pt>
              </c:strCache>
            </c:strRef>
          </c:cat>
          <c:val>
            <c:numRef>
              <c:f>Лист1!$D$2</c:f>
              <c:numCache>
                <c:formatCode>General</c:formatCode>
                <c:ptCount val="1"/>
                <c:pt idx="0">
                  <c:v>4302</c:v>
                </c:pt>
              </c:numCache>
            </c:numRef>
          </c:val>
          <c:extLst>
            <c:ext xmlns:c16="http://schemas.microsoft.com/office/drawing/2014/chart" uri="{C3380CC4-5D6E-409C-BE32-E72D297353CC}">
              <c16:uniqueId val="{00000005-7E7B-4A52-94E0-643AC9653439}"/>
            </c:ext>
          </c:extLst>
        </c:ser>
        <c:ser>
          <c:idx val="3"/>
          <c:order val="3"/>
          <c:tx>
            <c:strRef>
              <c:f>Лист1!$E$1</c:f>
              <c:strCache>
                <c:ptCount val="1"/>
                <c:pt idx="0">
                  <c:v>2020</c:v>
                </c:pt>
              </c:strCache>
            </c:strRef>
          </c:tx>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Лист1!$A$2</c:f>
              <c:strCache>
                <c:ptCount val="1"/>
                <c:pt idx="0">
                  <c:v>Internare prin DC </c:v>
                </c:pt>
              </c:strCache>
            </c:strRef>
          </c:cat>
          <c:val>
            <c:numRef>
              <c:f>Лист1!$E$2</c:f>
              <c:numCache>
                <c:formatCode>General</c:formatCode>
                <c:ptCount val="1"/>
                <c:pt idx="0">
                  <c:v>2183</c:v>
                </c:pt>
              </c:numCache>
            </c:numRef>
          </c:val>
          <c:extLst>
            <c:ext xmlns:c16="http://schemas.microsoft.com/office/drawing/2014/chart" uri="{C3380CC4-5D6E-409C-BE32-E72D297353CC}">
              <c16:uniqueId val="{00000001-6E1F-4CD1-9644-048639EC2784}"/>
            </c:ext>
          </c:extLst>
        </c:ser>
        <c:ser>
          <c:idx val="4"/>
          <c:order val="4"/>
          <c:tx>
            <c:strRef>
              <c:f>Лист1!$F$1</c:f>
              <c:strCache>
                <c:ptCount val="1"/>
                <c:pt idx="0">
                  <c:v>2021</c:v>
                </c:pt>
              </c:strCache>
            </c:strRef>
          </c:tx>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Лист1!$A$2</c:f>
              <c:strCache>
                <c:ptCount val="1"/>
                <c:pt idx="0">
                  <c:v>Internare prin DC </c:v>
                </c:pt>
              </c:strCache>
            </c:strRef>
          </c:cat>
          <c:val>
            <c:numRef>
              <c:f>Лист1!$F$2</c:f>
              <c:numCache>
                <c:formatCode>General</c:formatCode>
                <c:ptCount val="1"/>
                <c:pt idx="0">
                  <c:v>3435</c:v>
                </c:pt>
              </c:numCache>
            </c:numRef>
          </c:val>
          <c:extLst>
            <c:ext xmlns:c16="http://schemas.microsoft.com/office/drawing/2014/chart" uri="{C3380CC4-5D6E-409C-BE32-E72D297353CC}">
              <c16:uniqueId val="{00000000-BB4C-4469-BD1A-C7A8B608D9D9}"/>
            </c:ext>
          </c:extLst>
        </c:ser>
        <c:dLbls>
          <c:showLegendKey val="0"/>
          <c:showVal val="1"/>
          <c:showCatName val="0"/>
          <c:showSerName val="0"/>
          <c:showPercent val="0"/>
          <c:showBubbleSize val="0"/>
        </c:dLbls>
        <c:gapWidth val="65"/>
        <c:shape val="box"/>
        <c:axId val="46228608"/>
        <c:axId val="46230144"/>
        <c:axId val="0"/>
      </c:bar3DChart>
      <c:catAx>
        <c:axId val="46228608"/>
        <c:scaling>
          <c:orientation val="minMax"/>
        </c:scaling>
        <c:delete val="0"/>
        <c:axPos val="b"/>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46230144"/>
        <c:crosses val="autoZero"/>
        <c:auto val="1"/>
        <c:lblAlgn val="ctr"/>
        <c:lblOffset val="100"/>
        <c:noMultiLvlLbl val="0"/>
      </c:catAx>
      <c:valAx>
        <c:axId val="46230144"/>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46228608"/>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Лист1!$B$1</c:f>
              <c:strCache>
                <c:ptCount val="1"/>
                <c:pt idx="0">
                  <c:v>Vizita primară finanțată CNAM</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dLbl>
              <c:idx val="0"/>
              <c:layout>
                <c:manualLayout>
                  <c:x val="6.0817725445801111E-3"/>
                  <c:y val="-7.22726302714593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B67-427C-A96B-FF8FC0E5830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Cheltuieli per vizită primară</c:v>
                </c:pt>
              </c:strCache>
            </c:strRef>
          </c:cat>
          <c:val>
            <c:numRef>
              <c:f>Лист1!$B$2</c:f>
              <c:numCache>
                <c:formatCode>General</c:formatCode>
                <c:ptCount val="1"/>
                <c:pt idx="0">
                  <c:v>114.2</c:v>
                </c:pt>
              </c:numCache>
            </c:numRef>
          </c:val>
          <c:extLst>
            <c:ext xmlns:c16="http://schemas.microsoft.com/office/drawing/2014/chart" uri="{C3380CC4-5D6E-409C-BE32-E72D297353CC}">
              <c16:uniqueId val="{00000001-EB67-427C-A96B-FF8FC0E58304}"/>
            </c:ext>
          </c:extLst>
        </c:ser>
        <c:ser>
          <c:idx val="1"/>
          <c:order val="1"/>
          <c:tx>
            <c:strRef>
              <c:f>Лист1!$C$1</c:f>
              <c:strCache>
                <c:ptCount val="1"/>
                <c:pt idx="0">
                  <c:v>Costul real</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dLbl>
              <c:idx val="0"/>
              <c:layout>
                <c:manualLayout>
                  <c:x val="6.0817725445801111E-3"/>
                  <c:y val="-6.11535788742182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B67-427C-A96B-FF8FC0E5830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c:f>
              <c:strCache>
                <c:ptCount val="1"/>
                <c:pt idx="0">
                  <c:v>Cheltuieli per vizită primară</c:v>
                </c:pt>
              </c:strCache>
            </c:strRef>
          </c:cat>
          <c:val>
            <c:numRef>
              <c:f>Лист1!$C$2</c:f>
              <c:numCache>
                <c:formatCode>General</c:formatCode>
                <c:ptCount val="1"/>
                <c:pt idx="0">
                  <c:v>321.7</c:v>
                </c:pt>
              </c:numCache>
            </c:numRef>
          </c:val>
          <c:extLst>
            <c:ext xmlns:c16="http://schemas.microsoft.com/office/drawing/2014/chart" uri="{C3380CC4-5D6E-409C-BE32-E72D297353CC}">
              <c16:uniqueId val="{00000003-EB67-427C-A96B-FF8FC0E58304}"/>
            </c:ext>
          </c:extLst>
        </c:ser>
        <c:dLbls>
          <c:showLegendKey val="0"/>
          <c:showVal val="1"/>
          <c:showCatName val="0"/>
          <c:showSerName val="0"/>
          <c:showPercent val="0"/>
          <c:showBubbleSize val="0"/>
        </c:dLbls>
        <c:gapWidth val="65"/>
        <c:shape val="box"/>
        <c:axId val="46779008"/>
        <c:axId val="46825856"/>
        <c:axId val="0"/>
      </c:bar3DChart>
      <c:catAx>
        <c:axId val="46779008"/>
        <c:scaling>
          <c:orientation val="minMax"/>
        </c:scaling>
        <c:delete val="0"/>
        <c:axPos val="b"/>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46825856"/>
        <c:crosses val="autoZero"/>
        <c:auto val="1"/>
        <c:lblAlgn val="ctr"/>
        <c:lblOffset val="100"/>
        <c:noMultiLvlLbl val="0"/>
      </c:catAx>
      <c:valAx>
        <c:axId val="46825856"/>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46779008"/>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ro-RO" b="1" dirty="0">
                <a:latin typeface="Arial" panose="020B0604020202020204" pitchFamily="34" charset="0"/>
                <a:cs typeface="Arial" panose="020B0604020202020204" pitchFamily="34" charset="0"/>
              </a:rPr>
              <a:t>Volumul serviciilor  estimate in bani a pacienților asigurați</a:t>
            </a:r>
          </a:p>
        </c:rich>
      </c:tx>
      <c:layout>
        <c:manualLayout>
          <c:xMode val="edge"/>
          <c:yMode val="edge"/>
          <c:x val="0.17513397982234777"/>
          <c:y val="1.591845073782646E-2"/>
        </c:manualLayout>
      </c:layout>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0"/>
          <c:order val="0"/>
          <c:tx>
            <c:strRef>
              <c:f>Лист1!$A$6</c:f>
              <c:strCache>
                <c:ptCount val="1"/>
                <c:pt idx="0">
                  <c:v>Suma</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Лист1!$B$5:$F$5</c:f>
              <c:numCache>
                <c:formatCode>General</c:formatCode>
                <c:ptCount val="5"/>
                <c:pt idx="0">
                  <c:v>2017</c:v>
                </c:pt>
                <c:pt idx="1">
                  <c:v>2018</c:v>
                </c:pt>
                <c:pt idx="2">
                  <c:v>2019</c:v>
                </c:pt>
                <c:pt idx="3">
                  <c:v>2020</c:v>
                </c:pt>
                <c:pt idx="4">
                  <c:v>2021</c:v>
                </c:pt>
              </c:numCache>
            </c:numRef>
          </c:cat>
          <c:val>
            <c:numRef>
              <c:f>Лист1!$B$6:$F$6</c:f>
              <c:numCache>
                <c:formatCode>General</c:formatCode>
                <c:ptCount val="5"/>
                <c:pt idx="0">
                  <c:v>3549035</c:v>
                </c:pt>
                <c:pt idx="1">
                  <c:v>4673084</c:v>
                </c:pt>
                <c:pt idx="2">
                  <c:v>5352574</c:v>
                </c:pt>
                <c:pt idx="3">
                  <c:v>4306304</c:v>
                </c:pt>
                <c:pt idx="4">
                  <c:v>5105942</c:v>
                </c:pt>
              </c:numCache>
            </c:numRef>
          </c:val>
          <c:extLst>
            <c:ext xmlns:c16="http://schemas.microsoft.com/office/drawing/2014/chart" uri="{C3380CC4-5D6E-409C-BE32-E72D297353CC}">
              <c16:uniqueId val="{00000000-8F01-46EA-BFFB-C95881B28205}"/>
            </c:ext>
          </c:extLst>
        </c:ser>
        <c:dLbls>
          <c:dLblPos val="inEnd"/>
          <c:showLegendKey val="0"/>
          <c:showVal val="1"/>
          <c:showCatName val="0"/>
          <c:showSerName val="0"/>
          <c:showPercent val="0"/>
          <c:showBubbleSize val="0"/>
        </c:dLbls>
        <c:gapWidth val="41"/>
        <c:axId val="465464056"/>
        <c:axId val="465466680"/>
      </c:barChart>
      <c:catAx>
        <c:axId val="4654640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en-US"/>
          </a:p>
        </c:txPr>
        <c:crossAx val="465466680"/>
        <c:crosses val="autoZero"/>
        <c:auto val="1"/>
        <c:lblAlgn val="ctr"/>
        <c:lblOffset val="100"/>
        <c:noMultiLvlLbl val="0"/>
      </c:catAx>
      <c:valAx>
        <c:axId val="465466680"/>
        <c:scaling>
          <c:orientation val="minMax"/>
        </c:scaling>
        <c:delete val="1"/>
        <c:axPos val="l"/>
        <c:numFmt formatCode="General" sourceLinked="1"/>
        <c:majorTickMark val="none"/>
        <c:minorTickMark val="none"/>
        <c:tickLblPos val="nextTo"/>
        <c:crossAx val="4654640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8851584524156701E-2"/>
          <c:y val="2.7527440443781612E-2"/>
          <c:w val="0.90034594634004084"/>
          <c:h val="0.69489935216091026"/>
        </c:manualLayout>
      </c:layout>
      <c:bar3DChart>
        <c:barDir val="col"/>
        <c:grouping val="clustered"/>
        <c:varyColors val="0"/>
        <c:ser>
          <c:idx val="0"/>
          <c:order val="0"/>
          <c:tx>
            <c:strRef>
              <c:f>Лист1!$B$1</c:f>
              <c:strCache>
                <c:ptCount val="1"/>
                <c:pt idx="0">
                  <c:v>Planificați</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Лист1!$A$2:$A$4</c:f>
              <c:strCache>
                <c:ptCount val="3"/>
                <c:pt idx="0">
                  <c:v>Medici USMF</c:v>
                </c:pt>
                <c:pt idx="1">
                  <c:v>Personal cu studii medii medicale</c:v>
                </c:pt>
                <c:pt idx="2">
                  <c:v>Total</c:v>
                </c:pt>
              </c:strCache>
            </c:strRef>
          </c:cat>
          <c:val>
            <c:numRef>
              <c:f>Лист1!$B$2:$B$4</c:f>
              <c:numCache>
                <c:formatCode>General</c:formatCode>
                <c:ptCount val="3"/>
                <c:pt idx="0">
                  <c:v>44</c:v>
                </c:pt>
                <c:pt idx="1">
                  <c:v>35</c:v>
                </c:pt>
                <c:pt idx="2">
                  <c:v>79</c:v>
                </c:pt>
              </c:numCache>
            </c:numRef>
          </c:val>
          <c:shape val="box"/>
          <c:extLst>
            <c:ext xmlns:c16="http://schemas.microsoft.com/office/drawing/2014/chart" uri="{C3380CC4-5D6E-409C-BE32-E72D297353CC}">
              <c16:uniqueId val="{00000000-266C-44C4-B00D-326792E6A9D5}"/>
            </c:ext>
          </c:extLst>
        </c:ser>
        <c:ser>
          <c:idx val="1"/>
          <c:order val="1"/>
          <c:tx>
            <c:strRef>
              <c:f>Лист1!$C$1</c:f>
              <c:strCache>
                <c:ptCount val="1"/>
                <c:pt idx="0">
                  <c:v>Perfecționați</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Лист1!$A$2:$A$4</c:f>
              <c:strCache>
                <c:ptCount val="3"/>
                <c:pt idx="0">
                  <c:v>Medici USMF</c:v>
                </c:pt>
                <c:pt idx="1">
                  <c:v>Personal cu studii medii medicale</c:v>
                </c:pt>
                <c:pt idx="2">
                  <c:v>Total</c:v>
                </c:pt>
              </c:strCache>
            </c:strRef>
          </c:cat>
          <c:val>
            <c:numRef>
              <c:f>Лист1!$C$2:$C$4</c:f>
              <c:numCache>
                <c:formatCode>General</c:formatCode>
                <c:ptCount val="3"/>
                <c:pt idx="0">
                  <c:v>34</c:v>
                </c:pt>
                <c:pt idx="1">
                  <c:v>28</c:v>
                </c:pt>
                <c:pt idx="2">
                  <c:v>62</c:v>
                </c:pt>
              </c:numCache>
            </c:numRef>
          </c:val>
          <c:shape val="box"/>
          <c:extLst>
            <c:ext xmlns:c16="http://schemas.microsoft.com/office/drawing/2014/chart" uri="{C3380CC4-5D6E-409C-BE32-E72D297353CC}">
              <c16:uniqueId val="{00000001-266C-44C4-B00D-326792E6A9D5}"/>
            </c:ext>
          </c:extLst>
        </c:ser>
        <c:dLbls>
          <c:showLegendKey val="0"/>
          <c:showVal val="0"/>
          <c:showCatName val="0"/>
          <c:showSerName val="0"/>
          <c:showPercent val="0"/>
          <c:showBubbleSize val="0"/>
        </c:dLbls>
        <c:gapWidth val="65"/>
        <c:shape val="cylinder"/>
        <c:axId val="473872672"/>
        <c:axId val="473873456"/>
        <c:axId val="0"/>
      </c:bar3DChart>
      <c:catAx>
        <c:axId val="473872672"/>
        <c:scaling>
          <c:orientation val="minMax"/>
        </c:scaling>
        <c:delete val="0"/>
        <c:axPos val="b"/>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473873456"/>
        <c:crosses val="autoZero"/>
        <c:auto val="1"/>
        <c:lblAlgn val="ctr"/>
        <c:lblOffset val="100"/>
        <c:noMultiLvlLbl val="0"/>
      </c:catAx>
      <c:valAx>
        <c:axId val="473873456"/>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473872672"/>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5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1294986498098848E-2"/>
          <c:y val="0.21132495639898388"/>
          <c:w val="0.83540689356511422"/>
          <c:h val="0.53362388755161072"/>
        </c:manualLayout>
      </c:layout>
      <c:pie3DChart>
        <c:varyColors val="1"/>
        <c:ser>
          <c:idx val="0"/>
          <c:order val="0"/>
          <c:tx>
            <c:strRef>
              <c:f>Лист1!$B$1</c:f>
              <c:strCache>
                <c:ptCount val="1"/>
                <c:pt idx="0">
                  <c:v>Продажи</c:v>
                </c:pt>
              </c:strCache>
            </c:strRef>
          </c:tx>
          <c:dPt>
            <c:idx val="0"/>
            <c:bubble3D val="0"/>
            <c:spPr>
              <a:gradFill>
                <a:gsLst>
                  <a:gs pos="100000">
                    <a:schemeClr val="accent1">
                      <a:lumMod val="60000"/>
                      <a:lumOff val="40000"/>
                    </a:schemeClr>
                  </a:gs>
                  <a:gs pos="0">
                    <a:schemeClr val="accent1"/>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1-84B3-45E7-A884-E92271A5A04B}"/>
              </c:ext>
            </c:extLst>
          </c:dPt>
          <c:dPt>
            <c:idx val="1"/>
            <c:bubble3D val="0"/>
            <c:spPr>
              <a:gradFill>
                <a:gsLst>
                  <a:gs pos="100000">
                    <a:schemeClr val="accent2">
                      <a:lumMod val="60000"/>
                      <a:lumOff val="40000"/>
                    </a:schemeClr>
                  </a:gs>
                  <a:gs pos="0">
                    <a:schemeClr val="accent2"/>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0-4A35-40FC-9AB1-DC002147F793}"/>
              </c:ext>
            </c:extLst>
          </c:dPt>
          <c:dPt>
            <c:idx val="2"/>
            <c:bubble3D val="0"/>
            <c:spPr>
              <a:gradFill>
                <a:gsLst>
                  <a:gs pos="100000">
                    <a:schemeClr val="accent3">
                      <a:lumMod val="60000"/>
                      <a:lumOff val="40000"/>
                    </a:schemeClr>
                  </a:gs>
                  <a:gs pos="0">
                    <a:schemeClr val="accent3"/>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5-84B3-45E7-A884-E92271A5A04B}"/>
              </c:ext>
            </c:extLst>
          </c:dPt>
          <c:dPt>
            <c:idx val="3"/>
            <c:bubble3D val="0"/>
            <c:spPr>
              <a:gradFill>
                <a:gsLst>
                  <a:gs pos="100000">
                    <a:schemeClr val="accent4">
                      <a:lumMod val="60000"/>
                      <a:lumOff val="40000"/>
                    </a:schemeClr>
                  </a:gs>
                  <a:gs pos="0">
                    <a:schemeClr val="accent4"/>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7-84B3-45E7-A884-E92271A5A04B}"/>
              </c:ext>
            </c:extLst>
          </c:dPt>
          <c:dPt>
            <c:idx val="4"/>
            <c:bubble3D val="0"/>
            <c:spPr>
              <a:gradFill>
                <a:gsLst>
                  <a:gs pos="100000">
                    <a:schemeClr val="accent5">
                      <a:lumMod val="60000"/>
                      <a:lumOff val="40000"/>
                    </a:schemeClr>
                  </a:gs>
                  <a:gs pos="0">
                    <a:schemeClr val="accent5"/>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0-BAA3-4FBB-B583-0C01EFB25909}"/>
              </c:ext>
            </c:extLst>
          </c:dPt>
          <c:dPt>
            <c:idx val="5"/>
            <c:bubble3D val="0"/>
            <c:spPr>
              <a:gradFill>
                <a:gsLst>
                  <a:gs pos="100000">
                    <a:schemeClr val="accent6">
                      <a:lumMod val="60000"/>
                      <a:lumOff val="40000"/>
                    </a:schemeClr>
                  </a:gs>
                  <a:gs pos="0">
                    <a:schemeClr val="accent6"/>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B-84B3-45E7-A884-E92271A5A04B}"/>
              </c:ext>
            </c:extLst>
          </c:dPt>
          <c:dPt>
            <c:idx val="6"/>
            <c:bubble3D val="0"/>
            <c:spPr>
              <a:gradFill>
                <a:gsLst>
                  <a:gs pos="100000">
                    <a:schemeClr val="accent1">
                      <a:lumMod val="60000"/>
                      <a:lumMod val="60000"/>
                      <a:lumOff val="40000"/>
                    </a:schemeClr>
                  </a:gs>
                  <a:gs pos="0">
                    <a:schemeClr val="accent1">
                      <a:lumMod val="60000"/>
                    </a:schemeClr>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D-84B3-45E7-A884-E92271A5A04B}"/>
              </c:ext>
            </c:extLst>
          </c:dPt>
          <c:dLbls>
            <c:dLbl>
              <c:idx val="4"/>
              <c:tx>
                <c:rich>
                  <a:bodyPr/>
                  <a:lstStyle/>
                  <a:p>
                    <a:r>
                      <a:rPr lang="en-US"/>
                      <a:t>1236,1</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AA3-4FBB-B583-0C01EFB25909}"/>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Лист1!$A$2:$A$8</c:f>
              <c:strCache>
                <c:ptCount val="7"/>
                <c:pt idx="0">
                  <c:v>Cheltuieli mixte</c:v>
                </c:pt>
                <c:pt idx="1">
                  <c:v>Uzura</c:v>
                </c:pt>
                <c:pt idx="2">
                  <c:v>Servicii comunale </c:v>
                </c:pt>
                <c:pt idx="3">
                  <c:v>Reparția curentă </c:v>
                </c:pt>
                <c:pt idx="4">
                  <c:v>Investigatii in alte institutii medicale</c:v>
                </c:pt>
                <c:pt idx="5">
                  <c:v>Perfecționarea cadrelor</c:v>
                </c:pt>
                <c:pt idx="6">
                  <c:v>Produse petroliere</c:v>
                </c:pt>
              </c:strCache>
            </c:strRef>
          </c:cat>
          <c:val>
            <c:numRef>
              <c:f>Лист1!$B$2:$B$8</c:f>
              <c:numCache>
                <c:formatCode>General</c:formatCode>
                <c:ptCount val="7"/>
                <c:pt idx="0">
                  <c:v>9450.6</c:v>
                </c:pt>
                <c:pt idx="1">
                  <c:v>9544.9</c:v>
                </c:pt>
                <c:pt idx="2">
                  <c:v>5282</c:v>
                </c:pt>
                <c:pt idx="3">
                  <c:v>1306</c:v>
                </c:pt>
                <c:pt idx="4">
                  <c:v>1236.0999999999999</c:v>
                </c:pt>
                <c:pt idx="5">
                  <c:v>174.6</c:v>
                </c:pt>
                <c:pt idx="6">
                  <c:v>201.5</c:v>
                </c:pt>
              </c:numCache>
            </c:numRef>
          </c:val>
          <c:extLst>
            <c:ext xmlns:c16="http://schemas.microsoft.com/office/drawing/2014/chart" uri="{C3380CC4-5D6E-409C-BE32-E72D297353CC}">
              <c16:uniqueId val="{00000009-D099-470A-8B71-9BD09E78AD6E}"/>
            </c:ext>
          </c:extLst>
        </c:ser>
        <c:dLbls>
          <c:dLblPos val="bestFit"/>
          <c:showLegendKey val="0"/>
          <c:showVal val="1"/>
          <c:showCatName val="0"/>
          <c:showSerName val="0"/>
          <c:showPercent val="0"/>
          <c:showBubbleSize val="0"/>
          <c:showLeaderLines val="1"/>
        </c:dLbls>
      </c:pie3DChart>
      <c:spPr>
        <a:noFill/>
        <a:ln>
          <a:noFill/>
        </a:ln>
        <a:effectLst/>
      </c:spPr>
    </c:plotArea>
    <c:legend>
      <c:legendPos val="b"/>
      <c:legendEntry>
        <c:idx val="0"/>
        <c:delete val="1"/>
      </c:legendEntry>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zero"/>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solidFill>
            <a:schemeClr val="bg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Structura achizițiilor</a:t>
            </a:r>
            <a:r>
              <a:rPr lang="ro-RO"/>
              <a:t> prin CAPCS</a:t>
            </a:r>
            <a:r>
              <a:rPr lang="en-US"/>
              <a:t> în 2021</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13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6405111199869518"/>
          <c:w val="0.96064942255069763"/>
          <c:h val="0.65966592809247404"/>
        </c:manualLayout>
      </c:layout>
      <c:pie3DChart>
        <c:varyColors val="1"/>
        <c:ser>
          <c:idx val="0"/>
          <c:order val="0"/>
          <c:tx>
            <c:strRef>
              <c:f>Foaie1!$B$1</c:f>
              <c:strCache>
                <c:ptCount val="1"/>
                <c:pt idx="0">
                  <c:v>Structura achizițiilor în 2021</c:v>
                </c:pt>
              </c:strCache>
            </c:strRef>
          </c:tx>
          <c:explosion val="26"/>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6547-4A02-A79A-C30D22F51625}"/>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F888-4980-9C24-DF951BEE8F73}"/>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F888-4980-9C24-DF951BEE8F73}"/>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Foaie1!$A$2:$A$4</c:f>
              <c:strCache>
                <c:ptCount val="3"/>
                <c:pt idx="0">
                  <c:v>Consumabile</c:v>
                </c:pt>
                <c:pt idx="1">
                  <c:v>Medicamente</c:v>
                </c:pt>
                <c:pt idx="2">
                  <c:v>Dispozitive medicale</c:v>
                </c:pt>
              </c:strCache>
            </c:strRef>
          </c:cat>
          <c:val>
            <c:numRef>
              <c:f>Foaie1!$B$2:$B$4</c:f>
              <c:numCache>
                <c:formatCode>General</c:formatCode>
                <c:ptCount val="3"/>
                <c:pt idx="0">
                  <c:v>78941439.010000005</c:v>
                </c:pt>
                <c:pt idx="1">
                  <c:v>18605393.949999999</c:v>
                </c:pt>
                <c:pt idx="2">
                  <c:v>61741209</c:v>
                </c:pt>
              </c:numCache>
            </c:numRef>
          </c:val>
          <c:extLst>
            <c:ext xmlns:c16="http://schemas.microsoft.com/office/drawing/2014/chart" uri="{C3380CC4-5D6E-409C-BE32-E72D297353CC}">
              <c16:uniqueId val="{00000000-6547-4A02-A79A-C30D22F51625}"/>
            </c:ext>
          </c:extLst>
        </c:ser>
        <c:dLbls>
          <c:dLblPos val="ctr"/>
          <c:showLegendKey val="0"/>
          <c:showVal val="0"/>
          <c:showCatName val="0"/>
          <c:showSerName val="0"/>
          <c:showPercent val="1"/>
          <c:showBubbleSize val="0"/>
          <c:showLeaderLines val="0"/>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spc="0" normalizeH="0" baseline="0">
                <a:solidFill>
                  <a:schemeClr val="bg1"/>
                </a:solidFill>
                <a:latin typeface="Times New Roman" panose="02020603050405020304" pitchFamily="18" charset="0"/>
                <a:ea typeface="+mj-ea"/>
                <a:cs typeface="Times New Roman" panose="02020603050405020304" pitchFamily="18" charset="0"/>
              </a:defRPr>
            </a:pPr>
            <a:r>
              <a:rPr lang="en-US" sz="1400">
                <a:latin typeface="Times New Roman" panose="02020603050405020304" pitchFamily="18" charset="0"/>
                <a:cs typeface="Times New Roman" panose="02020603050405020304" pitchFamily="18" charset="0"/>
              </a:rPr>
              <a:t>TRANSPARENȚA ACHIZIȚIILOR PUBLICE ÎN 2021</a:t>
            </a:r>
          </a:p>
          <a:p>
            <a:pPr>
              <a:defRPr sz="1400">
                <a:latin typeface="Times New Roman" panose="02020603050405020304" pitchFamily="18" charset="0"/>
                <a:cs typeface="Times New Roman" panose="02020603050405020304" pitchFamily="18" charset="0"/>
              </a:defRPr>
            </a:pPr>
            <a:r>
              <a:rPr lang="en-US" sz="1400">
                <a:latin typeface="Times New Roman" panose="02020603050405020304" pitchFamily="18" charset="0"/>
                <a:cs typeface="Times New Roman" panose="02020603050405020304" pitchFamily="18" charset="0"/>
              </a:rPr>
              <a:t> </a:t>
            </a:r>
          </a:p>
        </c:rich>
      </c:tx>
      <c:layout>
        <c:manualLayout>
          <c:xMode val="edge"/>
          <c:yMode val="edge"/>
          <c:x val="0.24110653836958482"/>
          <c:y val="0"/>
        </c:manualLayout>
      </c:layout>
      <c:overlay val="0"/>
      <c:spPr>
        <a:noFill/>
        <a:ln>
          <a:noFill/>
        </a:ln>
        <a:effectLst/>
      </c:spPr>
      <c:txPr>
        <a:bodyPr rot="0" spcFirstLastPara="1" vertOverflow="ellipsis" vert="horz" wrap="square" anchor="ctr" anchorCtr="1"/>
        <a:lstStyle/>
        <a:p>
          <a:pPr>
            <a:defRPr sz="1400" b="1" i="0" u="none" strike="noStrike" kern="1200" cap="none" spc="0" normalizeH="0" baseline="0">
              <a:solidFill>
                <a:schemeClr val="bg1"/>
              </a:solidFill>
              <a:latin typeface="Times New Roman" panose="02020603050405020304" pitchFamily="18" charset="0"/>
              <a:ea typeface="+mj-ea"/>
              <a:cs typeface="Times New Roman" panose="02020603050405020304" pitchFamily="18" charset="0"/>
            </a:defRPr>
          </a:pPr>
          <a:endParaRPr lang="en-US"/>
        </a:p>
      </c:txPr>
    </c:title>
    <c:autoTitleDeleted val="0"/>
    <c:plotArea>
      <c:layout>
        <c:manualLayout>
          <c:layoutTarget val="inner"/>
          <c:xMode val="edge"/>
          <c:yMode val="edge"/>
          <c:x val="6.5467027539926004E-2"/>
          <c:y val="0.3041414550537655"/>
          <c:w val="0.92100821229826679"/>
          <c:h val="0.60164235649755748"/>
        </c:manualLayout>
      </c:layout>
      <c:barChart>
        <c:barDir val="col"/>
        <c:grouping val="clustered"/>
        <c:varyColors val="0"/>
        <c:ser>
          <c:idx val="0"/>
          <c:order val="0"/>
          <c:tx>
            <c:strRef>
              <c:f>Foaie1!$B$1</c:f>
              <c:strCache>
                <c:ptCount val="1"/>
                <c:pt idx="0">
                  <c:v>TRANSPARENȚA ACHIZIȚIILOR PUBLICE ÎN 2021 DIN CADRUL IMSP INSTITUTUL DE CARDIOLOGIE</c:v>
                </c:pt>
              </c:strCache>
            </c:strRef>
          </c:tx>
          <c:spPr>
            <a:solidFill>
              <a:schemeClr val="accent1"/>
            </a:solidFill>
            <a:ln>
              <a:noFill/>
            </a:ln>
            <a:effectLst/>
          </c:spPr>
          <c:invertIfNegative val="0"/>
          <c:dLbls>
            <c:dLbl>
              <c:idx val="0"/>
              <c:tx>
                <c:rich>
                  <a:bodyPr rot="0" spcFirstLastPara="1" vertOverflow="clip" horzOverflow="clip" vert="horz" wrap="square" lIns="36576" tIns="18288" rIns="36576" bIns="18288" anchor="ctr" anchorCtr="1">
                    <a:spAutoFit/>
                  </a:bodyPr>
                  <a:lstStyle/>
                  <a:p>
                    <a:pPr>
                      <a:defRPr sz="1197" b="0" i="0" u="none" strike="noStrike" kern="1200" baseline="0">
                        <a:solidFill>
                          <a:schemeClr val="bg1"/>
                        </a:solidFill>
                        <a:latin typeface="+mn-lt"/>
                        <a:ea typeface="+mn-ea"/>
                        <a:cs typeface="+mn-cs"/>
                      </a:defRPr>
                    </a:pPr>
                    <a:fld id="{760E4A7D-A9CB-4BAC-B30E-6F452D4A5A2E}" type="VALUE">
                      <a:rPr lang="en-US"/>
                      <a:pPr>
                        <a:defRPr/>
                      </a:pPr>
                      <a:t>[ЗНАЧЕНИЕ]</a:t>
                    </a:fld>
                    <a:endParaRPr lang="en-US"/>
                  </a:p>
                </c:rich>
              </c:tx>
              <c:spPr>
                <a:no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0-B663-47D4-8FCF-4F2CF0304AD2}"/>
                </c:ext>
              </c:extLst>
            </c:dLbl>
            <c:dLbl>
              <c:idx val="1"/>
              <c:tx>
                <c:rich>
                  <a:bodyPr/>
                  <a:lstStyle/>
                  <a:p>
                    <a:fld id="{D57ACBC8-3188-494E-B321-3365AA90D492}" type="VALUE">
                      <a:rPr lang="en-US"/>
                      <a:pPr/>
                      <a:t>[ЗНАЧЕНИЕ]</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663-47D4-8FCF-4F2CF0304AD2}"/>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Foaie1!$A$2:$A$3</c:f>
              <c:strCache>
                <c:ptCount val="2"/>
                <c:pt idx="0">
                  <c:v>Proceduri cu publicare</c:v>
                </c:pt>
                <c:pt idx="1">
                  <c:v>Proceduri fără publicare</c:v>
                </c:pt>
              </c:strCache>
            </c:strRef>
          </c:cat>
          <c:val>
            <c:numRef>
              <c:f>Foaie1!$B$2:$B$3</c:f>
              <c:numCache>
                <c:formatCode>General</c:formatCode>
                <c:ptCount val="2"/>
                <c:pt idx="0">
                  <c:v>94</c:v>
                </c:pt>
                <c:pt idx="1">
                  <c:v>12</c:v>
                </c:pt>
              </c:numCache>
            </c:numRef>
          </c:val>
          <c:extLst>
            <c:ext xmlns:c16="http://schemas.microsoft.com/office/drawing/2014/chart" uri="{C3380CC4-5D6E-409C-BE32-E72D297353CC}">
              <c16:uniqueId val="{00000000-AD01-4EA6-A30F-1FE1A01D8E26}"/>
            </c:ext>
          </c:extLst>
        </c:ser>
        <c:dLbls>
          <c:dLblPos val="inEnd"/>
          <c:showLegendKey val="0"/>
          <c:showVal val="1"/>
          <c:showCatName val="0"/>
          <c:showSerName val="0"/>
          <c:showPercent val="0"/>
          <c:showBubbleSize val="0"/>
        </c:dLbls>
        <c:gapWidth val="267"/>
        <c:overlap val="-43"/>
        <c:axId val="506721488"/>
        <c:axId val="506722144"/>
      </c:barChart>
      <c:catAx>
        <c:axId val="506721488"/>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bg1"/>
                </a:solidFill>
                <a:latin typeface="+mn-lt"/>
                <a:ea typeface="+mn-ea"/>
                <a:cs typeface="+mn-cs"/>
              </a:defRPr>
            </a:pPr>
            <a:endParaRPr lang="en-US"/>
          </a:p>
        </c:txPr>
        <c:crossAx val="506722144"/>
        <c:crosses val="autoZero"/>
        <c:auto val="1"/>
        <c:lblAlgn val="ctr"/>
        <c:lblOffset val="100"/>
        <c:noMultiLvlLbl val="0"/>
      </c:catAx>
      <c:valAx>
        <c:axId val="506722144"/>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506721488"/>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dk1">
          <a:lumMod val="15000"/>
          <a:lumOff val="85000"/>
        </a:schemeClr>
      </a:solidFill>
      <a:round/>
    </a:ln>
    <a:effectLst/>
  </c:spPr>
  <c:txPr>
    <a:bodyPr/>
    <a:lstStyle/>
    <a:p>
      <a:pPr>
        <a:defRPr>
          <a:solidFill>
            <a:schemeClr val="bg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1"/>
        <c:ser>
          <c:idx val="0"/>
          <c:order val="0"/>
          <c:tx>
            <c:strRef>
              <c:f>Лист1!$C$2</c:f>
              <c:strCache>
                <c:ptCount val="1"/>
                <c:pt idx="0">
                  <c:v>Ponderea</c:v>
                </c:pt>
              </c:strCache>
            </c:strRef>
          </c:tx>
          <c:invertIfNegative val="0"/>
          <c:dPt>
            <c:idx val="0"/>
            <c:invertIfNegative val="0"/>
            <c:bubble3D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extLst>
              <c:ext xmlns:c16="http://schemas.microsoft.com/office/drawing/2014/chart" uri="{C3380CC4-5D6E-409C-BE32-E72D297353CC}">
                <c16:uniqueId val="{0000000A-1204-4B15-9F3D-583D5937F08B}"/>
              </c:ext>
            </c:extLst>
          </c:dPt>
          <c:dPt>
            <c:idx val="1"/>
            <c:invertIfNegative val="0"/>
            <c:bubble3D val="0"/>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extLst>
              <c:ext xmlns:c16="http://schemas.microsoft.com/office/drawing/2014/chart" uri="{C3380CC4-5D6E-409C-BE32-E72D297353CC}">
                <c16:uniqueId val="{00000000-1204-4B15-9F3D-583D5937F08B}"/>
              </c:ext>
            </c:extLst>
          </c:dPt>
          <c:dPt>
            <c:idx val="2"/>
            <c:invertIfNegative val="0"/>
            <c:bubble3D val="0"/>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extLst>
              <c:ext xmlns:c16="http://schemas.microsoft.com/office/drawing/2014/chart" uri="{C3380CC4-5D6E-409C-BE32-E72D297353CC}">
                <c16:uniqueId val="{00000001-1204-4B15-9F3D-583D5937F08B}"/>
              </c:ext>
            </c:extLst>
          </c:dPt>
          <c:dPt>
            <c:idx val="3"/>
            <c:invertIfNegative val="0"/>
            <c:bubble3D val="0"/>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extLst>
              <c:ext xmlns:c16="http://schemas.microsoft.com/office/drawing/2014/chart" uri="{C3380CC4-5D6E-409C-BE32-E72D297353CC}">
                <c16:uniqueId val="{00000002-1204-4B15-9F3D-583D5937F08B}"/>
              </c:ext>
            </c:extLst>
          </c:dPt>
          <c:dPt>
            <c:idx val="4"/>
            <c:invertIfNegative val="0"/>
            <c:bubble3D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extLst>
              <c:ext xmlns:c16="http://schemas.microsoft.com/office/drawing/2014/chart" uri="{C3380CC4-5D6E-409C-BE32-E72D297353CC}">
                <c16:uniqueId val="{00000003-1204-4B15-9F3D-583D5937F08B}"/>
              </c:ext>
            </c:extLst>
          </c:dPt>
          <c:dPt>
            <c:idx val="5"/>
            <c:invertIfNegative val="0"/>
            <c:bubble3D val="0"/>
            <c:spPr>
              <a:solidFill>
                <a:schemeClr val="accent6">
                  <a:alpha val="85000"/>
                </a:schemeClr>
              </a:solidFill>
              <a:ln w="9525" cap="flat" cmpd="sng" algn="ctr">
                <a:solidFill>
                  <a:schemeClr val="accent6">
                    <a:lumMod val="75000"/>
                  </a:schemeClr>
                </a:solidFill>
                <a:round/>
              </a:ln>
              <a:effectLst/>
              <a:sp3d contourW="9525">
                <a:contourClr>
                  <a:schemeClr val="accent6">
                    <a:lumMod val="75000"/>
                  </a:schemeClr>
                </a:contourClr>
              </a:sp3d>
            </c:spPr>
            <c:extLst>
              <c:ext xmlns:c16="http://schemas.microsoft.com/office/drawing/2014/chart" uri="{C3380CC4-5D6E-409C-BE32-E72D297353CC}">
                <c16:uniqueId val="{00000004-1204-4B15-9F3D-583D5937F08B}"/>
              </c:ext>
            </c:extLst>
          </c:dPt>
          <c:dPt>
            <c:idx val="6"/>
            <c:invertIfNegative val="0"/>
            <c:bubble3D val="0"/>
            <c:spPr>
              <a:solidFill>
                <a:schemeClr val="accent1">
                  <a:lumMod val="60000"/>
                  <a:alpha val="85000"/>
                </a:schemeClr>
              </a:solidFill>
              <a:ln w="9525" cap="flat" cmpd="sng" algn="ctr">
                <a:solidFill>
                  <a:schemeClr val="accent1">
                    <a:lumMod val="60000"/>
                    <a:lumMod val="75000"/>
                  </a:schemeClr>
                </a:solidFill>
                <a:round/>
              </a:ln>
              <a:effectLst/>
              <a:sp3d contourW="9525">
                <a:contourClr>
                  <a:schemeClr val="accent1">
                    <a:lumMod val="60000"/>
                    <a:lumMod val="75000"/>
                  </a:schemeClr>
                </a:contourClr>
              </a:sp3d>
            </c:spPr>
            <c:extLst>
              <c:ext xmlns:c16="http://schemas.microsoft.com/office/drawing/2014/chart" uri="{C3380CC4-5D6E-409C-BE32-E72D297353CC}">
                <c16:uniqueId val="{00000005-1204-4B15-9F3D-583D5937F08B}"/>
              </c:ext>
            </c:extLst>
          </c:dPt>
          <c:dPt>
            <c:idx val="7"/>
            <c:invertIfNegative val="0"/>
            <c:bubble3D val="0"/>
            <c:spPr>
              <a:solidFill>
                <a:schemeClr val="accent2">
                  <a:lumMod val="60000"/>
                  <a:alpha val="85000"/>
                </a:schemeClr>
              </a:solidFill>
              <a:ln w="9525" cap="flat" cmpd="sng" algn="ctr">
                <a:solidFill>
                  <a:schemeClr val="accent2">
                    <a:lumMod val="60000"/>
                    <a:lumMod val="75000"/>
                  </a:schemeClr>
                </a:solidFill>
                <a:round/>
              </a:ln>
              <a:effectLst/>
              <a:sp3d contourW="9525">
                <a:contourClr>
                  <a:schemeClr val="accent2">
                    <a:lumMod val="60000"/>
                    <a:lumMod val="75000"/>
                  </a:schemeClr>
                </a:contourClr>
              </a:sp3d>
            </c:spPr>
            <c:extLst>
              <c:ext xmlns:c16="http://schemas.microsoft.com/office/drawing/2014/chart" uri="{C3380CC4-5D6E-409C-BE32-E72D297353CC}">
                <c16:uniqueId val="{00000006-1204-4B15-9F3D-583D5937F08B}"/>
              </c:ext>
            </c:extLst>
          </c:dPt>
          <c:dPt>
            <c:idx val="8"/>
            <c:invertIfNegative val="0"/>
            <c:bubble3D val="0"/>
            <c:spPr>
              <a:solidFill>
                <a:schemeClr val="accent3">
                  <a:lumMod val="60000"/>
                  <a:alpha val="85000"/>
                </a:schemeClr>
              </a:solidFill>
              <a:ln w="9525" cap="flat" cmpd="sng" algn="ctr">
                <a:solidFill>
                  <a:schemeClr val="accent3">
                    <a:lumMod val="60000"/>
                    <a:lumMod val="75000"/>
                  </a:schemeClr>
                </a:solidFill>
                <a:round/>
              </a:ln>
              <a:effectLst/>
              <a:sp3d contourW="9525">
                <a:contourClr>
                  <a:schemeClr val="accent3">
                    <a:lumMod val="60000"/>
                    <a:lumMod val="75000"/>
                  </a:schemeClr>
                </a:contourClr>
              </a:sp3d>
            </c:spPr>
            <c:extLst>
              <c:ext xmlns:c16="http://schemas.microsoft.com/office/drawing/2014/chart" uri="{C3380CC4-5D6E-409C-BE32-E72D297353CC}">
                <c16:uniqueId val="{00000007-1204-4B15-9F3D-583D5937F08B}"/>
              </c:ext>
            </c:extLst>
          </c:dPt>
          <c:dPt>
            <c:idx val="9"/>
            <c:invertIfNegative val="0"/>
            <c:bubble3D val="0"/>
            <c:spPr>
              <a:solidFill>
                <a:schemeClr val="accent4">
                  <a:lumMod val="60000"/>
                  <a:alpha val="85000"/>
                </a:schemeClr>
              </a:solidFill>
              <a:ln w="9525" cap="flat" cmpd="sng" algn="ctr">
                <a:solidFill>
                  <a:schemeClr val="accent4">
                    <a:lumMod val="60000"/>
                    <a:lumMod val="75000"/>
                  </a:schemeClr>
                </a:solidFill>
                <a:round/>
              </a:ln>
              <a:effectLst/>
              <a:sp3d contourW="9525">
                <a:contourClr>
                  <a:schemeClr val="accent4">
                    <a:lumMod val="60000"/>
                    <a:lumMod val="75000"/>
                  </a:schemeClr>
                </a:contourClr>
              </a:sp3d>
            </c:spPr>
            <c:extLst>
              <c:ext xmlns:c16="http://schemas.microsoft.com/office/drawing/2014/chart" uri="{C3380CC4-5D6E-409C-BE32-E72D297353CC}">
                <c16:uniqueId val="{00000008-1204-4B15-9F3D-583D5937F08B}"/>
              </c:ext>
            </c:extLst>
          </c:dPt>
          <c:dPt>
            <c:idx val="10"/>
            <c:invertIfNegative val="0"/>
            <c:bubble3D val="0"/>
            <c:spPr>
              <a:solidFill>
                <a:schemeClr val="accent5">
                  <a:lumMod val="60000"/>
                  <a:alpha val="85000"/>
                </a:schemeClr>
              </a:solidFill>
              <a:ln w="9525" cap="flat" cmpd="sng" algn="ctr">
                <a:solidFill>
                  <a:schemeClr val="accent5">
                    <a:lumMod val="60000"/>
                    <a:lumMod val="75000"/>
                  </a:schemeClr>
                </a:solidFill>
                <a:round/>
              </a:ln>
              <a:effectLst/>
              <a:sp3d contourW="9525">
                <a:contourClr>
                  <a:schemeClr val="accent5">
                    <a:lumMod val="60000"/>
                    <a:lumMod val="75000"/>
                  </a:schemeClr>
                </a:contourClr>
              </a:sp3d>
            </c:spPr>
            <c:extLst>
              <c:ext xmlns:c16="http://schemas.microsoft.com/office/drawing/2014/chart" uri="{C3380CC4-5D6E-409C-BE32-E72D297353CC}">
                <c16:uniqueId val="{00000009-1204-4B15-9F3D-583D5937F08B}"/>
              </c:ext>
            </c:extLst>
          </c:dPt>
          <c:dLbls>
            <c:dLbl>
              <c:idx val="0"/>
              <c:tx>
                <c:rich>
                  <a:bodyPr/>
                  <a:lstStyle/>
                  <a:p>
                    <a:r>
                      <a:rPr lang="en-US"/>
                      <a:t>10,66</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204-4B15-9F3D-583D5937F08B}"/>
                </c:ext>
              </c:extLst>
            </c:dLbl>
            <c:dLbl>
              <c:idx val="1"/>
              <c:tx>
                <c:rich>
                  <a:bodyPr/>
                  <a:lstStyle/>
                  <a:p>
                    <a:r>
                      <a:rPr lang="en-US"/>
                      <a:t>40,57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204-4B15-9F3D-583D5937F08B}"/>
                </c:ext>
              </c:extLst>
            </c:dLbl>
            <c:dLbl>
              <c:idx val="2"/>
              <c:tx>
                <c:rich>
                  <a:bodyPr/>
                  <a:lstStyle/>
                  <a:p>
                    <a:r>
                      <a:rPr lang="en-US"/>
                      <a:t>4,5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204-4B15-9F3D-583D5937F08B}"/>
                </c:ext>
              </c:extLst>
            </c:dLbl>
            <c:dLbl>
              <c:idx val="3"/>
              <c:tx>
                <c:rich>
                  <a:bodyPr/>
                  <a:lstStyle/>
                  <a:p>
                    <a:r>
                      <a:rPr lang="en-US"/>
                      <a:t>4,66</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204-4B15-9F3D-583D5937F08B}"/>
                </c:ext>
              </c:extLst>
            </c:dLbl>
            <c:dLbl>
              <c:idx val="4"/>
              <c:tx>
                <c:rich>
                  <a:bodyPr/>
                  <a:lstStyle/>
                  <a:p>
                    <a:r>
                      <a:rPr lang="en-US"/>
                      <a:t>0,76</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204-4B15-9F3D-583D5937F08B}"/>
                </c:ext>
              </c:extLst>
            </c:dLbl>
            <c:dLbl>
              <c:idx val="5"/>
              <c:tx>
                <c:rich>
                  <a:bodyPr/>
                  <a:lstStyle/>
                  <a:p>
                    <a:r>
                      <a:rPr lang="en-US"/>
                      <a:t>0,44</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204-4B15-9F3D-583D5937F08B}"/>
                </c:ext>
              </c:extLst>
            </c:dLbl>
            <c:dLbl>
              <c:idx val="6"/>
              <c:tx>
                <c:rich>
                  <a:bodyPr/>
                  <a:lstStyle/>
                  <a:p>
                    <a:r>
                      <a:rPr lang="en-US"/>
                      <a:t>0,41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204-4B15-9F3D-583D5937F08B}"/>
                </c:ext>
              </c:extLst>
            </c:dLbl>
            <c:dLbl>
              <c:idx val="7"/>
              <c:tx>
                <c:rich>
                  <a:bodyPr/>
                  <a:lstStyle/>
                  <a:p>
                    <a:r>
                      <a:rPr lang="en-US"/>
                      <a:t>0,48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204-4B15-9F3D-583D5937F08B}"/>
                </c:ext>
              </c:extLst>
            </c:dLbl>
            <c:dLbl>
              <c:idx val="8"/>
              <c:tx>
                <c:rich>
                  <a:bodyPr/>
                  <a:lstStyle/>
                  <a:p>
                    <a:r>
                      <a:rPr lang="en-US"/>
                      <a:t>9,11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204-4B15-9F3D-583D5937F08B}"/>
                </c:ext>
              </c:extLst>
            </c:dLbl>
            <c:dLbl>
              <c:idx val="9"/>
              <c:tx>
                <c:rich>
                  <a:bodyPr/>
                  <a:lstStyle/>
                  <a:p>
                    <a:r>
                      <a:rPr lang="en-US"/>
                      <a:t>28,31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204-4B15-9F3D-583D5937F08B}"/>
                </c:ext>
              </c:extLst>
            </c:dLbl>
            <c:dLbl>
              <c:idx val="10"/>
              <c:tx>
                <c:rich>
                  <a:bodyPr/>
                  <a:lstStyle/>
                  <a:p>
                    <a:r>
                      <a:rPr lang="en-US"/>
                      <a:t>0,1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204-4B15-9F3D-583D5937F08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Лист1!$B$3:$B$13</c:f>
              <c:strCache>
                <c:ptCount val="11"/>
                <c:pt idx="0">
                  <c:v>HTA</c:v>
                </c:pt>
                <c:pt idx="1">
                  <c:v>Angina instabila</c:v>
                </c:pt>
                <c:pt idx="2">
                  <c:v>Angina CF</c:v>
                </c:pt>
                <c:pt idx="3">
                  <c:v>IMA</c:v>
                </c:pt>
                <c:pt idx="4">
                  <c:v>TEAP</c:v>
                </c:pt>
                <c:pt idx="5">
                  <c:v>Cardiomiopatii</c:v>
                </c:pt>
                <c:pt idx="6">
                  <c:v>Pericardita</c:v>
                </c:pt>
                <c:pt idx="7">
                  <c:v>Endocardita</c:v>
                </c:pt>
                <c:pt idx="8">
                  <c:v>Aritmii</c:v>
                </c:pt>
                <c:pt idx="9">
                  <c:v>Insuf.cardiaca</c:v>
                </c:pt>
                <c:pt idx="10">
                  <c:v>Atele</c:v>
                </c:pt>
              </c:strCache>
            </c:strRef>
          </c:cat>
          <c:val>
            <c:numRef>
              <c:f>Лист1!$C$3:$C$13</c:f>
              <c:numCache>
                <c:formatCode>General</c:formatCode>
                <c:ptCount val="11"/>
                <c:pt idx="0">
                  <c:v>11.7</c:v>
                </c:pt>
                <c:pt idx="1">
                  <c:v>38.200000000000003</c:v>
                </c:pt>
                <c:pt idx="2">
                  <c:v>2.2000000000000002</c:v>
                </c:pt>
                <c:pt idx="3">
                  <c:v>2.6</c:v>
                </c:pt>
                <c:pt idx="4">
                  <c:v>0.60000000000000031</c:v>
                </c:pt>
                <c:pt idx="5">
                  <c:v>1.3</c:v>
                </c:pt>
                <c:pt idx="6">
                  <c:v>0.30000000000000016</c:v>
                </c:pt>
                <c:pt idx="7">
                  <c:v>0.14000000000000001</c:v>
                </c:pt>
                <c:pt idx="8">
                  <c:v>11.129999999999999</c:v>
                </c:pt>
                <c:pt idx="9">
                  <c:v>31.4</c:v>
                </c:pt>
                <c:pt idx="10">
                  <c:v>0.30000000000000016</c:v>
                </c:pt>
              </c:numCache>
            </c:numRef>
          </c:val>
          <c:extLst>
            <c:ext xmlns:c16="http://schemas.microsoft.com/office/drawing/2014/chart" uri="{C3380CC4-5D6E-409C-BE32-E72D297353CC}">
              <c16:uniqueId val="{00000000-EDBE-471E-B5D8-9C5FEED4B0E0}"/>
            </c:ext>
          </c:extLst>
        </c:ser>
        <c:dLbls>
          <c:showLegendKey val="0"/>
          <c:showVal val="0"/>
          <c:showCatName val="0"/>
          <c:showSerName val="0"/>
          <c:showPercent val="0"/>
          <c:showBubbleSize val="0"/>
        </c:dLbls>
        <c:gapWidth val="65"/>
        <c:shape val="box"/>
        <c:axId val="250674712"/>
        <c:axId val="250675104"/>
        <c:axId val="0"/>
      </c:bar3DChart>
      <c:catAx>
        <c:axId val="250674712"/>
        <c:scaling>
          <c:orientation val="minMax"/>
        </c:scaling>
        <c:delete val="0"/>
        <c:axPos val="b"/>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250675104"/>
        <c:crosses val="autoZero"/>
        <c:auto val="1"/>
        <c:lblAlgn val="ctr"/>
        <c:lblOffset val="100"/>
        <c:noMultiLvlLbl val="0"/>
      </c:catAx>
      <c:valAx>
        <c:axId val="250675104"/>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250674712"/>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Лист1!$B$1</c:f>
              <c:strCache>
                <c:ptCount val="1"/>
                <c:pt idx="0">
                  <c:v>2017</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Лист1!$A$2</c:f>
              <c:strCache>
                <c:ptCount val="1"/>
                <c:pt idx="0">
                  <c:v>ICM TOTAL</c:v>
                </c:pt>
              </c:strCache>
            </c:strRef>
          </c:cat>
          <c:val>
            <c:numRef>
              <c:f>Лист1!$B$2</c:f>
              <c:numCache>
                <c:formatCode>General</c:formatCode>
                <c:ptCount val="1"/>
                <c:pt idx="0">
                  <c:v>2.65</c:v>
                </c:pt>
              </c:numCache>
            </c:numRef>
          </c:val>
          <c:extLst>
            <c:ext xmlns:c16="http://schemas.microsoft.com/office/drawing/2014/chart" uri="{C3380CC4-5D6E-409C-BE32-E72D297353CC}">
              <c16:uniqueId val="{00000000-CAAC-4383-AB66-16411C548536}"/>
            </c:ext>
          </c:extLst>
        </c:ser>
        <c:ser>
          <c:idx val="1"/>
          <c:order val="1"/>
          <c:tx>
            <c:strRef>
              <c:f>Лист1!$C$1</c:f>
              <c:strCache>
                <c:ptCount val="1"/>
                <c:pt idx="0">
                  <c:v>2018</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Лист1!$A$2</c:f>
              <c:strCache>
                <c:ptCount val="1"/>
                <c:pt idx="0">
                  <c:v>ICM TOTAL</c:v>
                </c:pt>
              </c:strCache>
            </c:strRef>
          </c:cat>
          <c:val>
            <c:numRef>
              <c:f>Лист1!$C$2</c:f>
              <c:numCache>
                <c:formatCode>General</c:formatCode>
                <c:ptCount val="1"/>
                <c:pt idx="0">
                  <c:v>2.76</c:v>
                </c:pt>
              </c:numCache>
            </c:numRef>
          </c:val>
          <c:extLst>
            <c:ext xmlns:c16="http://schemas.microsoft.com/office/drawing/2014/chart" uri="{C3380CC4-5D6E-409C-BE32-E72D297353CC}">
              <c16:uniqueId val="{00000001-CAAC-4383-AB66-16411C548536}"/>
            </c:ext>
          </c:extLst>
        </c:ser>
        <c:ser>
          <c:idx val="2"/>
          <c:order val="2"/>
          <c:tx>
            <c:strRef>
              <c:f>Лист1!$D$1</c:f>
              <c:strCache>
                <c:ptCount val="1"/>
                <c:pt idx="0">
                  <c:v>2019</c:v>
                </c:pt>
              </c:strCache>
            </c:strRef>
          </c:tx>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Лист1!$A$2</c:f>
              <c:strCache>
                <c:ptCount val="1"/>
                <c:pt idx="0">
                  <c:v>ICM TOTAL</c:v>
                </c:pt>
              </c:strCache>
            </c:strRef>
          </c:cat>
          <c:val>
            <c:numRef>
              <c:f>Лист1!$D$2</c:f>
              <c:numCache>
                <c:formatCode>General</c:formatCode>
                <c:ptCount val="1"/>
                <c:pt idx="0">
                  <c:v>2.86</c:v>
                </c:pt>
              </c:numCache>
            </c:numRef>
          </c:val>
          <c:extLst>
            <c:ext xmlns:c16="http://schemas.microsoft.com/office/drawing/2014/chart" uri="{C3380CC4-5D6E-409C-BE32-E72D297353CC}">
              <c16:uniqueId val="{00000003-CAAC-4383-AB66-16411C548536}"/>
            </c:ext>
          </c:extLst>
        </c:ser>
        <c:ser>
          <c:idx val="3"/>
          <c:order val="3"/>
          <c:tx>
            <c:strRef>
              <c:f>Лист1!$E$1</c:f>
              <c:strCache>
                <c:ptCount val="1"/>
                <c:pt idx="0">
                  <c:v>2020</c:v>
                </c:pt>
              </c:strCache>
            </c:strRef>
          </c:tx>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Лист1!$A$2</c:f>
              <c:strCache>
                <c:ptCount val="1"/>
                <c:pt idx="0">
                  <c:v>ICM TOTAL</c:v>
                </c:pt>
              </c:strCache>
            </c:strRef>
          </c:cat>
          <c:val>
            <c:numRef>
              <c:f>Лист1!$E$2</c:f>
              <c:numCache>
                <c:formatCode>General</c:formatCode>
                <c:ptCount val="1"/>
                <c:pt idx="0">
                  <c:v>3.35</c:v>
                </c:pt>
              </c:numCache>
            </c:numRef>
          </c:val>
          <c:extLst>
            <c:ext xmlns:c16="http://schemas.microsoft.com/office/drawing/2014/chart" uri="{C3380CC4-5D6E-409C-BE32-E72D297353CC}">
              <c16:uniqueId val="{00000004-CAAC-4383-AB66-16411C548536}"/>
            </c:ext>
          </c:extLst>
        </c:ser>
        <c:ser>
          <c:idx val="4"/>
          <c:order val="4"/>
          <c:tx>
            <c:strRef>
              <c:f>Лист1!$F$1</c:f>
              <c:strCache>
                <c:ptCount val="1"/>
                <c:pt idx="0">
                  <c:v>2021</c:v>
                </c:pt>
              </c:strCache>
            </c:strRef>
          </c:tx>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Лист1!$A$2</c:f>
              <c:strCache>
                <c:ptCount val="1"/>
                <c:pt idx="0">
                  <c:v>ICM TOTAL</c:v>
                </c:pt>
              </c:strCache>
            </c:strRef>
          </c:cat>
          <c:val>
            <c:numRef>
              <c:f>Лист1!$F$2</c:f>
              <c:numCache>
                <c:formatCode>General</c:formatCode>
                <c:ptCount val="1"/>
                <c:pt idx="0">
                  <c:v>3.26</c:v>
                </c:pt>
              </c:numCache>
            </c:numRef>
          </c:val>
          <c:extLst>
            <c:ext xmlns:c16="http://schemas.microsoft.com/office/drawing/2014/chart" uri="{C3380CC4-5D6E-409C-BE32-E72D297353CC}">
              <c16:uniqueId val="{00000000-43FB-4793-8A0F-86BBBFBD176C}"/>
            </c:ext>
          </c:extLst>
        </c:ser>
        <c:dLbls>
          <c:showLegendKey val="0"/>
          <c:showVal val="1"/>
          <c:showCatName val="0"/>
          <c:showSerName val="0"/>
          <c:showPercent val="0"/>
          <c:showBubbleSize val="0"/>
        </c:dLbls>
        <c:gapWidth val="65"/>
        <c:shape val="box"/>
        <c:axId val="250675888"/>
        <c:axId val="250676280"/>
        <c:axId val="0"/>
      </c:bar3DChart>
      <c:catAx>
        <c:axId val="25067588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250676280"/>
        <c:crosses val="autoZero"/>
        <c:auto val="1"/>
        <c:lblAlgn val="ctr"/>
        <c:lblOffset val="100"/>
        <c:noMultiLvlLbl val="0"/>
      </c:catAx>
      <c:valAx>
        <c:axId val="250676280"/>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250675888"/>
        <c:crosses val="autoZero"/>
        <c:crossBetween val="between"/>
      </c:valAx>
      <c:dTable>
        <c:showHorzBorder val="1"/>
        <c:showVertBorder val="1"/>
        <c:showOutline val="1"/>
        <c:showKeys val="1"/>
        <c:spPr>
          <a:noFill/>
          <a:ln w="9525">
            <a:solidFill>
              <a:schemeClr val="dk1">
                <a:lumMod val="35000"/>
                <a:lumOff val="65000"/>
              </a:schemeClr>
            </a:solidFill>
          </a:ln>
          <a:effectLst/>
        </c:spPr>
        <c:txPr>
          <a:bodyPr rot="0" spcFirstLastPara="1" vertOverflow="ellipsis" vert="horz" wrap="square" anchor="ctr" anchorCtr="1"/>
          <a:lstStyle/>
          <a:p>
            <a:pPr rtl="0">
              <a:defRPr sz="1197" b="0" i="0" u="none" strike="noStrike" kern="1200" baseline="0">
                <a:solidFill>
                  <a:schemeClr val="dk1">
                    <a:lumMod val="75000"/>
                    <a:lumOff val="25000"/>
                  </a:schemeClr>
                </a:solidFill>
                <a:latin typeface="+mn-lt"/>
                <a:ea typeface="+mn-ea"/>
                <a:cs typeface="+mn-cs"/>
              </a:defRPr>
            </a:pPr>
            <a:endParaRPr lang="en-US"/>
          </a:p>
        </c:txPr>
      </c:dTable>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644178424619485"/>
          <c:y val="4.5797380537964914E-2"/>
          <c:w val="0.84004231011369113"/>
          <c:h val="0.74910565492723036"/>
        </c:manualLayout>
      </c:layout>
      <c:lineChart>
        <c:grouping val="standard"/>
        <c:varyColors val="0"/>
        <c:ser>
          <c:idx val="0"/>
          <c:order val="0"/>
          <c:tx>
            <c:strRef>
              <c:f>Лист1!$B$1</c:f>
              <c:strCache>
                <c:ptCount val="1"/>
                <c:pt idx="0">
                  <c:v>Coronarografii</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2016</c:v>
                </c:pt>
                <c:pt idx="1">
                  <c:v>2017</c:v>
                </c:pt>
                <c:pt idx="2">
                  <c:v>2018</c:v>
                </c:pt>
                <c:pt idx="3">
                  <c:v>2019</c:v>
                </c:pt>
                <c:pt idx="4">
                  <c:v>2020</c:v>
                </c:pt>
                <c:pt idx="5">
                  <c:v>2021</c:v>
                </c:pt>
              </c:numCache>
            </c:numRef>
          </c:cat>
          <c:val>
            <c:numRef>
              <c:f>Лист1!$B$2:$B$7</c:f>
              <c:numCache>
                <c:formatCode>General</c:formatCode>
                <c:ptCount val="6"/>
                <c:pt idx="0">
                  <c:v>1983</c:v>
                </c:pt>
                <c:pt idx="1">
                  <c:v>2264</c:v>
                </c:pt>
                <c:pt idx="2">
                  <c:v>2339</c:v>
                </c:pt>
                <c:pt idx="3">
                  <c:v>2400</c:v>
                </c:pt>
                <c:pt idx="4">
                  <c:v>1956</c:v>
                </c:pt>
                <c:pt idx="5">
                  <c:v>2780</c:v>
                </c:pt>
              </c:numCache>
            </c:numRef>
          </c:val>
          <c:smooth val="0"/>
          <c:extLst>
            <c:ext xmlns:c16="http://schemas.microsoft.com/office/drawing/2014/chart" uri="{C3380CC4-5D6E-409C-BE32-E72D297353CC}">
              <c16:uniqueId val="{00000000-1D12-4713-823E-414959ED2C15}"/>
            </c:ext>
          </c:extLst>
        </c:ser>
        <c:ser>
          <c:idx val="1"/>
          <c:order val="1"/>
          <c:tx>
            <c:strRef>
              <c:f>Лист1!$C$1</c:f>
              <c:strCache>
                <c:ptCount val="1"/>
                <c:pt idx="0">
                  <c:v>Angioplastii</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2016</c:v>
                </c:pt>
                <c:pt idx="1">
                  <c:v>2017</c:v>
                </c:pt>
                <c:pt idx="2">
                  <c:v>2018</c:v>
                </c:pt>
                <c:pt idx="3">
                  <c:v>2019</c:v>
                </c:pt>
                <c:pt idx="4">
                  <c:v>2020</c:v>
                </c:pt>
                <c:pt idx="5">
                  <c:v>2021</c:v>
                </c:pt>
              </c:numCache>
            </c:numRef>
          </c:cat>
          <c:val>
            <c:numRef>
              <c:f>Лист1!$C$2:$C$7</c:f>
              <c:numCache>
                <c:formatCode>General</c:formatCode>
                <c:ptCount val="6"/>
                <c:pt idx="0">
                  <c:v>822</c:v>
                </c:pt>
                <c:pt idx="1">
                  <c:v>883</c:v>
                </c:pt>
                <c:pt idx="2">
                  <c:v>902</c:v>
                </c:pt>
                <c:pt idx="3">
                  <c:v>900</c:v>
                </c:pt>
                <c:pt idx="4">
                  <c:v>806</c:v>
                </c:pt>
                <c:pt idx="5">
                  <c:v>1013</c:v>
                </c:pt>
              </c:numCache>
            </c:numRef>
          </c:val>
          <c:smooth val="0"/>
          <c:extLst>
            <c:ext xmlns:c16="http://schemas.microsoft.com/office/drawing/2014/chart" uri="{C3380CC4-5D6E-409C-BE32-E72D297353CC}">
              <c16:uniqueId val="{00000001-1D12-4713-823E-414959ED2C15}"/>
            </c:ext>
          </c:extLst>
        </c:ser>
        <c:dLbls>
          <c:dLblPos val="ctr"/>
          <c:showLegendKey val="0"/>
          <c:showVal val="1"/>
          <c:showCatName val="0"/>
          <c:showSerName val="0"/>
          <c:showPercent val="0"/>
          <c:showBubbleSize val="0"/>
        </c:dLbls>
        <c:smooth val="0"/>
        <c:axId val="254860320"/>
        <c:axId val="254860712"/>
      </c:lineChart>
      <c:catAx>
        <c:axId val="254860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54860712"/>
        <c:crosses val="autoZero"/>
        <c:auto val="1"/>
        <c:lblAlgn val="ctr"/>
        <c:lblOffset val="100"/>
        <c:noMultiLvlLbl val="0"/>
      </c:catAx>
      <c:valAx>
        <c:axId val="254860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54860320"/>
        <c:crosses val="autoZero"/>
        <c:crossBetween val="between"/>
      </c:valAx>
      <c:spPr>
        <a:solidFill>
          <a:schemeClr val="accent5">
            <a:lumMod val="60000"/>
            <a:lumOff val="40000"/>
          </a:schemeClr>
        </a:solid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b="1">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5">
  <a:schemeClr val="accent2"/>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7">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7.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65D780-2BEA-489F-99BE-756C27E88557}" type="doc">
      <dgm:prSet loTypeId="urn:microsoft.com/office/officeart/2005/8/layout/hList6" loCatId="list" qsTypeId="urn:microsoft.com/office/officeart/2005/8/quickstyle/3d4" qsCatId="3D" csTypeId="urn:microsoft.com/office/officeart/2005/8/colors/accent1_2" csCatId="accent1" phldr="1"/>
      <dgm:spPr/>
      <dgm:t>
        <a:bodyPr/>
        <a:lstStyle/>
        <a:p>
          <a:endParaRPr lang="ru-RU"/>
        </a:p>
      </dgm:t>
    </dgm:pt>
    <dgm:pt modelId="{9AF8FCFC-A122-41ED-AC26-CCC9D94E2209}">
      <dgm:prSet custT="1"/>
      <dgm:spPr>
        <a:solidFill>
          <a:srgbClr val="99CCFF"/>
        </a:solidFill>
      </dgm:spPr>
      <dgm:t>
        <a:bodyPr/>
        <a:lstStyle/>
        <a:p>
          <a:pPr algn="ctr"/>
          <a:r>
            <a:rPr lang="x-none" sz="2000" dirty="0">
              <a:solidFill>
                <a:schemeClr val="bg1"/>
              </a:solidFill>
              <a:latin typeface="Arial Black" pitchFamily="34" charset="0"/>
              <a:cs typeface="Times New Roman" pitchFamily="18" charset="0"/>
            </a:rPr>
            <a:t>Inițial Contractul de prestări servicii încheiat cu CNAM pentru anul 20</a:t>
          </a:r>
          <a:r>
            <a:rPr lang="en-US" sz="2000" dirty="0">
              <a:solidFill>
                <a:schemeClr val="bg1"/>
              </a:solidFill>
              <a:latin typeface="Arial Black" pitchFamily="34" charset="0"/>
              <a:cs typeface="Times New Roman" pitchFamily="18" charset="0"/>
            </a:rPr>
            <a:t>21</a:t>
          </a:r>
          <a:r>
            <a:rPr lang="x-none" sz="2000" dirty="0">
              <a:solidFill>
                <a:schemeClr val="bg1"/>
              </a:solidFill>
              <a:latin typeface="Arial Black" pitchFamily="34" charset="0"/>
              <a:cs typeface="Times New Roman" pitchFamily="18" charset="0"/>
            </a:rPr>
            <a:t>  a fost în mărime de </a:t>
          </a:r>
          <a:r>
            <a:rPr lang="en-US" sz="2000" dirty="0">
              <a:solidFill>
                <a:schemeClr val="bg1"/>
              </a:solidFill>
              <a:latin typeface="Arial Black" pitchFamily="34" charset="0"/>
              <a:cs typeface="Times New Roman" pitchFamily="18" charset="0"/>
            </a:rPr>
            <a:t/>
          </a:r>
          <a:br>
            <a:rPr lang="en-US" sz="2000" dirty="0">
              <a:solidFill>
                <a:schemeClr val="bg1"/>
              </a:solidFill>
              <a:latin typeface="Arial Black" pitchFamily="34" charset="0"/>
              <a:cs typeface="Times New Roman" pitchFamily="18" charset="0"/>
            </a:rPr>
          </a:br>
          <a:r>
            <a:rPr lang="en-US" sz="2000" dirty="0">
              <a:solidFill>
                <a:schemeClr val="bg1"/>
              </a:solidFill>
              <a:latin typeface="Arial Black" pitchFamily="34" charset="0"/>
              <a:cs typeface="Times New Roman" pitchFamily="18" charset="0"/>
            </a:rPr>
            <a:t>173139852,18 </a:t>
          </a:r>
          <a:r>
            <a:rPr lang="x-none" sz="2000" dirty="0">
              <a:solidFill>
                <a:schemeClr val="bg1"/>
              </a:solidFill>
              <a:latin typeface="Arial Black" pitchFamily="34" charset="0"/>
              <a:cs typeface="Times New Roman" pitchFamily="18" charset="0"/>
            </a:rPr>
            <a:t>mii lei</a:t>
          </a:r>
          <a:endParaRPr lang="ru-RU" sz="2000" dirty="0">
            <a:solidFill>
              <a:schemeClr val="bg1"/>
            </a:solidFill>
            <a:latin typeface="Arial Black" pitchFamily="34" charset="0"/>
            <a:cs typeface="Times New Roman" pitchFamily="18" charset="0"/>
          </a:endParaRPr>
        </a:p>
      </dgm:t>
    </dgm:pt>
    <dgm:pt modelId="{A406E174-B572-47C4-A8E1-D2493C4D4496}" type="parTrans" cxnId="{010D19EA-FB15-47F8-AEF1-8CC1E446EEB6}">
      <dgm:prSet/>
      <dgm:spPr/>
      <dgm:t>
        <a:bodyPr/>
        <a:lstStyle/>
        <a:p>
          <a:endParaRPr lang="ru-RU">
            <a:solidFill>
              <a:schemeClr val="bg1"/>
            </a:solidFill>
            <a:latin typeface="Arial Black" pitchFamily="34" charset="0"/>
          </a:endParaRPr>
        </a:p>
      </dgm:t>
    </dgm:pt>
    <dgm:pt modelId="{88EEDF47-4C8C-4F3A-B63C-93621085D4D6}" type="sibTrans" cxnId="{010D19EA-FB15-47F8-AEF1-8CC1E446EEB6}">
      <dgm:prSet/>
      <dgm:spPr/>
      <dgm:t>
        <a:bodyPr/>
        <a:lstStyle/>
        <a:p>
          <a:endParaRPr lang="ru-RU">
            <a:solidFill>
              <a:schemeClr val="bg1"/>
            </a:solidFill>
            <a:latin typeface="Arial Black" pitchFamily="34" charset="0"/>
          </a:endParaRPr>
        </a:p>
      </dgm:t>
    </dgm:pt>
    <dgm:pt modelId="{C4539BE6-BB80-499A-BE8D-EEA27585A261}">
      <dgm:prSet custT="1"/>
      <dgm:spPr>
        <a:solidFill>
          <a:srgbClr val="99CCFF"/>
        </a:solidFill>
      </dgm:spPr>
      <dgm:t>
        <a:bodyPr/>
        <a:lstStyle/>
        <a:p>
          <a:pPr algn="ctr"/>
          <a:r>
            <a:rPr lang="ro-RO" sz="2000" dirty="0">
              <a:solidFill>
                <a:schemeClr val="bg1"/>
              </a:solidFill>
              <a:latin typeface="Arial Black" pitchFamily="34" charset="0"/>
              <a:cs typeface="Times New Roman" pitchFamily="18" charset="0"/>
            </a:rPr>
            <a:t>Pe parcurs, în baza Acordurilor adiționale</a:t>
          </a:r>
          <a:r>
            <a:rPr lang="en-US" sz="2000" dirty="0">
              <a:solidFill>
                <a:schemeClr val="bg1"/>
              </a:solidFill>
              <a:latin typeface="Arial Black" pitchFamily="34" charset="0"/>
              <a:cs typeface="Times New Roman" pitchFamily="18" charset="0"/>
            </a:rPr>
            <a:t> nr. </a:t>
          </a:r>
          <a:r>
            <a:rPr lang="ro-RO" sz="2000" dirty="0">
              <a:solidFill>
                <a:schemeClr val="bg1"/>
              </a:solidFill>
              <a:latin typeface="Arial Black" pitchFamily="34" charset="0"/>
              <a:cs typeface="Times New Roman" pitchFamily="18" charset="0"/>
            </a:rPr>
            <a:t>1-</a:t>
          </a:r>
          <a:r>
            <a:rPr lang="en-US" sz="2000" dirty="0">
              <a:solidFill>
                <a:schemeClr val="bg1"/>
              </a:solidFill>
              <a:latin typeface="Arial Black" pitchFamily="34" charset="0"/>
              <a:cs typeface="Times New Roman" pitchFamily="18" charset="0"/>
            </a:rPr>
            <a:t>14</a:t>
          </a:r>
          <a:r>
            <a:rPr lang="ro-RO" sz="2000" dirty="0">
              <a:solidFill>
                <a:schemeClr val="bg1"/>
              </a:solidFill>
              <a:latin typeface="Arial Black" pitchFamily="34" charset="0"/>
              <a:cs typeface="Times New Roman" pitchFamily="18" charset="0"/>
            </a:rPr>
            <a:t> suma inițială a fost </a:t>
          </a:r>
          <a:r>
            <a:rPr lang="ro-RO" sz="2000" noProof="0" dirty="0">
              <a:solidFill>
                <a:schemeClr val="bg1"/>
              </a:solidFill>
              <a:latin typeface="Arial Black" pitchFamily="34" charset="0"/>
              <a:cs typeface="Times New Roman" pitchFamily="18" charset="0"/>
            </a:rPr>
            <a:t>m</a:t>
          </a:r>
          <a:r>
            <a:rPr lang="en-US" sz="2000" noProof="0" dirty="0" err="1">
              <a:solidFill>
                <a:schemeClr val="bg1"/>
              </a:solidFill>
              <a:latin typeface="Arial Black" pitchFamily="34" charset="0"/>
              <a:cs typeface="Times New Roman" pitchFamily="18" charset="0"/>
            </a:rPr>
            <a:t>ajorata</a:t>
          </a:r>
          <a:r>
            <a:rPr lang="ro-RO" sz="2000" noProof="0" dirty="0">
              <a:solidFill>
                <a:schemeClr val="bg1"/>
              </a:solidFill>
              <a:latin typeface="Arial Black" pitchFamily="34" charset="0"/>
              <a:cs typeface="Times New Roman" pitchFamily="18" charset="0"/>
            </a:rPr>
            <a:t> </a:t>
          </a:r>
          <a:r>
            <a:rPr lang="ro-RO" sz="2000" dirty="0">
              <a:solidFill>
                <a:schemeClr val="bg1"/>
              </a:solidFill>
              <a:latin typeface="Arial Black" pitchFamily="34" charset="0"/>
              <a:cs typeface="Times New Roman" pitchFamily="18" charset="0"/>
            </a:rPr>
            <a:t>până la </a:t>
          </a:r>
          <a:r>
            <a:rPr lang="en-US" sz="2000" dirty="0">
              <a:solidFill>
                <a:schemeClr val="bg1"/>
              </a:solidFill>
              <a:latin typeface="Arial Black" pitchFamily="34" charset="0"/>
              <a:cs typeface="Times New Roman" pitchFamily="18" charset="0"/>
            </a:rPr>
            <a:t> </a:t>
          </a:r>
          <a:r>
            <a:rPr lang="ro-RO" sz="2000" dirty="0">
              <a:solidFill>
                <a:schemeClr val="bg1"/>
              </a:solidFill>
              <a:latin typeface="Arial Black" pitchFamily="34" charset="0"/>
              <a:cs typeface="Times New Roman" pitchFamily="18" charset="0"/>
            </a:rPr>
            <a:t>1</a:t>
          </a:r>
          <a:r>
            <a:rPr lang="en-US" sz="2000" dirty="0">
              <a:solidFill>
                <a:schemeClr val="bg1"/>
              </a:solidFill>
              <a:latin typeface="Arial Black" pitchFamily="34" charset="0"/>
              <a:cs typeface="Times New Roman" pitchFamily="18" charset="0"/>
            </a:rPr>
            <a:t>80406329,02</a:t>
          </a:r>
          <a:r>
            <a:rPr lang="ro-RO" sz="2000" dirty="0">
              <a:solidFill>
                <a:schemeClr val="bg1"/>
              </a:solidFill>
              <a:latin typeface="Arial Black" pitchFamily="34" charset="0"/>
              <a:cs typeface="Times New Roman" pitchFamily="18" charset="0"/>
            </a:rPr>
            <a:t> mii lei </a:t>
          </a:r>
          <a:r>
            <a:rPr lang="ro-RO" sz="2000" b="1" dirty="0">
              <a:solidFill>
                <a:schemeClr val="bg1"/>
              </a:solidFill>
              <a:latin typeface="Arial Black" pitchFamily="34" charset="0"/>
              <a:cs typeface="Times New Roman" pitchFamily="18" charset="0"/>
            </a:rPr>
            <a:t>(  cu </a:t>
          </a:r>
          <a:r>
            <a:rPr lang="en-US" sz="2000" b="1" dirty="0">
              <a:solidFill>
                <a:schemeClr val="bg1"/>
              </a:solidFill>
              <a:latin typeface="Arial Black" pitchFamily="34" charset="0"/>
              <a:cs typeface="Times New Roman" pitchFamily="18" charset="0"/>
            </a:rPr>
            <a:t>726646,84</a:t>
          </a:r>
          <a:r>
            <a:rPr lang="ro-RO" sz="2000" b="1" dirty="0">
              <a:solidFill>
                <a:schemeClr val="bg1"/>
              </a:solidFill>
              <a:latin typeface="Arial Black" pitchFamily="34" charset="0"/>
              <a:cs typeface="Times New Roman" pitchFamily="18" charset="0"/>
            </a:rPr>
            <a:t> mii lei)</a:t>
          </a:r>
          <a:endParaRPr lang="ru-RU" sz="2000" b="1" dirty="0">
            <a:solidFill>
              <a:schemeClr val="bg1"/>
            </a:solidFill>
            <a:latin typeface="Arial Black" pitchFamily="34" charset="0"/>
            <a:cs typeface="Times New Roman" pitchFamily="18" charset="0"/>
          </a:endParaRPr>
        </a:p>
      </dgm:t>
    </dgm:pt>
    <dgm:pt modelId="{01C68549-F478-4282-A591-A979B07CE6ED}" type="parTrans" cxnId="{065BCE92-D60C-4C25-A3DD-80F0AC90574C}">
      <dgm:prSet/>
      <dgm:spPr/>
      <dgm:t>
        <a:bodyPr/>
        <a:lstStyle/>
        <a:p>
          <a:endParaRPr lang="ru-RU">
            <a:solidFill>
              <a:schemeClr val="bg1"/>
            </a:solidFill>
            <a:latin typeface="Arial Black" pitchFamily="34" charset="0"/>
          </a:endParaRPr>
        </a:p>
      </dgm:t>
    </dgm:pt>
    <dgm:pt modelId="{012AF591-5BC4-407D-B53B-544B170F4E05}" type="sibTrans" cxnId="{065BCE92-D60C-4C25-A3DD-80F0AC90574C}">
      <dgm:prSet/>
      <dgm:spPr/>
      <dgm:t>
        <a:bodyPr/>
        <a:lstStyle/>
        <a:p>
          <a:endParaRPr lang="ru-RU">
            <a:solidFill>
              <a:schemeClr val="bg1"/>
            </a:solidFill>
            <a:latin typeface="Arial Black" pitchFamily="34" charset="0"/>
          </a:endParaRPr>
        </a:p>
      </dgm:t>
    </dgm:pt>
    <dgm:pt modelId="{521AC52F-6C52-4204-9624-1DB674AC4106}" type="pres">
      <dgm:prSet presAssocID="{2665D780-2BEA-489F-99BE-756C27E88557}" presName="Name0" presStyleCnt="0">
        <dgm:presLayoutVars>
          <dgm:dir/>
          <dgm:resizeHandles val="exact"/>
        </dgm:presLayoutVars>
      </dgm:prSet>
      <dgm:spPr/>
      <dgm:t>
        <a:bodyPr/>
        <a:lstStyle/>
        <a:p>
          <a:endParaRPr lang="ru-RU"/>
        </a:p>
      </dgm:t>
    </dgm:pt>
    <dgm:pt modelId="{8CE8264E-9F9A-43F0-A5CB-59F27B69786A}" type="pres">
      <dgm:prSet presAssocID="{9AF8FCFC-A122-41ED-AC26-CCC9D94E2209}" presName="node" presStyleLbl="node1" presStyleIdx="0" presStyleCnt="2">
        <dgm:presLayoutVars>
          <dgm:bulletEnabled val="1"/>
        </dgm:presLayoutVars>
      </dgm:prSet>
      <dgm:spPr/>
      <dgm:t>
        <a:bodyPr/>
        <a:lstStyle/>
        <a:p>
          <a:endParaRPr lang="ru-RU"/>
        </a:p>
      </dgm:t>
    </dgm:pt>
    <dgm:pt modelId="{3FA24867-1928-4E11-A37F-080C5948D910}" type="pres">
      <dgm:prSet presAssocID="{88EEDF47-4C8C-4F3A-B63C-93621085D4D6}" presName="sibTrans" presStyleCnt="0"/>
      <dgm:spPr/>
    </dgm:pt>
    <dgm:pt modelId="{E6D5A47E-4B50-4C44-A042-D7C059A658AB}" type="pres">
      <dgm:prSet presAssocID="{C4539BE6-BB80-499A-BE8D-EEA27585A261}" presName="node" presStyleLbl="node1" presStyleIdx="1" presStyleCnt="2">
        <dgm:presLayoutVars>
          <dgm:bulletEnabled val="1"/>
        </dgm:presLayoutVars>
      </dgm:prSet>
      <dgm:spPr/>
      <dgm:t>
        <a:bodyPr/>
        <a:lstStyle/>
        <a:p>
          <a:endParaRPr lang="ru-RU"/>
        </a:p>
      </dgm:t>
    </dgm:pt>
  </dgm:ptLst>
  <dgm:cxnLst>
    <dgm:cxn modelId="{CB072158-4381-4B5C-9EDE-D917B5D5C051}" type="presOf" srcId="{9AF8FCFC-A122-41ED-AC26-CCC9D94E2209}" destId="{8CE8264E-9F9A-43F0-A5CB-59F27B69786A}" srcOrd="0" destOrd="0" presId="urn:microsoft.com/office/officeart/2005/8/layout/hList6"/>
    <dgm:cxn modelId="{86F1467A-01B2-4ADC-AA9C-D46446455F65}" type="presOf" srcId="{2665D780-2BEA-489F-99BE-756C27E88557}" destId="{521AC52F-6C52-4204-9624-1DB674AC4106}" srcOrd="0" destOrd="0" presId="urn:microsoft.com/office/officeart/2005/8/layout/hList6"/>
    <dgm:cxn modelId="{065BCE92-D60C-4C25-A3DD-80F0AC90574C}" srcId="{2665D780-2BEA-489F-99BE-756C27E88557}" destId="{C4539BE6-BB80-499A-BE8D-EEA27585A261}" srcOrd="1" destOrd="0" parTransId="{01C68549-F478-4282-A591-A979B07CE6ED}" sibTransId="{012AF591-5BC4-407D-B53B-544B170F4E05}"/>
    <dgm:cxn modelId="{78D805DF-A288-48F7-9D38-456A180E7CFD}" type="presOf" srcId="{C4539BE6-BB80-499A-BE8D-EEA27585A261}" destId="{E6D5A47E-4B50-4C44-A042-D7C059A658AB}" srcOrd="0" destOrd="0" presId="urn:microsoft.com/office/officeart/2005/8/layout/hList6"/>
    <dgm:cxn modelId="{010D19EA-FB15-47F8-AEF1-8CC1E446EEB6}" srcId="{2665D780-2BEA-489F-99BE-756C27E88557}" destId="{9AF8FCFC-A122-41ED-AC26-CCC9D94E2209}" srcOrd="0" destOrd="0" parTransId="{A406E174-B572-47C4-A8E1-D2493C4D4496}" sibTransId="{88EEDF47-4C8C-4F3A-B63C-93621085D4D6}"/>
    <dgm:cxn modelId="{CB6D78F1-1267-47D1-934F-995630A4E319}" type="presParOf" srcId="{521AC52F-6C52-4204-9624-1DB674AC4106}" destId="{8CE8264E-9F9A-43F0-A5CB-59F27B69786A}" srcOrd="0" destOrd="0" presId="urn:microsoft.com/office/officeart/2005/8/layout/hList6"/>
    <dgm:cxn modelId="{988F29C6-5921-4781-8338-9750729FD0DE}" type="presParOf" srcId="{521AC52F-6C52-4204-9624-1DB674AC4106}" destId="{3FA24867-1928-4E11-A37F-080C5948D910}" srcOrd="1" destOrd="0" presId="urn:microsoft.com/office/officeart/2005/8/layout/hList6"/>
    <dgm:cxn modelId="{8C306C97-83DE-40FD-B6CA-FBF7ABA526E8}" type="presParOf" srcId="{521AC52F-6C52-4204-9624-1DB674AC4106}" destId="{E6D5A47E-4B50-4C44-A042-D7C059A658AB}" srcOrd="2" destOrd="0" presId="urn:microsoft.com/office/officeart/2005/8/layout/hList6"/>
  </dgm:cxnLst>
  <dgm:bg>
    <a:solidFill>
      <a:schemeClr val="tx1"/>
    </a:solidFill>
  </dgm:bg>
  <dgm:whole>
    <a:ln>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63CE69-E8F1-4709-B2E5-16BBAD1F4B2E}"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ru-RU"/>
        </a:p>
      </dgm:t>
    </dgm:pt>
    <dgm:pt modelId="{BF08617B-2CFF-4DF6-8F08-0CC3B7E3B9E5}">
      <dgm:prSet custT="1"/>
      <dgm:spPr>
        <a:solidFill>
          <a:srgbClr val="C9E4FF">
            <a:alpha val="40000"/>
          </a:srgbClr>
        </a:solidFill>
      </dgm:spPr>
      <dgm:t>
        <a:bodyPr/>
        <a:lstStyle/>
        <a:p>
          <a:pPr algn="ctr"/>
          <a:r>
            <a:rPr lang="ro-RO" sz="2000" b="1" dirty="0">
              <a:solidFill>
                <a:schemeClr val="tx1"/>
              </a:solidFill>
              <a:latin typeface="Arial Black" pitchFamily="34" charset="0"/>
              <a:cs typeface="Times New Roman" pitchFamily="18" charset="0"/>
            </a:rPr>
            <a:t>Cheltuielile efective la salariu s-au majorat cu      34,4</a:t>
          </a:r>
          <a:r>
            <a:rPr lang="ro-RO" sz="2000" b="1" u="none" dirty="0">
              <a:solidFill>
                <a:schemeClr val="tx1"/>
              </a:solidFill>
              <a:latin typeface="Arial Black" pitchFamily="34" charset="0"/>
              <a:cs typeface="Times New Roman" pitchFamily="18" charset="0"/>
            </a:rPr>
            <a:t>%.</a:t>
          </a:r>
          <a:endParaRPr lang="en-US" sz="2000" b="1" u="none" dirty="0">
            <a:solidFill>
              <a:schemeClr val="tx1"/>
            </a:solidFill>
            <a:latin typeface="Arial Black" pitchFamily="34" charset="0"/>
            <a:cs typeface="Times New Roman" pitchFamily="18" charset="0"/>
          </a:endParaRPr>
        </a:p>
      </dgm:t>
    </dgm:pt>
    <dgm:pt modelId="{7E7428F9-AD09-4CEC-8E9A-63ECE99DE5FA}" type="parTrans" cxnId="{370861FE-3411-42F2-A56A-B80251331F3E}">
      <dgm:prSet/>
      <dgm:spPr/>
      <dgm:t>
        <a:bodyPr/>
        <a:lstStyle/>
        <a:p>
          <a:endParaRPr lang="ru-RU"/>
        </a:p>
      </dgm:t>
    </dgm:pt>
    <dgm:pt modelId="{9066A15A-6334-4B4A-A035-E3D7D44725D1}" type="sibTrans" cxnId="{370861FE-3411-42F2-A56A-B80251331F3E}">
      <dgm:prSet/>
      <dgm:spPr/>
      <dgm:t>
        <a:bodyPr/>
        <a:lstStyle/>
        <a:p>
          <a:endParaRPr lang="ru-RU"/>
        </a:p>
      </dgm:t>
    </dgm:pt>
    <dgm:pt modelId="{4B5A376D-50E9-43A5-B969-49A7E04D4335}">
      <dgm:prSet custT="1"/>
      <dgm:spPr>
        <a:solidFill>
          <a:srgbClr val="C9E4FF">
            <a:alpha val="40000"/>
          </a:srgbClr>
        </a:solidFill>
      </dgm:spPr>
      <dgm:t>
        <a:bodyPr/>
        <a:lstStyle/>
        <a:p>
          <a:pPr algn="ctr"/>
          <a:r>
            <a:rPr lang="en-US" sz="2000" b="1" dirty="0">
              <a:solidFill>
                <a:schemeClr val="tx1"/>
              </a:solidFill>
              <a:latin typeface="Arial Black" pitchFamily="34" charset="0"/>
              <a:cs typeface="Times New Roman" pitchFamily="18" charset="0"/>
            </a:rPr>
            <a:t>S</a:t>
          </a:r>
          <a:r>
            <a:rPr lang="ro-RO" sz="2000" b="1" dirty="0">
              <a:solidFill>
                <a:schemeClr val="tx1"/>
              </a:solidFill>
              <a:latin typeface="Arial Black" pitchFamily="34" charset="0"/>
              <a:cs typeface="Times New Roman" pitchFamily="18" charset="0"/>
            </a:rPr>
            <a:t>alariul mediu lunar la o persoană fizică în perioada  anului 20</a:t>
          </a:r>
          <a:r>
            <a:rPr lang="en-US" sz="2000" b="1" dirty="0">
              <a:solidFill>
                <a:schemeClr val="tx1"/>
              </a:solidFill>
              <a:latin typeface="Arial Black" pitchFamily="34" charset="0"/>
              <a:cs typeface="Times New Roman" pitchFamily="18" charset="0"/>
            </a:rPr>
            <a:t>21 a </a:t>
          </a:r>
          <a:r>
            <a:rPr lang="ro-RO" sz="2000" b="1" noProof="0" dirty="0">
              <a:solidFill>
                <a:schemeClr val="tx1"/>
              </a:solidFill>
              <a:latin typeface="Arial Black" pitchFamily="34" charset="0"/>
              <a:cs typeface="Times New Roman" pitchFamily="18" charset="0"/>
            </a:rPr>
            <a:t>constituit </a:t>
          </a:r>
          <a:r>
            <a:rPr lang="en-US" sz="2000" b="1" dirty="0">
              <a:solidFill>
                <a:schemeClr val="tx1"/>
              </a:solidFill>
              <a:latin typeface="Arial Black" pitchFamily="34" charset="0"/>
              <a:cs typeface="Times New Roman" pitchFamily="18" charset="0"/>
            </a:rPr>
            <a:t>12087,4</a:t>
          </a:r>
          <a:r>
            <a:rPr lang="ro-RO" sz="2000" b="1" dirty="0">
              <a:solidFill>
                <a:schemeClr val="tx1"/>
              </a:solidFill>
              <a:latin typeface="Arial Black" pitchFamily="34" charset="0"/>
              <a:cs typeface="Times New Roman" pitchFamily="18" charset="0"/>
            </a:rPr>
            <a:t>lei.</a:t>
          </a:r>
          <a:endParaRPr lang="ru-RU" sz="2000" b="1" dirty="0">
            <a:solidFill>
              <a:schemeClr val="tx1"/>
            </a:solidFill>
            <a:latin typeface="Arial Black" pitchFamily="34" charset="0"/>
            <a:cs typeface="Times New Roman" pitchFamily="18" charset="0"/>
          </a:endParaRPr>
        </a:p>
      </dgm:t>
    </dgm:pt>
    <dgm:pt modelId="{A1FCE8BE-C6BA-4092-AE81-BA90E6FDD528}" type="parTrans" cxnId="{8D1EB812-59C8-4AA2-9330-557397AC0FCE}">
      <dgm:prSet/>
      <dgm:spPr/>
      <dgm:t>
        <a:bodyPr/>
        <a:lstStyle/>
        <a:p>
          <a:endParaRPr lang="ru-RU"/>
        </a:p>
      </dgm:t>
    </dgm:pt>
    <dgm:pt modelId="{A9FDC456-7AF0-4C49-8DD2-7383152E49A9}" type="sibTrans" cxnId="{8D1EB812-59C8-4AA2-9330-557397AC0FCE}">
      <dgm:prSet/>
      <dgm:spPr/>
      <dgm:t>
        <a:bodyPr/>
        <a:lstStyle/>
        <a:p>
          <a:endParaRPr lang="ru-RU"/>
        </a:p>
      </dgm:t>
    </dgm:pt>
    <dgm:pt modelId="{13FE567B-609E-4188-8773-A9FFABF610A6}" type="pres">
      <dgm:prSet presAssocID="{5063CE69-E8F1-4709-B2E5-16BBAD1F4B2E}" presName="Name0" presStyleCnt="0">
        <dgm:presLayoutVars>
          <dgm:dir/>
          <dgm:resizeHandles val="exact"/>
        </dgm:presLayoutVars>
      </dgm:prSet>
      <dgm:spPr/>
      <dgm:t>
        <a:bodyPr/>
        <a:lstStyle/>
        <a:p>
          <a:endParaRPr lang="ru-RU"/>
        </a:p>
      </dgm:t>
    </dgm:pt>
    <dgm:pt modelId="{A90E15C5-244A-4C2A-B3BA-24A0B885DF31}" type="pres">
      <dgm:prSet presAssocID="{BF08617B-2CFF-4DF6-8F08-0CC3B7E3B9E5}" presName="composite" presStyleCnt="0"/>
      <dgm:spPr/>
    </dgm:pt>
    <dgm:pt modelId="{26B6869E-DF57-40F0-8079-9D52C0A3DC53}" type="pres">
      <dgm:prSet presAssocID="{BF08617B-2CFF-4DF6-8F08-0CC3B7E3B9E5}" presName="rect1" presStyleLbl="trAlignAcc1" presStyleIdx="0" presStyleCnt="2">
        <dgm:presLayoutVars>
          <dgm:bulletEnabled val="1"/>
        </dgm:presLayoutVars>
      </dgm:prSet>
      <dgm:spPr/>
      <dgm:t>
        <a:bodyPr/>
        <a:lstStyle/>
        <a:p>
          <a:endParaRPr lang="ru-RU"/>
        </a:p>
      </dgm:t>
    </dgm:pt>
    <dgm:pt modelId="{760E52F8-1CE1-41BC-B4DE-E14046E79B53}" type="pres">
      <dgm:prSet presAssocID="{BF08617B-2CFF-4DF6-8F08-0CC3B7E3B9E5}" presName="rect2" presStyleLbl="fgImgPlace1" presStyleIdx="0" presStyleCnt="2" custScaleY="58592"/>
      <dgm:spPr>
        <a:blipFill rotWithShape="0">
          <a:blip xmlns:r="http://schemas.openxmlformats.org/officeDocument/2006/relationships" r:embed="rId1"/>
          <a:stretch>
            <a:fillRect/>
          </a:stretch>
        </a:blipFill>
      </dgm:spPr>
    </dgm:pt>
    <dgm:pt modelId="{5C4D06C3-3C93-4B49-B5C7-6BD4706E4D62}" type="pres">
      <dgm:prSet presAssocID="{9066A15A-6334-4B4A-A035-E3D7D44725D1}" presName="sibTrans" presStyleCnt="0"/>
      <dgm:spPr/>
    </dgm:pt>
    <dgm:pt modelId="{3498FDB7-0154-4B96-8EF1-AA7F43C8D12D}" type="pres">
      <dgm:prSet presAssocID="{4B5A376D-50E9-43A5-B969-49A7E04D4335}" presName="composite" presStyleCnt="0"/>
      <dgm:spPr/>
    </dgm:pt>
    <dgm:pt modelId="{BE18AD6B-D55E-4AB8-9041-19780F1AE9AB}" type="pres">
      <dgm:prSet presAssocID="{4B5A376D-50E9-43A5-B969-49A7E04D4335}" presName="rect1" presStyleLbl="trAlignAcc1" presStyleIdx="1" presStyleCnt="2">
        <dgm:presLayoutVars>
          <dgm:bulletEnabled val="1"/>
        </dgm:presLayoutVars>
      </dgm:prSet>
      <dgm:spPr/>
      <dgm:t>
        <a:bodyPr/>
        <a:lstStyle/>
        <a:p>
          <a:endParaRPr lang="ru-RU"/>
        </a:p>
      </dgm:t>
    </dgm:pt>
    <dgm:pt modelId="{282DFE8F-8A9D-4E06-9B37-733B5C6FA96D}" type="pres">
      <dgm:prSet presAssocID="{4B5A376D-50E9-43A5-B969-49A7E04D4335}" presName="rect2" presStyleLbl="fgImgPlace1" presStyleIdx="1" presStyleCnt="2" custScaleY="59432" custLinFactNeighborX="2867" custLinFactNeighborY="-1211"/>
      <dgm:spPr>
        <a:blipFill rotWithShape="0">
          <a:blip xmlns:r="http://schemas.openxmlformats.org/officeDocument/2006/relationships" r:embed="rId2"/>
          <a:stretch>
            <a:fillRect/>
          </a:stretch>
        </a:blipFill>
      </dgm:spPr>
    </dgm:pt>
  </dgm:ptLst>
  <dgm:cxnLst>
    <dgm:cxn modelId="{8D1EB812-59C8-4AA2-9330-557397AC0FCE}" srcId="{5063CE69-E8F1-4709-B2E5-16BBAD1F4B2E}" destId="{4B5A376D-50E9-43A5-B969-49A7E04D4335}" srcOrd="1" destOrd="0" parTransId="{A1FCE8BE-C6BA-4092-AE81-BA90E6FDD528}" sibTransId="{A9FDC456-7AF0-4C49-8DD2-7383152E49A9}"/>
    <dgm:cxn modelId="{7011814D-9B55-458B-A1B7-8F0EB9996EF6}" type="presOf" srcId="{BF08617B-2CFF-4DF6-8F08-0CC3B7E3B9E5}" destId="{26B6869E-DF57-40F0-8079-9D52C0A3DC53}" srcOrd="0" destOrd="0" presId="urn:microsoft.com/office/officeart/2008/layout/PictureStrips"/>
    <dgm:cxn modelId="{5D88E201-6F37-42C6-891B-53EFD2E4E266}" type="presOf" srcId="{5063CE69-E8F1-4709-B2E5-16BBAD1F4B2E}" destId="{13FE567B-609E-4188-8773-A9FFABF610A6}" srcOrd="0" destOrd="0" presId="urn:microsoft.com/office/officeart/2008/layout/PictureStrips"/>
    <dgm:cxn modelId="{EB6EB505-096B-4104-AC1B-648AC409F0C1}" type="presOf" srcId="{4B5A376D-50E9-43A5-B969-49A7E04D4335}" destId="{BE18AD6B-D55E-4AB8-9041-19780F1AE9AB}" srcOrd="0" destOrd="0" presId="urn:microsoft.com/office/officeart/2008/layout/PictureStrips"/>
    <dgm:cxn modelId="{370861FE-3411-42F2-A56A-B80251331F3E}" srcId="{5063CE69-E8F1-4709-B2E5-16BBAD1F4B2E}" destId="{BF08617B-2CFF-4DF6-8F08-0CC3B7E3B9E5}" srcOrd="0" destOrd="0" parTransId="{7E7428F9-AD09-4CEC-8E9A-63ECE99DE5FA}" sibTransId="{9066A15A-6334-4B4A-A035-E3D7D44725D1}"/>
    <dgm:cxn modelId="{AAC32C16-6C47-4E9D-9CD6-4BD47B8DDB5F}" type="presParOf" srcId="{13FE567B-609E-4188-8773-A9FFABF610A6}" destId="{A90E15C5-244A-4C2A-B3BA-24A0B885DF31}" srcOrd="0" destOrd="0" presId="urn:microsoft.com/office/officeart/2008/layout/PictureStrips"/>
    <dgm:cxn modelId="{AB230258-EF74-46C7-AA2F-AD75CF27A212}" type="presParOf" srcId="{A90E15C5-244A-4C2A-B3BA-24A0B885DF31}" destId="{26B6869E-DF57-40F0-8079-9D52C0A3DC53}" srcOrd="0" destOrd="0" presId="urn:microsoft.com/office/officeart/2008/layout/PictureStrips"/>
    <dgm:cxn modelId="{AD64D442-A39D-4996-887D-8BC7A61FC6CE}" type="presParOf" srcId="{A90E15C5-244A-4C2A-B3BA-24A0B885DF31}" destId="{760E52F8-1CE1-41BC-B4DE-E14046E79B53}" srcOrd="1" destOrd="0" presId="urn:microsoft.com/office/officeart/2008/layout/PictureStrips"/>
    <dgm:cxn modelId="{683493CD-3DAD-475F-937A-347B133D82F4}" type="presParOf" srcId="{13FE567B-609E-4188-8773-A9FFABF610A6}" destId="{5C4D06C3-3C93-4B49-B5C7-6BD4706E4D62}" srcOrd="1" destOrd="0" presId="urn:microsoft.com/office/officeart/2008/layout/PictureStrips"/>
    <dgm:cxn modelId="{98DB2D23-809B-4A0E-A11D-336CEAB968AB}" type="presParOf" srcId="{13FE567B-609E-4188-8773-A9FFABF610A6}" destId="{3498FDB7-0154-4B96-8EF1-AA7F43C8D12D}" srcOrd="2" destOrd="0" presId="urn:microsoft.com/office/officeart/2008/layout/PictureStrips"/>
    <dgm:cxn modelId="{8494024C-0932-49F5-96E4-09668F34EBA5}" type="presParOf" srcId="{3498FDB7-0154-4B96-8EF1-AA7F43C8D12D}" destId="{BE18AD6B-D55E-4AB8-9041-19780F1AE9AB}" srcOrd="0" destOrd="0" presId="urn:microsoft.com/office/officeart/2008/layout/PictureStrips"/>
    <dgm:cxn modelId="{2E3B889C-4DC8-4DEA-876A-EEC91600CD5B}" type="presParOf" srcId="{3498FDB7-0154-4B96-8EF1-AA7F43C8D12D}" destId="{282DFE8F-8A9D-4E06-9B37-733B5C6FA96D}" srcOrd="1" destOrd="0" presId="urn:microsoft.com/office/officeart/2008/layout/PictureStrip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1265A5-AD3E-4736-8362-5F02C1CCB34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1FC4542C-1D25-4198-BF55-C128C75888D1}">
      <dgm:prSet phldrT="[Text]"/>
      <dgm:spPr>
        <a:solidFill>
          <a:srgbClr val="99CCFF"/>
        </a:solidFill>
      </dgm:spPr>
      <dgm:t>
        <a:bodyPr/>
        <a:lstStyle/>
        <a:p>
          <a:pPr marL="0" marR="0" indent="0" algn="ctr" defTabSz="914400" eaLnBrk="1" fontAlgn="auto" latinLnBrk="0" hangingPunct="1">
            <a:lnSpc>
              <a:spcPct val="100000"/>
            </a:lnSpc>
            <a:spcBef>
              <a:spcPts val="0"/>
            </a:spcBef>
            <a:spcAft>
              <a:spcPts val="0"/>
            </a:spcAft>
            <a:buClrTx/>
            <a:buSzTx/>
            <a:buFontTx/>
            <a:buNone/>
            <a:tabLst/>
            <a:defRPr/>
          </a:pPr>
          <a:endParaRPr lang="en-US" altLang="ru-RU" b="1" dirty="0">
            <a:solidFill>
              <a:schemeClr val="bg1"/>
            </a:solidFill>
            <a:latin typeface="Arial" panose="020B0604020202020204" pitchFamily="34" charset="0"/>
            <a:cs typeface="Arial" panose="020B0604020202020204" pitchFamily="34" charset="0"/>
          </a:endParaRPr>
        </a:p>
        <a:p>
          <a:pPr marL="0" marR="0" indent="0" algn="ctr" defTabSz="914400" eaLnBrk="1" fontAlgn="auto" latinLnBrk="0" hangingPunct="1">
            <a:lnSpc>
              <a:spcPct val="100000"/>
            </a:lnSpc>
            <a:spcBef>
              <a:spcPts val="0"/>
            </a:spcBef>
            <a:spcAft>
              <a:spcPts val="0"/>
            </a:spcAft>
            <a:buClrTx/>
            <a:buSzTx/>
            <a:buFontTx/>
            <a:buNone/>
            <a:tabLst/>
            <a:defRPr/>
          </a:pPr>
          <a:r>
            <a:rPr lang="ro-RO" altLang="ru-RU" b="1" dirty="0">
              <a:solidFill>
                <a:schemeClr val="bg1"/>
              </a:solidFill>
              <a:latin typeface="Arial" panose="020B0604020202020204" pitchFamily="34" charset="0"/>
              <a:cs typeface="Arial" panose="020B0604020202020204" pitchFamily="34" charset="0"/>
            </a:rPr>
            <a:t>Cardiologie intervențională</a:t>
          </a:r>
          <a:endParaRPr lang="ru-RU" dirty="0">
            <a:solidFill>
              <a:schemeClr val="bg1"/>
            </a:solidFill>
          </a:endParaRPr>
        </a:p>
        <a:p>
          <a:pPr algn="ctr" defTabSz="1155700">
            <a:lnSpc>
              <a:spcPct val="90000"/>
            </a:lnSpc>
            <a:spcBef>
              <a:spcPct val="0"/>
            </a:spcBef>
            <a:spcAft>
              <a:spcPct val="35000"/>
            </a:spcAft>
          </a:pPr>
          <a:endParaRPr lang="ru-RU" dirty="0">
            <a:solidFill>
              <a:schemeClr val="bg1"/>
            </a:solidFill>
          </a:endParaRPr>
        </a:p>
      </dgm:t>
    </dgm:pt>
    <dgm:pt modelId="{20DAE53E-0B18-460A-899F-2C8F057D53E3}" type="parTrans" cxnId="{AE3F449A-FE60-41C1-8624-E1958F49CB90}">
      <dgm:prSet/>
      <dgm:spPr/>
      <dgm:t>
        <a:bodyPr/>
        <a:lstStyle/>
        <a:p>
          <a:pPr algn="ctr"/>
          <a:endParaRPr lang="ru-RU"/>
        </a:p>
      </dgm:t>
    </dgm:pt>
    <dgm:pt modelId="{CA447B9F-6AEB-4FA5-A294-E563AE4937C2}" type="sibTrans" cxnId="{AE3F449A-FE60-41C1-8624-E1958F49CB90}">
      <dgm:prSet/>
      <dgm:spPr/>
      <dgm:t>
        <a:bodyPr/>
        <a:lstStyle/>
        <a:p>
          <a:pPr algn="ctr"/>
          <a:endParaRPr lang="ru-RU"/>
        </a:p>
      </dgm:t>
    </dgm:pt>
    <dgm:pt modelId="{7FDA7891-3982-4007-8CDA-B320BDE38903}">
      <dgm:prSet/>
      <dgm:spPr>
        <a:solidFill>
          <a:srgbClr val="99CCFF"/>
        </a:solidFill>
      </dgm:spPr>
      <dgm:t>
        <a:bodyPr/>
        <a:lstStyle/>
        <a:p>
          <a:pPr marL="0" marR="0" indent="0" algn="ctr" defTabSz="914400" eaLnBrk="1" fontAlgn="auto" latinLnBrk="0" hangingPunct="1">
            <a:lnSpc>
              <a:spcPct val="100000"/>
            </a:lnSpc>
            <a:spcBef>
              <a:spcPts val="0"/>
            </a:spcBef>
            <a:spcAft>
              <a:spcPts val="0"/>
            </a:spcAft>
            <a:buClrTx/>
            <a:buSzTx/>
            <a:buFontTx/>
            <a:buNone/>
            <a:tabLst/>
            <a:defRPr/>
          </a:pPr>
          <a:endParaRPr lang="en-US" altLang="ru-RU" b="1" dirty="0">
            <a:solidFill>
              <a:schemeClr val="bg1"/>
            </a:solidFill>
            <a:latin typeface="Arial" panose="020B0604020202020204" pitchFamily="34" charset="0"/>
            <a:cs typeface="Arial" panose="020B0604020202020204" pitchFamily="34" charset="0"/>
          </a:endParaRPr>
        </a:p>
        <a:p>
          <a:pPr marL="0" marR="0" indent="0" algn="ctr" defTabSz="914400" eaLnBrk="1" fontAlgn="auto" latinLnBrk="0" hangingPunct="1">
            <a:lnSpc>
              <a:spcPct val="100000"/>
            </a:lnSpc>
            <a:spcBef>
              <a:spcPts val="0"/>
            </a:spcBef>
            <a:spcAft>
              <a:spcPts val="0"/>
            </a:spcAft>
            <a:buClrTx/>
            <a:buSzTx/>
            <a:buFontTx/>
            <a:buNone/>
            <a:tabLst/>
            <a:defRPr/>
          </a:pPr>
          <a:r>
            <a:rPr lang="ro-RO" altLang="ru-RU" b="1" dirty="0">
              <a:solidFill>
                <a:schemeClr val="bg1"/>
              </a:solidFill>
              <a:latin typeface="Arial" panose="020B0604020202020204" pitchFamily="34" charset="0"/>
              <a:cs typeface="Arial" panose="020B0604020202020204" pitchFamily="34" charset="0"/>
            </a:rPr>
            <a:t>Urgențe cardiace </a:t>
          </a:r>
          <a:endParaRPr lang="en-US" altLang="ru-RU" b="1" dirty="0">
            <a:solidFill>
              <a:schemeClr val="bg1"/>
            </a:solidFill>
            <a:latin typeface="Arial" panose="020B0604020202020204" pitchFamily="34" charset="0"/>
            <a:cs typeface="Arial" panose="020B0604020202020204" pitchFamily="34" charset="0"/>
          </a:endParaRPr>
        </a:p>
        <a:p>
          <a:pPr algn="ctr" defTabSz="889000">
            <a:lnSpc>
              <a:spcPct val="90000"/>
            </a:lnSpc>
            <a:spcBef>
              <a:spcPct val="0"/>
            </a:spcBef>
            <a:spcAft>
              <a:spcPct val="35000"/>
            </a:spcAft>
          </a:pPr>
          <a:endParaRPr lang="ru-RU" dirty="0">
            <a:solidFill>
              <a:schemeClr val="bg1"/>
            </a:solidFill>
          </a:endParaRPr>
        </a:p>
      </dgm:t>
    </dgm:pt>
    <dgm:pt modelId="{E1BEE4B6-4BC1-4431-A3C8-DBE2DA14F5C7}" type="parTrans" cxnId="{088FAAF4-0F42-49DF-BB26-4A5F82CB043C}">
      <dgm:prSet/>
      <dgm:spPr/>
      <dgm:t>
        <a:bodyPr/>
        <a:lstStyle/>
        <a:p>
          <a:pPr algn="ctr"/>
          <a:endParaRPr lang="ru-RU"/>
        </a:p>
      </dgm:t>
    </dgm:pt>
    <dgm:pt modelId="{DCFE8B3E-717C-4106-8CE9-2BF14F934944}" type="sibTrans" cxnId="{088FAAF4-0F42-49DF-BB26-4A5F82CB043C}">
      <dgm:prSet/>
      <dgm:spPr/>
      <dgm:t>
        <a:bodyPr/>
        <a:lstStyle/>
        <a:p>
          <a:pPr algn="ctr"/>
          <a:endParaRPr lang="ru-RU"/>
        </a:p>
      </dgm:t>
    </dgm:pt>
    <dgm:pt modelId="{39096A58-C112-4CB5-8E6B-ECB7E30A5713}">
      <dgm:prSet/>
      <dgm:spPr>
        <a:solidFill>
          <a:srgbClr val="99CCFF"/>
        </a:solidFill>
      </dgm:spPr>
      <dgm:t>
        <a:bodyPr/>
        <a:lstStyle/>
        <a:p>
          <a:pPr marL="0" marR="0" indent="0" algn="ctr" defTabSz="914400" eaLnBrk="1" fontAlgn="auto" latinLnBrk="0" hangingPunct="1">
            <a:lnSpc>
              <a:spcPct val="100000"/>
            </a:lnSpc>
            <a:spcBef>
              <a:spcPts val="0"/>
            </a:spcBef>
            <a:spcAft>
              <a:spcPts val="0"/>
            </a:spcAft>
            <a:buClrTx/>
            <a:buSzTx/>
            <a:buFontTx/>
            <a:buNone/>
            <a:tabLst/>
            <a:defRPr/>
          </a:pPr>
          <a:endParaRPr lang="en-US" altLang="ru-RU" b="1" dirty="0">
            <a:solidFill>
              <a:schemeClr val="bg1"/>
            </a:solidFill>
            <a:latin typeface="Arial" panose="020B0604020202020204" pitchFamily="34" charset="0"/>
            <a:cs typeface="Arial" panose="020B0604020202020204" pitchFamily="34" charset="0"/>
          </a:endParaRPr>
        </a:p>
        <a:p>
          <a:pPr marL="0" marR="0" indent="0" algn="ctr" defTabSz="914400" eaLnBrk="1" fontAlgn="auto" latinLnBrk="0" hangingPunct="1">
            <a:lnSpc>
              <a:spcPct val="100000"/>
            </a:lnSpc>
            <a:spcBef>
              <a:spcPts val="0"/>
            </a:spcBef>
            <a:spcAft>
              <a:spcPts val="0"/>
            </a:spcAft>
            <a:buClrTx/>
            <a:buSzTx/>
            <a:buFontTx/>
            <a:buNone/>
            <a:tabLst/>
            <a:defRPr/>
          </a:pPr>
          <a:r>
            <a:rPr lang="ro-RO" altLang="ru-RU" b="1" dirty="0">
              <a:solidFill>
                <a:schemeClr val="bg1"/>
              </a:solidFill>
              <a:latin typeface="Arial" panose="020B0604020202020204" pitchFamily="34" charset="0"/>
              <a:cs typeface="Arial" panose="020B0604020202020204" pitchFamily="34" charset="0"/>
            </a:rPr>
            <a:t>Insuficiență cardiacă cronică</a:t>
          </a:r>
          <a:endParaRPr lang="ru-RU" dirty="0">
            <a:solidFill>
              <a:schemeClr val="bg1"/>
            </a:solidFill>
          </a:endParaRPr>
        </a:p>
        <a:p>
          <a:pPr algn="ctr" defTabSz="755650">
            <a:lnSpc>
              <a:spcPct val="90000"/>
            </a:lnSpc>
            <a:spcBef>
              <a:spcPct val="0"/>
            </a:spcBef>
            <a:spcAft>
              <a:spcPct val="35000"/>
            </a:spcAft>
          </a:pPr>
          <a:endParaRPr lang="en-US" altLang="ru-RU" b="1" dirty="0">
            <a:solidFill>
              <a:schemeClr val="bg1"/>
            </a:solidFill>
            <a:latin typeface="Arial" panose="020B0604020202020204" pitchFamily="34" charset="0"/>
            <a:cs typeface="Arial" panose="020B0604020202020204" pitchFamily="34" charset="0"/>
          </a:endParaRPr>
        </a:p>
      </dgm:t>
    </dgm:pt>
    <dgm:pt modelId="{E2A8FC8C-6DBF-40FB-B9A5-A6FDB047FB67}" type="parTrans" cxnId="{935912CD-BFB1-406E-B88F-BA13E82B0FFB}">
      <dgm:prSet/>
      <dgm:spPr/>
      <dgm:t>
        <a:bodyPr/>
        <a:lstStyle/>
        <a:p>
          <a:pPr algn="ctr"/>
          <a:endParaRPr lang="ru-RU"/>
        </a:p>
      </dgm:t>
    </dgm:pt>
    <dgm:pt modelId="{464C7E33-DCCA-4047-A208-F05943CA5691}" type="sibTrans" cxnId="{935912CD-BFB1-406E-B88F-BA13E82B0FFB}">
      <dgm:prSet/>
      <dgm:spPr/>
      <dgm:t>
        <a:bodyPr/>
        <a:lstStyle/>
        <a:p>
          <a:pPr algn="ctr"/>
          <a:endParaRPr lang="ru-RU"/>
        </a:p>
      </dgm:t>
    </dgm:pt>
    <dgm:pt modelId="{C382ACCD-203E-4BF2-BF01-4032881D19F1}">
      <dgm:prSet/>
      <dgm:spPr>
        <a:solidFill>
          <a:srgbClr val="99CCFF"/>
        </a:solidFill>
      </dgm:spPr>
      <dgm:t>
        <a:bodyPr/>
        <a:lstStyle/>
        <a:p>
          <a:pPr marL="0" marR="0" indent="0" algn="ctr" defTabSz="914400" eaLnBrk="1" fontAlgn="auto" latinLnBrk="0" hangingPunct="1">
            <a:lnSpc>
              <a:spcPct val="100000"/>
            </a:lnSpc>
            <a:spcBef>
              <a:spcPts val="0"/>
            </a:spcBef>
            <a:spcAft>
              <a:spcPts val="0"/>
            </a:spcAft>
            <a:buClrTx/>
            <a:buSzTx/>
            <a:buFontTx/>
            <a:buNone/>
            <a:tabLst/>
            <a:defRPr/>
          </a:pPr>
          <a:endParaRPr lang="en-US" altLang="ru-RU" b="1" dirty="0">
            <a:solidFill>
              <a:schemeClr val="bg1"/>
            </a:solidFill>
            <a:latin typeface="Arial" panose="020B0604020202020204" pitchFamily="34" charset="0"/>
            <a:cs typeface="Arial" panose="020B0604020202020204" pitchFamily="34" charset="0"/>
          </a:endParaRPr>
        </a:p>
        <a:p>
          <a:pPr marL="0" marR="0" indent="0" algn="ctr" defTabSz="914400" eaLnBrk="1" fontAlgn="auto" latinLnBrk="0" hangingPunct="1">
            <a:lnSpc>
              <a:spcPct val="100000"/>
            </a:lnSpc>
            <a:spcBef>
              <a:spcPts val="0"/>
            </a:spcBef>
            <a:spcAft>
              <a:spcPts val="0"/>
            </a:spcAft>
            <a:buClrTx/>
            <a:buSzTx/>
            <a:buFontTx/>
            <a:buNone/>
            <a:tabLst/>
            <a:defRPr/>
          </a:pPr>
          <a:r>
            <a:rPr lang="ro-RO" altLang="ru-RU" b="1" dirty="0">
              <a:solidFill>
                <a:schemeClr val="bg1"/>
              </a:solidFill>
              <a:latin typeface="Arial" panose="020B0604020202020204" pitchFamily="34" charset="0"/>
              <a:cs typeface="Arial" panose="020B0604020202020204" pitchFamily="34" charset="0"/>
            </a:rPr>
            <a:t>Hipertensiuni  arteriale</a:t>
          </a:r>
          <a:endParaRPr lang="ru-RU" dirty="0">
            <a:solidFill>
              <a:schemeClr val="bg1"/>
            </a:solidFill>
          </a:endParaRPr>
        </a:p>
        <a:p>
          <a:pPr algn="ctr" defTabSz="622300">
            <a:lnSpc>
              <a:spcPct val="90000"/>
            </a:lnSpc>
            <a:spcBef>
              <a:spcPct val="0"/>
            </a:spcBef>
            <a:spcAft>
              <a:spcPct val="35000"/>
            </a:spcAft>
          </a:pPr>
          <a:endParaRPr lang="ru-RU" dirty="0">
            <a:solidFill>
              <a:schemeClr val="bg1"/>
            </a:solidFill>
          </a:endParaRPr>
        </a:p>
      </dgm:t>
    </dgm:pt>
    <dgm:pt modelId="{E7298B99-5953-45F1-BF6A-8762D8FCA980}" type="parTrans" cxnId="{2F07498E-318B-4569-B403-EB9F9B992A61}">
      <dgm:prSet/>
      <dgm:spPr/>
      <dgm:t>
        <a:bodyPr/>
        <a:lstStyle/>
        <a:p>
          <a:pPr algn="ctr"/>
          <a:endParaRPr lang="ru-RU"/>
        </a:p>
      </dgm:t>
    </dgm:pt>
    <dgm:pt modelId="{A8EEAB87-DA0C-47B3-8DB3-08A5BA5C36F8}" type="sibTrans" cxnId="{2F07498E-318B-4569-B403-EB9F9B992A61}">
      <dgm:prSet/>
      <dgm:spPr/>
      <dgm:t>
        <a:bodyPr/>
        <a:lstStyle/>
        <a:p>
          <a:pPr algn="ctr"/>
          <a:endParaRPr lang="ru-RU"/>
        </a:p>
      </dgm:t>
    </dgm:pt>
    <dgm:pt modelId="{0331E33D-644E-4107-83BD-2A72EC3D803C}">
      <dgm:prSet/>
      <dgm:spPr>
        <a:solidFill>
          <a:srgbClr val="99CCFF"/>
        </a:solidFill>
      </dgm:spPr>
      <dgm:t>
        <a:bodyPr/>
        <a:lstStyle/>
        <a:p>
          <a:pPr algn="ctr"/>
          <a:r>
            <a:rPr lang="ro-RO" b="1" noProof="0" dirty="0">
              <a:solidFill>
                <a:schemeClr val="bg1"/>
              </a:solidFill>
              <a:latin typeface="Arial" panose="020B0604020202020204" pitchFamily="34" charset="0"/>
              <a:cs typeface="Arial" panose="020B0604020202020204" pitchFamily="34" charset="0"/>
            </a:rPr>
            <a:t>Cardiologie pediatrică</a:t>
          </a:r>
        </a:p>
      </dgm:t>
    </dgm:pt>
    <dgm:pt modelId="{F265AD33-CA95-4884-A6DB-6DD993244DFB}" type="parTrans" cxnId="{0E9CF143-AF3F-4FCC-A9AA-72B637E19CE9}">
      <dgm:prSet/>
      <dgm:spPr/>
      <dgm:t>
        <a:bodyPr/>
        <a:lstStyle/>
        <a:p>
          <a:endParaRPr lang="ro-RO"/>
        </a:p>
      </dgm:t>
    </dgm:pt>
    <dgm:pt modelId="{2FDBFB53-49EA-43E9-8A50-90D7FD631CFB}" type="sibTrans" cxnId="{0E9CF143-AF3F-4FCC-A9AA-72B637E19CE9}">
      <dgm:prSet/>
      <dgm:spPr/>
      <dgm:t>
        <a:bodyPr/>
        <a:lstStyle/>
        <a:p>
          <a:endParaRPr lang="ro-RO"/>
        </a:p>
      </dgm:t>
    </dgm:pt>
    <dgm:pt modelId="{1BEFB50D-3C19-4980-8AAD-B3F9008FFFFA}" type="pres">
      <dgm:prSet presAssocID="{C31265A5-AD3E-4736-8362-5F02C1CCB345}" presName="linear" presStyleCnt="0">
        <dgm:presLayoutVars>
          <dgm:dir/>
          <dgm:animLvl val="lvl"/>
          <dgm:resizeHandles val="exact"/>
        </dgm:presLayoutVars>
      </dgm:prSet>
      <dgm:spPr/>
      <dgm:t>
        <a:bodyPr/>
        <a:lstStyle/>
        <a:p>
          <a:endParaRPr lang="ru-RU"/>
        </a:p>
      </dgm:t>
    </dgm:pt>
    <dgm:pt modelId="{69062021-D31E-4170-BDED-0A079CC7E019}" type="pres">
      <dgm:prSet presAssocID="{1FC4542C-1D25-4198-BF55-C128C75888D1}" presName="parentLin" presStyleCnt="0"/>
      <dgm:spPr/>
    </dgm:pt>
    <dgm:pt modelId="{B9C36FA5-4EFC-4D42-9832-BA20B2C5CBDE}" type="pres">
      <dgm:prSet presAssocID="{1FC4542C-1D25-4198-BF55-C128C75888D1}" presName="parentLeftMargin" presStyleLbl="node1" presStyleIdx="0" presStyleCnt="5"/>
      <dgm:spPr/>
      <dgm:t>
        <a:bodyPr/>
        <a:lstStyle/>
        <a:p>
          <a:endParaRPr lang="ru-RU"/>
        </a:p>
      </dgm:t>
    </dgm:pt>
    <dgm:pt modelId="{1F54C00C-0FD7-4DD8-9F35-6EE884774B94}" type="pres">
      <dgm:prSet presAssocID="{1FC4542C-1D25-4198-BF55-C128C75888D1}" presName="parentText" presStyleLbl="node1" presStyleIdx="0" presStyleCnt="5">
        <dgm:presLayoutVars>
          <dgm:chMax val="0"/>
          <dgm:bulletEnabled val="1"/>
        </dgm:presLayoutVars>
      </dgm:prSet>
      <dgm:spPr/>
      <dgm:t>
        <a:bodyPr/>
        <a:lstStyle/>
        <a:p>
          <a:endParaRPr lang="ru-RU"/>
        </a:p>
      </dgm:t>
    </dgm:pt>
    <dgm:pt modelId="{EFEB52E8-7E1F-46CB-BB4F-3A25A7DEBC7E}" type="pres">
      <dgm:prSet presAssocID="{1FC4542C-1D25-4198-BF55-C128C75888D1}" presName="negativeSpace" presStyleCnt="0"/>
      <dgm:spPr/>
    </dgm:pt>
    <dgm:pt modelId="{64F9B3CD-9051-4025-988B-9F79928C8A4F}" type="pres">
      <dgm:prSet presAssocID="{1FC4542C-1D25-4198-BF55-C128C75888D1}" presName="childText" presStyleLbl="conFgAcc1" presStyleIdx="0" presStyleCnt="5">
        <dgm:presLayoutVars>
          <dgm:bulletEnabled val="1"/>
        </dgm:presLayoutVars>
      </dgm:prSet>
      <dgm:spPr>
        <a:solidFill>
          <a:srgbClr val="FFFF00">
            <a:alpha val="90000"/>
          </a:srgbClr>
        </a:solidFill>
      </dgm:spPr>
    </dgm:pt>
    <dgm:pt modelId="{6CD69F8F-B262-405B-805D-40149AAA2CFF}" type="pres">
      <dgm:prSet presAssocID="{CA447B9F-6AEB-4FA5-A294-E563AE4937C2}" presName="spaceBetweenRectangles" presStyleCnt="0"/>
      <dgm:spPr/>
    </dgm:pt>
    <dgm:pt modelId="{7A4F44ED-71F0-49C8-8C8B-2A028DB119D8}" type="pres">
      <dgm:prSet presAssocID="{7FDA7891-3982-4007-8CDA-B320BDE38903}" presName="parentLin" presStyleCnt="0"/>
      <dgm:spPr/>
    </dgm:pt>
    <dgm:pt modelId="{B958E921-4AF4-4525-B57E-C04C5F439D1B}" type="pres">
      <dgm:prSet presAssocID="{7FDA7891-3982-4007-8CDA-B320BDE38903}" presName="parentLeftMargin" presStyleLbl="node1" presStyleIdx="0" presStyleCnt="5"/>
      <dgm:spPr/>
      <dgm:t>
        <a:bodyPr/>
        <a:lstStyle/>
        <a:p>
          <a:endParaRPr lang="ru-RU"/>
        </a:p>
      </dgm:t>
    </dgm:pt>
    <dgm:pt modelId="{0AB4D6E7-F0F8-4411-AFD4-CBD71DC9EC51}" type="pres">
      <dgm:prSet presAssocID="{7FDA7891-3982-4007-8CDA-B320BDE38903}" presName="parentText" presStyleLbl="node1" presStyleIdx="1" presStyleCnt="5">
        <dgm:presLayoutVars>
          <dgm:chMax val="0"/>
          <dgm:bulletEnabled val="1"/>
        </dgm:presLayoutVars>
      </dgm:prSet>
      <dgm:spPr/>
      <dgm:t>
        <a:bodyPr/>
        <a:lstStyle/>
        <a:p>
          <a:endParaRPr lang="ru-RU"/>
        </a:p>
      </dgm:t>
    </dgm:pt>
    <dgm:pt modelId="{E795B922-AA7E-45E8-B118-E22A66C438DC}" type="pres">
      <dgm:prSet presAssocID="{7FDA7891-3982-4007-8CDA-B320BDE38903}" presName="negativeSpace" presStyleCnt="0"/>
      <dgm:spPr/>
    </dgm:pt>
    <dgm:pt modelId="{BF6244AA-7EBD-42EA-BDBD-7D193CBAD191}" type="pres">
      <dgm:prSet presAssocID="{7FDA7891-3982-4007-8CDA-B320BDE38903}" presName="childText" presStyleLbl="conFgAcc1" presStyleIdx="1" presStyleCnt="5">
        <dgm:presLayoutVars>
          <dgm:bulletEnabled val="1"/>
        </dgm:presLayoutVars>
      </dgm:prSet>
      <dgm:spPr>
        <a:solidFill>
          <a:srgbClr val="FFFF00">
            <a:alpha val="90000"/>
          </a:srgbClr>
        </a:solidFill>
      </dgm:spPr>
    </dgm:pt>
    <dgm:pt modelId="{7D2D1E79-52FE-47E3-B165-F7113B534F79}" type="pres">
      <dgm:prSet presAssocID="{DCFE8B3E-717C-4106-8CE9-2BF14F934944}" presName="spaceBetweenRectangles" presStyleCnt="0"/>
      <dgm:spPr/>
    </dgm:pt>
    <dgm:pt modelId="{7749CC34-0DEC-4DEF-A8C9-E9D9C29861EA}" type="pres">
      <dgm:prSet presAssocID="{39096A58-C112-4CB5-8E6B-ECB7E30A5713}" presName="parentLin" presStyleCnt="0"/>
      <dgm:spPr/>
    </dgm:pt>
    <dgm:pt modelId="{2529D32D-3F77-4EB9-8352-559CCB75EFB7}" type="pres">
      <dgm:prSet presAssocID="{39096A58-C112-4CB5-8E6B-ECB7E30A5713}" presName="parentLeftMargin" presStyleLbl="node1" presStyleIdx="1" presStyleCnt="5"/>
      <dgm:spPr/>
      <dgm:t>
        <a:bodyPr/>
        <a:lstStyle/>
        <a:p>
          <a:endParaRPr lang="ru-RU"/>
        </a:p>
      </dgm:t>
    </dgm:pt>
    <dgm:pt modelId="{6020F996-4743-4246-802D-8A9AF2AA2F8E}" type="pres">
      <dgm:prSet presAssocID="{39096A58-C112-4CB5-8E6B-ECB7E30A5713}" presName="parentText" presStyleLbl="node1" presStyleIdx="2" presStyleCnt="5">
        <dgm:presLayoutVars>
          <dgm:chMax val="0"/>
          <dgm:bulletEnabled val="1"/>
        </dgm:presLayoutVars>
      </dgm:prSet>
      <dgm:spPr/>
      <dgm:t>
        <a:bodyPr/>
        <a:lstStyle/>
        <a:p>
          <a:endParaRPr lang="ru-RU"/>
        </a:p>
      </dgm:t>
    </dgm:pt>
    <dgm:pt modelId="{E72919B1-267E-425E-8D49-E02F9839D89D}" type="pres">
      <dgm:prSet presAssocID="{39096A58-C112-4CB5-8E6B-ECB7E30A5713}" presName="negativeSpace" presStyleCnt="0"/>
      <dgm:spPr/>
    </dgm:pt>
    <dgm:pt modelId="{C7EB2C96-223B-4893-8EAD-F3A355E4674E}" type="pres">
      <dgm:prSet presAssocID="{39096A58-C112-4CB5-8E6B-ECB7E30A5713}" presName="childText" presStyleLbl="conFgAcc1" presStyleIdx="2" presStyleCnt="5">
        <dgm:presLayoutVars>
          <dgm:bulletEnabled val="1"/>
        </dgm:presLayoutVars>
      </dgm:prSet>
      <dgm:spPr>
        <a:solidFill>
          <a:srgbClr val="FFFF00">
            <a:alpha val="90000"/>
          </a:srgbClr>
        </a:solidFill>
      </dgm:spPr>
    </dgm:pt>
    <dgm:pt modelId="{2533E928-09FD-4295-87B2-E64B74F932D7}" type="pres">
      <dgm:prSet presAssocID="{464C7E33-DCCA-4047-A208-F05943CA5691}" presName="spaceBetweenRectangles" presStyleCnt="0"/>
      <dgm:spPr/>
    </dgm:pt>
    <dgm:pt modelId="{25E1F4C0-AABF-4B8C-BAC6-892F8E90FDD3}" type="pres">
      <dgm:prSet presAssocID="{C382ACCD-203E-4BF2-BF01-4032881D19F1}" presName="parentLin" presStyleCnt="0"/>
      <dgm:spPr/>
    </dgm:pt>
    <dgm:pt modelId="{E7EBD6E4-6599-4364-8539-6BB42E11DF10}" type="pres">
      <dgm:prSet presAssocID="{C382ACCD-203E-4BF2-BF01-4032881D19F1}" presName="parentLeftMargin" presStyleLbl="node1" presStyleIdx="2" presStyleCnt="5"/>
      <dgm:spPr/>
      <dgm:t>
        <a:bodyPr/>
        <a:lstStyle/>
        <a:p>
          <a:endParaRPr lang="ru-RU"/>
        </a:p>
      </dgm:t>
    </dgm:pt>
    <dgm:pt modelId="{13B0DFE4-A349-42D1-9B68-80908B8B5095}" type="pres">
      <dgm:prSet presAssocID="{C382ACCD-203E-4BF2-BF01-4032881D19F1}" presName="parentText" presStyleLbl="node1" presStyleIdx="3" presStyleCnt="5">
        <dgm:presLayoutVars>
          <dgm:chMax val="0"/>
          <dgm:bulletEnabled val="1"/>
        </dgm:presLayoutVars>
      </dgm:prSet>
      <dgm:spPr/>
      <dgm:t>
        <a:bodyPr/>
        <a:lstStyle/>
        <a:p>
          <a:endParaRPr lang="ru-RU"/>
        </a:p>
      </dgm:t>
    </dgm:pt>
    <dgm:pt modelId="{ED7A2075-AF17-4B9A-A0F7-1CE6F6422109}" type="pres">
      <dgm:prSet presAssocID="{C382ACCD-203E-4BF2-BF01-4032881D19F1}" presName="negativeSpace" presStyleCnt="0"/>
      <dgm:spPr/>
    </dgm:pt>
    <dgm:pt modelId="{14C98DFC-8DFE-4610-B0BF-C50362ECFEDA}" type="pres">
      <dgm:prSet presAssocID="{C382ACCD-203E-4BF2-BF01-4032881D19F1}" presName="childText" presStyleLbl="conFgAcc1" presStyleIdx="3" presStyleCnt="5">
        <dgm:presLayoutVars>
          <dgm:bulletEnabled val="1"/>
        </dgm:presLayoutVars>
      </dgm:prSet>
      <dgm:spPr>
        <a:solidFill>
          <a:srgbClr val="FFFF00">
            <a:alpha val="90000"/>
          </a:srgbClr>
        </a:solidFill>
      </dgm:spPr>
    </dgm:pt>
    <dgm:pt modelId="{1F121A9A-B7E0-4937-BF55-C1ECA0FD78FE}" type="pres">
      <dgm:prSet presAssocID="{A8EEAB87-DA0C-47B3-8DB3-08A5BA5C36F8}" presName="spaceBetweenRectangles" presStyleCnt="0"/>
      <dgm:spPr/>
    </dgm:pt>
    <dgm:pt modelId="{E8AC3DD0-80B8-4D91-923A-7FEEC23F4A06}" type="pres">
      <dgm:prSet presAssocID="{0331E33D-644E-4107-83BD-2A72EC3D803C}" presName="parentLin" presStyleCnt="0"/>
      <dgm:spPr/>
    </dgm:pt>
    <dgm:pt modelId="{44E5D8ED-4E25-4598-BA62-CC3831A7507F}" type="pres">
      <dgm:prSet presAssocID="{0331E33D-644E-4107-83BD-2A72EC3D803C}" presName="parentLeftMargin" presStyleLbl="node1" presStyleIdx="3" presStyleCnt="5"/>
      <dgm:spPr/>
      <dgm:t>
        <a:bodyPr/>
        <a:lstStyle/>
        <a:p>
          <a:endParaRPr lang="ru-RU"/>
        </a:p>
      </dgm:t>
    </dgm:pt>
    <dgm:pt modelId="{7C48BAF7-41F2-40A1-9BA5-A5FB33CB181B}" type="pres">
      <dgm:prSet presAssocID="{0331E33D-644E-4107-83BD-2A72EC3D803C}" presName="parentText" presStyleLbl="node1" presStyleIdx="4" presStyleCnt="5">
        <dgm:presLayoutVars>
          <dgm:chMax val="0"/>
          <dgm:bulletEnabled val="1"/>
        </dgm:presLayoutVars>
      </dgm:prSet>
      <dgm:spPr/>
      <dgm:t>
        <a:bodyPr/>
        <a:lstStyle/>
        <a:p>
          <a:endParaRPr lang="ru-RU"/>
        </a:p>
      </dgm:t>
    </dgm:pt>
    <dgm:pt modelId="{8A0ADC31-AAC3-47D6-8711-EF38DA3DF791}" type="pres">
      <dgm:prSet presAssocID="{0331E33D-644E-4107-83BD-2A72EC3D803C}" presName="negativeSpace" presStyleCnt="0"/>
      <dgm:spPr/>
    </dgm:pt>
    <dgm:pt modelId="{1698234A-2214-482D-A306-E9AA2F58FEDC}" type="pres">
      <dgm:prSet presAssocID="{0331E33D-644E-4107-83BD-2A72EC3D803C}" presName="childText" presStyleLbl="conFgAcc1" presStyleIdx="4" presStyleCnt="5">
        <dgm:presLayoutVars>
          <dgm:bulletEnabled val="1"/>
        </dgm:presLayoutVars>
      </dgm:prSet>
      <dgm:spPr>
        <a:solidFill>
          <a:srgbClr val="FFFF00">
            <a:alpha val="90000"/>
          </a:srgbClr>
        </a:solidFill>
      </dgm:spPr>
    </dgm:pt>
  </dgm:ptLst>
  <dgm:cxnLst>
    <dgm:cxn modelId="{FB753507-7D81-4B72-9FA9-AD53E1E2EDAD}" type="presOf" srcId="{1FC4542C-1D25-4198-BF55-C128C75888D1}" destId="{B9C36FA5-4EFC-4D42-9832-BA20B2C5CBDE}" srcOrd="0" destOrd="0" presId="urn:microsoft.com/office/officeart/2005/8/layout/list1"/>
    <dgm:cxn modelId="{088FAAF4-0F42-49DF-BB26-4A5F82CB043C}" srcId="{C31265A5-AD3E-4736-8362-5F02C1CCB345}" destId="{7FDA7891-3982-4007-8CDA-B320BDE38903}" srcOrd="1" destOrd="0" parTransId="{E1BEE4B6-4BC1-4431-A3C8-DBE2DA14F5C7}" sibTransId="{DCFE8B3E-717C-4106-8CE9-2BF14F934944}"/>
    <dgm:cxn modelId="{2F07498E-318B-4569-B403-EB9F9B992A61}" srcId="{C31265A5-AD3E-4736-8362-5F02C1CCB345}" destId="{C382ACCD-203E-4BF2-BF01-4032881D19F1}" srcOrd="3" destOrd="0" parTransId="{E7298B99-5953-45F1-BF6A-8762D8FCA980}" sibTransId="{A8EEAB87-DA0C-47B3-8DB3-08A5BA5C36F8}"/>
    <dgm:cxn modelId="{16745394-8F8A-47CF-A9C0-F693622136A3}" type="presOf" srcId="{C31265A5-AD3E-4736-8362-5F02C1CCB345}" destId="{1BEFB50D-3C19-4980-8AAD-B3F9008FFFFA}" srcOrd="0" destOrd="0" presId="urn:microsoft.com/office/officeart/2005/8/layout/list1"/>
    <dgm:cxn modelId="{0E9CF143-AF3F-4FCC-A9AA-72B637E19CE9}" srcId="{C31265A5-AD3E-4736-8362-5F02C1CCB345}" destId="{0331E33D-644E-4107-83BD-2A72EC3D803C}" srcOrd="4" destOrd="0" parTransId="{F265AD33-CA95-4884-A6DB-6DD993244DFB}" sibTransId="{2FDBFB53-49EA-43E9-8A50-90D7FD631CFB}"/>
    <dgm:cxn modelId="{33A19047-3119-49ED-84F9-48153FCE10AE}" type="presOf" srcId="{C382ACCD-203E-4BF2-BF01-4032881D19F1}" destId="{13B0DFE4-A349-42D1-9B68-80908B8B5095}" srcOrd="1" destOrd="0" presId="urn:microsoft.com/office/officeart/2005/8/layout/list1"/>
    <dgm:cxn modelId="{32DE5296-1B0A-4BAE-B49F-765FD4C36567}" type="presOf" srcId="{1FC4542C-1D25-4198-BF55-C128C75888D1}" destId="{1F54C00C-0FD7-4DD8-9F35-6EE884774B94}" srcOrd="1" destOrd="0" presId="urn:microsoft.com/office/officeart/2005/8/layout/list1"/>
    <dgm:cxn modelId="{48F2CFBB-6531-4E58-8253-1EEA584672A0}" type="presOf" srcId="{0331E33D-644E-4107-83BD-2A72EC3D803C}" destId="{7C48BAF7-41F2-40A1-9BA5-A5FB33CB181B}" srcOrd="1" destOrd="0" presId="urn:microsoft.com/office/officeart/2005/8/layout/list1"/>
    <dgm:cxn modelId="{AE3F449A-FE60-41C1-8624-E1958F49CB90}" srcId="{C31265A5-AD3E-4736-8362-5F02C1CCB345}" destId="{1FC4542C-1D25-4198-BF55-C128C75888D1}" srcOrd="0" destOrd="0" parTransId="{20DAE53E-0B18-460A-899F-2C8F057D53E3}" sibTransId="{CA447B9F-6AEB-4FA5-A294-E563AE4937C2}"/>
    <dgm:cxn modelId="{935912CD-BFB1-406E-B88F-BA13E82B0FFB}" srcId="{C31265A5-AD3E-4736-8362-5F02C1CCB345}" destId="{39096A58-C112-4CB5-8E6B-ECB7E30A5713}" srcOrd="2" destOrd="0" parTransId="{E2A8FC8C-6DBF-40FB-B9A5-A6FDB047FB67}" sibTransId="{464C7E33-DCCA-4047-A208-F05943CA5691}"/>
    <dgm:cxn modelId="{771E46DC-0E43-4BB7-B7D4-ECFA04492AF3}" type="presOf" srcId="{C382ACCD-203E-4BF2-BF01-4032881D19F1}" destId="{E7EBD6E4-6599-4364-8539-6BB42E11DF10}" srcOrd="0" destOrd="0" presId="urn:microsoft.com/office/officeart/2005/8/layout/list1"/>
    <dgm:cxn modelId="{1D6FE979-FD60-4314-9C50-0D10EF1C588A}" type="presOf" srcId="{39096A58-C112-4CB5-8E6B-ECB7E30A5713}" destId="{6020F996-4743-4246-802D-8A9AF2AA2F8E}" srcOrd="1" destOrd="0" presId="urn:microsoft.com/office/officeart/2005/8/layout/list1"/>
    <dgm:cxn modelId="{B5D5F3A0-811A-4D6B-92F6-9724CF76A26B}" type="presOf" srcId="{39096A58-C112-4CB5-8E6B-ECB7E30A5713}" destId="{2529D32D-3F77-4EB9-8352-559CCB75EFB7}" srcOrd="0" destOrd="0" presId="urn:microsoft.com/office/officeart/2005/8/layout/list1"/>
    <dgm:cxn modelId="{7D83C8FD-B83C-45E9-8826-ED7FB08A26F3}" type="presOf" srcId="{7FDA7891-3982-4007-8CDA-B320BDE38903}" destId="{B958E921-4AF4-4525-B57E-C04C5F439D1B}" srcOrd="0" destOrd="0" presId="urn:microsoft.com/office/officeart/2005/8/layout/list1"/>
    <dgm:cxn modelId="{DF23A7AF-9E61-4EAA-BE61-975921087876}" type="presOf" srcId="{0331E33D-644E-4107-83BD-2A72EC3D803C}" destId="{44E5D8ED-4E25-4598-BA62-CC3831A7507F}" srcOrd="0" destOrd="0" presId="urn:microsoft.com/office/officeart/2005/8/layout/list1"/>
    <dgm:cxn modelId="{A83C1486-3FB5-4F80-974A-A3BA6E86711A}" type="presOf" srcId="{7FDA7891-3982-4007-8CDA-B320BDE38903}" destId="{0AB4D6E7-F0F8-4411-AFD4-CBD71DC9EC51}" srcOrd="1" destOrd="0" presId="urn:microsoft.com/office/officeart/2005/8/layout/list1"/>
    <dgm:cxn modelId="{3FD318F7-82E3-41E2-877C-312306DF6CEF}" type="presParOf" srcId="{1BEFB50D-3C19-4980-8AAD-B3F9008FFFFA}" destId="{69062021-D31E-4170-BDED-0A079CC7E019}" srcOrd="0" destOrd="0" presId="urn:microsoft.com/office/officeart/2005/8/layout/list1"/>
    <dgm:cxn modelId="{813DB42F-78AA-46B7-A7C8-82990446274E}" type="presParOf" srcId="{69062021-D31E-4170-BDED-0A079CC7E019}" destId="{B9C36FA5-4EFC-4D42-9832-BA20B2C5CBDE}" srcOrd="0" destOrd="0" presId="urn:microsoft.com/office/officeart/2005/8/layout/list1"/>
    <dgm:cxn modelId="{1135B2FD-7EE8-49C9-91BF-A400BEEC5145}" type="presParOf" srcId="{69062021-D31E-4170-BDED-0A079CC7E019}" destId="{1F54C00C-0FD7-4DD8-9F35-6EE884774B94}" srcOrd="1" destOrd="0" presId="urn:microsoft.com/office/officeart/2005/8/layout/list1"/>
    <dgm:cxn modelId="{4F7A5D14-A13C-4EF0-893F-159A29741D48}" type="presParOf" srcId="{1BEFB50D-3C19-4980-8AAD-B3F9008FFFFA}" destId="{EFEB52E8-7E1F-46CB-BB4F-3A25A7DEBC7E}" srcOrd="1" destOrd="0" presId="urn:microsoft.com/office/officeart/2005/8/layout/list1"/>
    <dgm:cxn modelId="{9571242F-D03B-4DB8-A950-9338510AD33F}" type="presParOf" srcId="{1BEFB50D-3C19-4980-8AAD-B3F9008FFFFA}" destId="{64F9B3CD-9051-4025-988B-9F79928C8A4F}" srcOrd="2" destOrd="0" presId="urn:microsoft.com/office/officeart/2005/8/layout/list1"/>
    <dgm:cxn modelId="{B4F38EE8-A168-49A8-9692-1F83711F45C8}" type="presParOf" srcId="{1BEFB50D-3C19-4980-8AAD-B3F9008FFFFA}" destId="{6CD69F8F-B262-405B-805D-40149AAA2CFF}" srcOrd="3" destOrd="0" presId="urn:microsoft.com/office/officeart/2005/8/layout/list1"/>
    <dgm:cxn modelId="{352C4B0B-BD88-4419-987A-AE59150B1FE8}" type="presParOf" srcId="{1BEFB50D-3C19-4980-8AAD-B3F9008FFFFA}" destId="{7A4F44ED-71F0-49C8-8C8B-2A028DB119D8}" srcOrd="4" destOrd="0" presId="urn:microsoft.com/office/officeart/2005/8/layout/list1"/>
    <dgm:cxn modelId="{78C7E835-977F-4C85-B813-7C298F73E2CA}" type="presParOf" srcId="{7A4F44ED-71F0-49C8-8C8B-2A028DB119D8}" destId="{B958E921-4AF4-4525-B57E-C04C5F439D1B}" srcOrd="0" destOrd="0" presId="urn:microsoft.com/office/officeart/2005/8/layout/list1"/>
    <dgm:cxn modelId="{CDA17478-AAF1-4318-BCA8-3CD1641BABE6}" type="presParOf" srcId="{7A4F44ED-71F0-49C8-8C8B-2A028DB119D8}" destId="{0AB4D6E7-F0F8-4411-AFD4-CBD71DC9EC51}" srcOrd="1" destOrd="0" presId="urn:microsoft.com/office/officeart/2005/8/layout/list1"/>
    <dgm:cxn modelId="{F74EACFF-F617-4A46-8679-04B53F4A98DA}" type="presParOf" srcId="{1BEFB50D-3C19-4980-8AAD-B3F9008FFFFA}" destId="{E795B922-AA7E-45E8-B118-E22A66C438DC}" srcOrd="5" destOrd="0" presId="urn:microsoft.com/office/officeart/2005/8/layout/list1"/>
    <dgm:cxn modelId="{670B6095-74DE-425C-AABF-4FEFD570E3FC}" type="presParOf" srcId="{1BEFB50D-3C19-4980-8AAD-B3F9008FFFFA}" destId="{BF6244AA-7EBD-42EA-BDBD-7D193CBAD191}" srcOrd="6" destOrd="0" presId="urn:microsoft.com/office/officeart/2005/8/layout/list1"/>
    <dgm:cxn modelId="{25B794DB-7F1D-42C8-8349-961ED3BD9FBB}" type="presParOf" srcId="{1BEFB50D-3C19-4980-8AAD-B3F9008FFFFA}" destId="{7D2D1E79-52FE-47E3-B165-F7113B534F79}" srcOrd="7" destOrd="0" presId="urn:microsoft.com/office/officeart/2005/8/layout/list1"/>
    <dgm:cxn modelId="{4CA0508C-A0AA-4985-9ACA-2CAD2DE94ABD}" type="presParOf" srcId="{1BEFB50D-3C19-4980-8AAD-B3F9008FFFFA}" destId="{7749CC34-0DEC-4DEF-A8C9-E9D9C29861EA}" srcOrd="8" destOrd="0" presId="urn:microsoft.com/office/officeart/2005/8/layout/list1"/>
    <dgm:cxn modelId="{722BCDF0-22E6-4159-A91F-F91548F2C2E9}" type="presParOf" srcId="{7749CC34-0DEC-4DEF-A8C9-E9D9C29861EA}" destId="{2529D32D-3F77-4EB9-8352-559CCB75EFB7}" srcOrd="0" destOrd="0" presId="urn:microsoft.com/office/officeart/2005/8/layout/list1"/>
    <dgm:cxn modelId="{FE57235C-B55D-40CD-A4E3-C26B4ACD7CD9}" type="presParOf" srcId="{7749CC34-0DEC-4DEF-A8C9-E9D9C29861EA}" destId="{6020F996-4743-4246-802D-8A9AF2AA2F8E}" srcOrd="1" destOrd="0" presId="urn:microsoft.com/office/officeart/2005/8/layout/list1"/>
    <dgm:cxn modelId="{56630028-D6E3-440F-9063-3A55BE66A968}" type="presParOf" srcId="{1BEFB50D-3C19-4980-8AAD-B3F9008FFFFA}" destId="{E72919B1-267E-425E-8D49-E02F9839D89D}" srcOrd="9" destOrd="0" presId="urn:microsoft.com/office/officeart/2005/8/layout/list1"/>
    <dgm:cxn modelId="{FE7C27CD-5E0C-4A10-9014-51154A21C234}" type="presParOf" srcId="{1BEFB50D-3C19-4980-8AAD-B3F9008FFFFA}" destId="{C7EB2C96-223B-4893-8EAD-F3A355E4674E}" srcOrd="10" destOrd="0" presId="urn:microsoft.com/office/officeart/2005/8/layout/list1"/>
    <dgm:cxn modelId="{1E5F2D4C-B4E7-4D52-85E4-71989010316D}" type="presParOf" srcId="{1BEFB50D-3C19-4980-8AAD-B3F9008FFFFA}" destId="{2533E928-09FD-4295-87B2-E64B74F932D7}" srcOrd="11" destOrd="0" presId="urn:microsoft.com/office/officeart/2005/8/layout/list1"/>
    <dgm:cxn modelId="{767192F6-AF82-4F0B-931E-2A4AC2141D97}" type="presParOf" srcId="{1BEFB50D-3C19-4980-8AAD-B3F9008FFFFA}" destId="{25E1F4C0-AABF-4B8C-BAC6-892F8E90FDD3}" srcOrd="12" destOrd="0" presId="urn:microsoft.com/office/officeart/2005/8/layout/list1"/>
    <dgm:cxn modelId="{B8CF5F38-A296-4A32-A6F7-A2A97C2DC3BA}" type="presParOf" srcId="{25E1F4C0-AABF-4B8C-BAC6-892F8E90FDD3}" destId="{E7EBD6E4-6599-4364-8539-6BB42E11DF10}" srcOrd="0" destOrd="0" presId="urn:microsoft.com/office/officeart/2005/8/layout/list1"/>
    <dgm:cxn modelId="{736D3800-79E3-4CCE-B35A-DC4E0CE3C16C}" type="presParOf" srcId="{25E1F4C0-AABF-4B8C-BAC6-892F8E90FDD3}" destId="{13B0DFE4-A349-42D1-9B68-80908B8B5095}" srcOrd="1" destOrd="0" presId="urn:microsoft.com/office/officeart/2005/8/layout/list1"/>
    <dgm:cxn modelId="{428079A0-EFC9-44A9-A82F-8616FAD8F25E}" type="presParOf" srcId="{1BEFB50D-3C19-4980-8AAD-B3F9008FFFFA}" destId="{ED7A2075-AF17-4B9A-A0F7-1CE6F6422109}" srcOrd="13" destOrd="0" presId="urn:microsoft.com/office/officeart/2005/8/layout/list1"/>
    <dgm:cxn modelId="{78EA862C-199B-4953-A384-BA2DB9726C4B}" type="presParOf" srcId="{1BEFB50D-3C19-4980-8AAD-B3F9008FFFFA}" destId="{14C98DFC-8DFE-4610-B0BF-C50362ECFEDA}" srcOrd="14" destOrd="0" presId="urn:microsoft.com/office/officeart/2005/8/layout/list1"/>
    <dgm:cxn modelId="{B4C6D8AF-CFA5-4AAB-B593-4B3C83F858E6}" type="presParOf" srcId="{1BEFB50D-3C19-4980-8AAD-B3F9008FFFFA}" destId="{1F121A9A-B7E0-4937-BF55-C1ECA0FD78FE}" srcOrd="15" destOrd="0" presId="urn:microsoft.com/office/officeart/2005/8/layout/list1"/>
    <dgm:cxn modelId="{EF36E04B-6FD7-4965-9CDA-8B60E10C4291}" type="presParOf" srcId="{1BEFB50D-3C19-4980-8AAD-B3F9008FFFFA}" destId="{E8AC3DD0-80B8-4D91-923A-7FEEC23F4A06}" srcOrd="16" destOrd="0" presId="urn:microsoft.com/office/officeart/2005/8/layout/list1"/>
    <dgm:cxn modelId="{42672D42-7DB3-4FFD-BEF9-E3830002DA04}" type="presParOf" srcId="{E8AC3DD0-80B8-4D91-923A-7FEEC23F4A06}" destId="{44E5D8ED-4E25-4598-BA62-CC3831A7507F}" srcOrd="0" destOrd="0" presId="urn:microsoft.com/office/officeart/2005/8/layout/list1"/>
    <dgm:cxn modelId="{A984F46E-1743-4CEE-A083-6F4BD8D14203}" type="presParOf" srcId="{E8AC3DD0-80B8-4D91-923A-7FEEC23F4A06}" destId="{7C48BAF7-41F2-40A1-9BA5-A5FB33CB181B}" srcOrd="1" destOrd="0" presId="urn:microsoft.com/office/officeart/2005/8/layout/list1"/>
    <dgm:cxn modelId="{0730235A-9480-454C-9336-2F2392A5E71E}" type="presParOf" srcId="{1BEFB50D-3C19-4980-8AAD-B3F9008FFFFA}" destId="{8A0ADC31-AAC3-47D6-8711-EF38DA3DF791}" srcOrd="17" destOrd="0" presId="urn:microsoft.com/office/officeart/2005/8/layout/list1"/>
    <dgm:cxn modelId="{40D96451-9948-4DB3-93A4-504463F0F2D8}" type="presParOf" srcId="{1BEFB50D-3C19-4980-8AAD-B3F9008FFFFA}" destId="{1698234A-2214-482D-A306-E9AA2F58FEDC}"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E8264E-9F9A-43F0-A5CB-59F27B69786A}">
      <dsp:nvSpPr>
        <dsp:cNvPr id="0" name=""/>
        <dsp:cNvSpPr/>
      </dsp:nvSpPr>
      <dsp:spPr>
        <a:xfrm rot="16200000">
          <a:off x="-473197" y="477295"/>
          <a:ext cx="4896543" cy="3941952"/>
        </a:xfrm>
        <a:prstGeom prst="flowChartManualOperation">
          <a:avLst/>
        </a:prstGeom>
        <a:solidFill>
          <a:srgbClr val="99CCFF"/>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lvl="0" algn="ctr" defTabSz="889000">
            <a:lnSpc>
              <a:spcPct val="90000"/>
            </a:lnSpc>
            <a:spcBef>
              <a:spcPct val="0"/>
            </a:spcBef>
            <a:spcAft>
              <a:spcPct val="35000"/>
            </a:spcAft>
          </a:pPr>
          <a:r>
            <a:rPr lang="x-none" sz="2000" kern="1200" dirty="0">
              <a:solidFill>
                <a:schemeClr val="bg1"/>
              </a:solidFill>
              <a:latin typeface="Arial Black" pitchFamily="34" charset="0"/>
              <a:cs typeface="Times New Roman" pitchFamily="18" charset="0"/>
            </a:rPr>
            <a:t>Inițial Contractul de prestări servicii încheiat cu CNAM pentru anul 20</a:t>
          </a:r>
          <a:r>
            <a:rPr lang="en-US" sz="2000" kern="1200" dirty="0">
              <a:solidFill>
                <a:schemeClr val="bg1"/>
              </a:solidFill>
              <a:latin typeface="Arial Black" pitchFamily="34" charset="0"/>
              <a:cs typeface="Times New Roman" pitchFamily="18" charset="0"/>
            </a:rPr>
            <a:t>21</a:t>
          </a:r>
          <a:r>
            <a:rPr lang="x-none" sz="2000" kern="1200" dirty="0">
              <a:solidFill>
                <a:schemeClr val="bg1"/>
              </a:solidFill>
              <a:latin typeface="Arial Black" pitchFamily="34" charset="0"/>
              <a:cs typeface="Times New Roman" pitchFamily="18" charset="0"/>
            </a:rPr>
            <a:t>  a fost în mărime de </a:t>
          </a:r>
          <a:r>
            <a:rPr lang="en-US" sz="2000" kern="1200" dirty="0">
              <a:solidFill>
                <a:schemeClr val="bg1"/>
              </a:solidFill>
              <a:latin typeface="Arial Black" pitchFamily="34" charset="0"/>
              <a:cs typeface="Times New Roman" pitchFamily="18" charset="0"/>
            </a:rPr>
            <a:t/>
          </a:r>
          <a:br>
            <a:rPr lang="en-US" sz="2000" kern="1200" dirty="0">
              <a:solidFill>
                <a:schemeClr val="bg1"/>
              </a:solidFill>
              <a:latin typeface="Arial Black" pitchFamily="34" charset="0"/>
              <a:cs typeface="Times New Roman" pitchFamily="18" charset="0"/>
            </a:rPr>
          </a:br>
          <a:r>
            <a:rPr lang="en-US" sz="2000" kern="1200" dirty="0">
              <a:solidFill>
                <a:schemeClr val="bg1"/>
              </a:solidFill>
              <a:latin typeface="Arial Black" pitchFamily="34" charset="0"/>
              <a:cs typeface="Times New Roman" pitchFamily="18" charset="0"/>
            </a:rPr>
            <a:t>173139852,18 </a:t>
          </a:r>
          <a:r>
            <a:rPr lang="x-none" sz="2000" kern="1200" dirty="0">
              <a:solidFill>
                <a:schemeClr val="bg1"/>
              </a:solidFill>
              <a:latin typeface="Arial Black" pitchFamily="34" charset="0"/>
              <a:cs typeface="Times New Roman" pitchFamily="18" charset="0"/>
            </a:rPr>
            <a:t>mii lei</a:t>
          </a:r>
          <a:endParaRPr lang="ru-RU" sz="2000" kern="1200" dirty="0">
            <a:solidFill>
              <a:schemeClr val="bg1"/>
            </a:solidFill>
            <a:latin typeface="Arial Black" pitchFamily="34" charset="0"/>
            <a:cs typeface="Times New Roman" pitchFamily="18" charset="0"/>
          </a:endParaRPr>
        </a:p>
      </dsp:txBody>
      <dsp:txXfrm rot="5400000">
        <a:off x="4099" y="979308"/>
        <a:ext cx="3941952" cy="2937925"/>
      </dsp:txXfrm>
    </dsp:sp>
    <dsp:sp modelId="{E6D5A47E-4B50-4C44-A042-D7C059A658AB}">
      <dsp:nvSpPr>
        <dsp:cNvPr id="0" name=""/>
        <dsp:cNvSpPr/>
      </dsp:nvSpPr>
      <dsp:spPr>
        <a:xfrm rot="16200000">
          <a:off x="3764401" y="477295"/>
          <a:ext cx="4896543" cy="3941952"/>
        </a:xfrm>
        <a:prstGeom prst="flowChartManualOperation">
          <a:avLst/>
        </a:prstGeom>
        <a:solidFill>
          <a:srgbClr val="99CCFF"/>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lvl="0" algn="ctr" defTabSz="889000">
            <a:lnSpc>
              <a:spcPct val="90000"/>
            </a:lnSpc>
            <a:spcBef>
              <a:spcPct val="0"/>
            </a:spcBef>
            <a:spcAft>
              <a:spcPct val="35000"/>
            </a:spcAft>
          </a:pPr>
          <a:r>
            <a:rPr lang="ro-RO" sz="2000" kern="1200" dirty="0">
              <a:solidFill>
                <a:schemeClr val="bg1"/>
              </a:solidFill>
              <a:latin typeface="Arial Black" pitchFamily="34" charset="0"/>
              <a:cs typeface="Times New Roman" pitchFamily="18" charset="0"/>
            </a:rPr>
            <a:t>Pe parcurs, în baza Acordurilor adiționale</a:t>
          </a:r>
          <a:r>
            <a:rPr lang="en-US" sz="2000" kern="1200" dirty="0">
              <a:solidFill>
                <a:schemeClr val="bg1"/>
              </a:solidFill>
              <a:latin typeface="Arial Black" pitchFamily="34" charset="0"/>
              <a:cs typeface="Times New Roman" pitchFamily="18" charset="0"/>
            </a:rPr>
            <a:t> nr. </a:t>
          </a:r>
          <a:r>
            <a:rPr lang="ro-RO" sz="2000" kern="1200" dirty="0">
              <a:solidFill>
                <a:schemeClr val="bg1"/>
              </a:solidFill>
              <a:latin typeface="Arial Black" pitchFamily="34" charset="0"/>
              <a:cs typeface="Times New Roman" pitchFamily="18" charset="0"/>
            </a:rPr>
            <a:t>1-</a:t>
          </a:r>
          <a:r>
            <a:rPr lang="en-US" sz="2000" kern="1200" dirty="0">
              <a:solidFill>
                <a:schemeClr val="bg1"/>
              </a:solidFill>
              <a:latin typeface="Arial Black" pitchFamily="34" charset="0"/>
              <a:cs typeface="Times New Roman" pitchFamily="18" charset="0"/>
            </a:rPr>
            <a:t>14</a:t>
          </a:r>
          <a:r>
            <a:rPr lang="ro-RO" sz="2000" kern="1200" dirty="0">
              <a:solidFill>
                <a:schemeClr val="bg1"/>
              </a:solidFill>
              <a:latin typeface="Arial Black" pitchFamily="34" charset="0"/>
              <a:cs typeface="Times New Roman" pitchFamily="18" charset="0"/>
            </a:rPr>
            <a:t> suma inițială a fost </a:t>
          </a:r>
          <a:r>
            <a:rPr lang="ro-RO" sz="2000" kern="1200" noProof="0" dirty="0">
              <a:solidFill>
                <a:schemeClr val="bg1"/>
              </a:solidFill>
              <a:latin typeface="Arial Black" pitchFamily="34" charset="0"/>
              <a:cs typeface="Times New Roman" pitchFamily="18" charset="0"/>
            </a:rPr>
            <a:t>m</a:t>
          </a:r>
          <a:r>
            <a:rPr lang="en-US" sz="2000" kern="1200" noProof="0" dirty="0" err="1">
              <a:solidFill>
                <a:schemeClr val="bg1"/>
              </a:solidFill>
              <a:latin typeface="Arial Black" pitchFamily="34" charset="0"/>
              <a:cs typeface="Times New Roman" pitchFamily="18" charset="0"/>
            </a:rPr>
            <a:t>ajorata</a:t>
          </a:r>
          <a:r>
            <a:rPr lang="ro-RO" sz="2000" kern="1200" noProof="0" dirty="0">
              <a:solidFill>
                <a:schemeClr val="bg1"/>
              </a:solidFill>
              <a:latin typeface="Arial Black" pitchFamily="34" charset="0"/>
              <a:cs typeface="Times New Roman" pitchFamily="18" charset="0"/>
            </a:rPr>
            <a:t> </a:t>
          </a:r>
          <a:r>
            <a:rPr lang="ro-RO" sz="2000" kern="1200" dirty="0">
              <a:solidFill>
                <a:schemeClr val="bg1"/>
              </a:solidFill>
              <a:latin typeface="Arial Black" pitchFamily="34" charset="0"/>
              <a:cs typeface="Times New Roman" pitchFamily="18" charset="0"/>
            </a:rPr>
            <a:t>până la </a:t>
          </a:r>
          <a:r>
            <a:rPr lang="en-US" sz="2000" kern="1200" dirty="0">
              <a:solidFill>
                <a:schemeClr val="bg1"/>
              </a:solidFill>
              <a:latin typeface="Arial Black" pitchFamily="34" charset="0"/>
              <a:cs typeface="Times New Roman" pitchFamily="18" charset="0"/>
            </a:rPr>
            <a:t> </a:t>
          </a:r>
          <a:r>
            <a:rPr lang="ro-RO" sz="2000" kern="1200" dirty="0">
              <a:solidFill>
                <a:schemeClr val="bg1"/>
              </a:solidFill>
              <a:latin typeface="Arial Black" pitchFamily="34" charset="0"/>
              <a:cs typeface="Times New Roman" pitchFamily="18" charset="0"/>
            </a:rPr>
            <a:t>1</a:t>
          </a:r>
          <a:r>
            <a:rPr lang="en-US" sz="2000" kern="1200" dirty="0">
              <a:solidFill>
                <a:schemeClr val="bg1"/>
              </a:solidFill>
              <a:latin typeface="Arial Black" pitchFamily="34" charset="0"/>
              <a:cs typeface="Times New Roman" pitchFamily="18" charset="0"/>
            </a:rPr>
            <a:t>80406329,02</a:t>
          </a:r>
          <a:r>
            <a:rPr lang="ro-RO" sz="2000" kern="1200" dirty="0">
              <a:solidFill>
                <a:schemeClr val="bg1"/>
              </a:solidFill>
              <a:latin typeface="Arial Black" pitchFamily="34" charset="0"/>
              <a:cs typeface="Times New Roman" pitchFamily="18" charset="0"/>
            </a:rPr>
            <a:t> mii lei </a:t>
          </a:r>
          <a:r>
            <a:rPr lang="ro-RO" sz="2000" b="1" kern="1200" dirty="0">
              <a:solidFill>
                <a:schemeClr val="bg1"/>
              </a:solidFill>
              <a:latin typeface="Arial Black" pitchFamily="34" charset="0"/>
              <a:cs typeface="Times New Roman" pitchFamily="18" charset="0"/>
            </a:rPr>
            <a:t>(  cu </a:t>
          </a:r>
          <a:r>
            <a:rPr lang="en-US" sz="2000" b="1" kern="1200" dirty="0">
              <a:solidFill>
                <a:schemeClr val="bg1"/>
              </a:solidFill>
              <a:latin typeface="Arial Black" pitchFamily="34" charset="0"/>
              <a:cs typeface="Times New Roman" pitchFamily="18" charset="0"/>
            </a:rPr>
            <a:t>726646,84</a:t>
          </a:r>
          <a:r>
            <a:rPr lang="ro-RO" sz="2000" b="1" kern="1200" dirty="0">
              <a:solidFill>
                <a:schemeClr val="bg1"/>
              </a:solidFill>
              <a:latin typeface="Arial Black" pitchFamily="34" charset="0"/>
              <a:cs typeface="Times New Roman" pitchFamily="18" charset="0"/>
            </a:rPr>
            <a:t> mii lei)</a:t>
          </a:r>
          <a:endParaRPr lang="ru-RU" sz="2000" b="1" kern="1200" dirty="0">
            <a:solidFill>
              <a:schemeClr val="bg1"/>
            </a:solidFill>
            <a:latin typeface="Arial Black" pitchFamily="34" charset="0"/>
            <a:cs typeface="Times New Roman" pitchFamily="18" charset="0"/>
          </a:endParaRPr>
        </a:p>
      </dsp:txBody>
      <dsp:txXfrm rot="5400000">
        <a:off x="4241697" y="979308"/>
        <a:ext cx="3941952" cy="29379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6869E-DF57-40F0-8079-9D52C0A3DC53}">
      <dsp:nvSpPr>
        <dsp:cNvPr id="0" name=""/>
        <dsp:cNvSpPr/>
      </dsp:nvSpPr>
      <dsp:spPr>
        <a:xfrm>
          <a:off x="1149295" y="27067"/>
          <a:ext cx="4481288" cy="1400402"/>
        </a:xfrm>
        <a:prstGeom prst="rect">
          <a:avLst/>
        </a:prstGeom>
        <a:solidFill>
          <a:srgbClr val="C9E4FF">
            <a:alpha val="4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48539" tIns="76200" rIns="76200" bIns="76200" numCol="1" spcCol="1270" anchor="ctr" anchorCtr="0">
          <a:noAutofit/>
        </a:bodyPr>
        <a:lstStyle/>
        <a:p>
          <a:pPr lvl="0" algn="ctr" defTabSz="889000">
            <a:lnSpc>
              <a:spcPct val="90000"/>
            </a:lnSpc>
            <a:spcBef>
              <a:spcPct val="0"/>
            </a:spcBef>
            <a:spcAft>
              <a:spcPct val="35000"/>
            </a:spcAft>
          </a:pPr>
          <a:r>
            <a:rPr lang="ro-RO" sz="2000" b="1" kern="1200" dirty="0">
              <a:solidFill>
                <a:schemeClr val="tx1"/>
              </a:solidFill>
              <a:latin typeface="Arial Black" pitchFamily="34" charset="0"/>
              <a:cs typeface="Times New Roman" pitchFamily="18" charset="0"/>
            </a:rPr>
            <a:t>Cheltuielile efective la salariu s-au majorat cu      34,4</a:t>
          </a:r>
          <a:r>
            <a:rPr lang="ro-RO" sz="2000" b="1" u="none" kern="1200" dirty="0">
              <a:solidFill>
                <a:schemeClr val="tx1"/>
              </a:solidFill>
              <a:latin typeface="Arial Black" pitchFamily="34" charset="0"/>
              <a:cs typeface="Times New Roman" pitchFamily="18" charset="0"/>
            </a:rPr>
            <a:t>%.</a:t>
          </a:r>
          <a:endParaRPr lang="en-US" sz="2000" b="1" u="none" kern="1200" dirty="0">
            <a:solidFill>
              <a:schemeClr val="tx1"/>
            </a:solidFill>
            <a:latin typeface="Arial Black" pitchFamily="34" charset="0"/>
            <a:cs typeface="Times New Roman" pitchFamily="18" charset="0"/>
          </a:endParaRPr>
        </a:p>
      </dsp:txBody>
      <dsp:txXfrm>
        <a:off x="1149295" y="27067"/>
        <a:ext cx="4481288" cy="1400402"/>
      </dsp:txXfrm>
    </dsp:sp>
    <dsp:sp modelId="{760E52F8-1CE1-41BC-B4DE-E14046E79B53}">
      <dsp:nvSpPr>
        <dsp:cNvPr id="0" name=""/>
        <dsp:cNvSpPr/>
      </dsp:nvSpPr>
      <dsp:spPr>
        <a:xfrm>
          <a:off x="962575" y="129223"/>
          <a:ext cx="980281" cy="861550"/>
        </a:xfrm>
        <a:prstGeom prst="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18AD6B-D55E-4AB8-9041-19780F1AE9AB}">
      <dsp:nvSpPr>
        <dsp:cNvPr id="0" name=""/>
        <dsp:cNvSpPr/>
      </dsp:nvSpPr>
      <dsp:spPr>
        <a:xfrm>
          <a:off x="1149295" y="1587738"/>
          <a:ext cx="4481288" cy="1400402"/>
        </a:xfrm>
        <a:prstGeom prst="rect">
          <a:avLst/>
        </a:prstGeom>
        <a:solidFill>
          <a:srgbClr val="C9E4FF">
            <a:alpha val="4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48539" tIns="76200" rIns="76200" bIns="76200" numCol="1" spcCol="1270" anchor="ctr" anchorCtr="0">
          <a:noAutofit/>
        </a:bodyPr>
        <a:lstStyle/>
        <a:p>
          <a:pPr lvl="0" algn="ctr" defTabSz="889000">
            <a:lnSpc>
              <a:spcPct val="90000"/>
            </a:lnSpc>
            <a:spcBef>
              <a:spcPct val="0"/>
            </a:spcBef>
            <a:spcAft>
              <a:spcPct val="35000"/>
            </a:spcAft>
          </a:pPr>
          <a:r>
            <a:rPr lang="en-US" sz="2000" b="1" kern="1200" dirty="0">
              <a:solidFill>
                <a:schemeClr val="tx1"/>
              </a:solidFill>
              <a:latin typeface="Arial Black" pitchFamily="34" charset="0"/>
              <a:cs typeface="Times New Roman" pitchFamily="18" charset="0"/>
            </a:rPr>
            <a:t>S</a:t>
          </a:r>
          <a:r>
            <a:rPr lang="ro-RO" sz="2000" b="1" kern="1200" dirty="0">
              <a:solidFill>
                <a:schemeClr val="tx1"/>
              </a:solidFill>
              <a:latin typeface="Arial Black" pitchFamily="34" charset="0"/>
              <a:cs typeface="Times New Roman" pitchFamily="18" charset="0"/>
            </a:rPr>
            <a:t>alariul mediu lunar la o persoană fizică în perioada  anului 20</a:t>
          </a:r>
          <a:r>
            <a:rPr lang="en-US" sz="2000" b="1" kern="1200" dirty="0">
              <a:solidFill>
                <a:schemeClr val="tx1"/>
              </a:solidFill>
              <a:latin typeface="Arial Black" pitchFamily="34" charset="0"/>
              <a:cs typeface="Times New Roman" pitchFamily="18" charset="0"/>
            </a:rPr>
            <a:t>21 a </a:t>
          </a:r>
          <a:r>
            <a:rPr lang="ro-RO" sz="2000" b="1" kern="1200" noProof="0" dirty="0">
              <a:solidFill>
                <a:schemeClr val="tx1"/>
              </a:solidFill>
              <a:latin typeface="Arial Black" pitchFamily="34" charset="0"/>
              <a:cs typeface="Times New Roman" pitchFamily="18" charset="0"/>
            </a:rPr>
            <a:t>constituit </a:t>
          </a:r>
          <a:r>
            <a:rPr lang="en-US" sz="2000" b="1" kern="1200" dirty="0">
              <a:solidFill>
                <a:schemeClr val="tx1"/>
              </a:solidFill>
              <a:latin typeface="Arial Black" pitchFamily="34" charset="0"/>
              <a:cs typeface="Times New Roman" pitchFamily="18" charset="0"/>
            </a:rPr>
            <a:t>12087,4</a:t>
          </a:r>
          <a:r>
            <a:rPr lang="ro-RO" sz="2000" b="1" kern="1200" dirty="0">
              <a:solidFill>
                <a:schemeClr val="tx1"/>
              </a:solidFill>
              <a:latin typeface="Arial Black" pitchFamily="34" charset="0"/>
              <a:cs typeface="Times New Roman" pitchFamily="18" charset="0"/>
            </a:rPr>
            <a:t>lei.</a:t>
          </a:r>
          <a:endParaRPr lang="ru-RU" sz="2000" b="1" kern="1200" dirty="0">
            <a:solidFill>
              <a:schemeClr val="tx1"/>
            </a:solidFill>
            <a:latin typeface="Arial Black" pitchFamily="34" charset="0"/>
            <a:cs typeface="Times New Roman" pitchFamily="18" charset="0"/>
          </a:endParaRPr>
        </a:p>
      </dsp:txBody>
      <dsp:txXfrm>
        <a:off x="1149295" y="1587738"/>
        <a:ext cx="4481288" cy="1400402"/>
      </dsp:txXfrm>
    </dsp:sp>
    <dsp:sp modelId="{282DFE8F-8A9D-4E06-9B37-733B5C6FA96D}">
      <dsp:nvSpPr>
        <dsp:cNvPr id="0" name=""/>
        <dsp:cNvSpPr/>
      </dsp:nvSpPr>
      <dsp:spPr>
        <a:xfrm>
          <a:off x="990680" y="1665911"/>
          <a:ext cx="980281" cy="873901"/>
        </a:xfrm>
        <a:prstGeom prst="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9B3CD-9051-4025-988B-9F79928C8A4F}">
      <dsp:nvSpPr>
        <dsp:cNvPr id="0" name=""/>
        <dsp:cNvSpPr/>
      </dsp:nvSpPr>
      <dsp:spPr>
        <a:xfrm>
          <a:off x="0" y="360725"/>
          <a:ext cx="8140446" cy="604800"/>
        </a:xfrm>
        <a:prstGeom prst="rect">
          <a:avLst/>
        </a:prstGeom>
        <a:solidFill>
          <a:srgbClr val="FFFF0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54C00C-0FD7-4DD8-9F35-6EE884774B94}">
      <dsp:nvSpPr>
        <dsp:cNvPr id="0" name=""/>
        <dsp:cNvSpPr/>
      </dsp:nvSpPr>
      <dsp:spPr>
        <a:xfrm>
          <a:off x="407022" y="6485"/>
          <a:ext cx="5698312" cy="708480"/>
        </a:xfrm>
        <a:prstGeom prst="roundRect">
          <a:avLst/>
        </a:prstGeom>
        <a:solidFill>
          <a:srgbClr val="99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383" tIns="0" rIns="215383"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altLang="ru-RU" sz="2400" b="1" kern="1200" dirty="0">
            <a:solidFill>
              <a:schemeClr val="bg1"/>
            </a:solidFill>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r>
            <a:rPr lang="ro-RO" altLang="ru-RU" sz="2400" b="1" kern="1200" dirty="0">
              <a:solidFill>
                <a:schemeClr val="bg1"/>
              </a:solidFill>
              <a:latin typeface="Arial" panose="020B0604020202020204" pitchFamily="34" charset="0"/>
              <a:cs typeface="Arial" panose="020B0604020202020204" pitchFamily="34" charset="0"/>
            </a:rPr>
            <a:t>Cardiologie intervențională</a:t>
          </a:r>
          <a:endParaRPr lang="ru-RU" sz="2400" kern="1200" dirty="0">
            <a:solidFill>
              <a:schemeClr val="bg1"/>
            </a:solidFill>
          </a:endParaRPr>
        </a:p>
        <a:p>
          <a:pPr lvl="0" algn="ctr" defTabSz="1155700">
            <a:lnSpc>
              <a:spcPct val="90000"/>
            </a:lnSpc>
            <a:spcBef>
              <a:spcPct val="0"/>
            </a:spcBef>
            <a:spcAft>
              <a:spcPct val="35000"/>
            </a:spcAft>
          </a:pPr>
          <a:endParaRPr lang="ru-RU" sz="2400" kern="1200" dirty="0">
            <a:solidFill>
              <a:schemeClr val="bg1"/>
            </a:solidFill>
          </a:endParaRPr>
        </a:p>
      </dsp:txBody>
      <dsp:txXfrm>
        <a:off x="441607" y="41070"/>
        <a:ext cx="5629142" cy="639310"/>
      </dsp:txXfrm>
    </dsp:sp>
    <dsp:sp modelId="{BF6244AA-7EBD-42EA-BDBD-7D193CBAD191}">
      <dsp:nvSpPr>
        <dsp:cNvPr id="0" name=""/>
        <dsp:cNvSpPr/>
      </dsp:nvSpPr>
      <dsp:spPr>
        <a:xfrm>
          <a:off x="0" y="1449365"/>
          <a:ext cx="8140446" cy="604800"/>
        </a:xfrm>
        <a:prstGeom prst="rect">
          <a:avLst/>
        </a:prstGeom>
        <a:solidFill>
          <a:srgbClr val="FFFF0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B4D6E7-F0F8-4411-AFD4-CBD71DC9EC51}">
      <dsp:nvSpPr>
        <dsp:cNvPr id="0" name=""/>
        <dsp:cNvSpPr/>
      </dsp:nvSpPr>
      <dsp:spPr>
        <a:xfrm>
          <a:off x="407022" y="1095125"/>
          <a:ext cx="5698312" cy="708480"/>
        </a:xfrm>
        <a:prstGeom prst="roundRect">
          <a:avLst/>
        </a:prstGeom>
        <a:solidFill>
          <a:srgbClr val="99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383" tIns="0" rIns="215383"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altLang="ru-RU" sz="2400" b="1" kern="1200" dirty="0">
            <a:solidFill>
              <a:schemeClr val="bg1"/>
            </a:solidFill>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r>
            <a:rPr lang="ro-RO" altLang="ru-RU" sz="2400" b="1" kern="1200" dirty="0">
              <a:solidFill>
                <a:schemeClr val="bg1"/>
              </a:solidFill>
              <a:latin typeface="Arial" panose="020B0604020202020204" pitchFamily="34" charset="0"/>
              <a:cs typeface="Arial" panose="020B0604020202020204" pitchFamily="34" charset="0"/>
            </a:rPr>
            <a:t>Urgențe cardiace </a:t>
          </a:r>
          <a:endParaRPr lang="en-US" altLang="ru-RU" sz="2400" b="1" kern="1200" dirty="0">
            <a:solidFill>
              <a:schemeClr val="bg1"/>
            </a:solidFill>
            <a:latin typeface="Arial" panose="020B0604020202020204" pitchFamily="34" charset="0"/>
            <a:cs typeface="Arial" panose="020B0604020202020204" pitchFamily="34" charset="0"/>
          </a:endParaRPr>
        </a:p>
        <a:p>
          <a:pPr lvl="0" algn="ctr" defTabSz="889000">
            <a:lnSpc>
              <a:spcPct val="90000"/>
            </a:lnSpc>
            <a:spcBef>
              <a:spcPct val="0"/>
            </a:spcBef>
            <a:spcAft>
              <a:spcPct val="35000"/>
            </a:spcAft>
          </a:pPr>
          <a:endParaRPr lang="ru-RU" sz="2400" kern="1200" dirty="0">
            <a:solidFill>
              <a:schemeClr val="bg1"/>
            </a:solidFill>
          </a:endParaRPr>
        </a:p>
      </dsp:txBody>
      <dsp:txXfrm>
        <a:off x="441607" y="1129710"/>
        <a:ext cx="5629142" cy="639310"/>
      </dsp:txXfrm>
    </dsp:sp>
    <dsp:sp modelId="{C7EB2C96-223B-4893-8EAD-F3A355E4674E}">
      <dsp:nvSpPr>
        <dsp:cNvPr id="0" name=""/>
        <dsp:cNvSpPr/>
      </dsp:nvSpPr>
      <dsp:spPr>
        <a:xfrm>
          <a:off x="0" y="2538005"/>
          <a:ext cx="8140446" cy="604800"/>
        </a:xfrm>
        <a:prstGeom prst="rect">
          <a:avLst/>
        </a:prstGeom>
        <a:solidFill>
          <a:srgbClr val="FFFF0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20F996-4743-4246-802D-8A9AF2AA2F8E}">
      <dsp:nvSpPr>
        <dsp:cNvPr id="0" name=""/>
        <dsp:cNvSpPr/>
      </dsp:nvSpPr>
      <dsp:spPr>
        <a:xfrm>
          <a:off x="407022" y="2183765"/>
          <a:ext cx="5698312" cy="708480"/>
        </a:xfrm>
        <a:prstGeom prst="roundRect">
          <a:avLst/>
        </a:prstGeom>
        <a:solidFill>
          <a:srgbClr val="99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383" tIns="0" rIns="215383"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altLang="ru-RU" sz="2400" b="1" kern="1200" dirty="0">
            <a:solidFill>
              <a:schemeClr val="bg1"/>
            </a:solidFill>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r>
            <a:rPr lang="ro-RO" altLang="ru-RU" sz="2400" b="1" kern="1200" dirty="0">
              <a:solidFill>
                <a:schemeClr val="bg1"/>
              </a:solidFill>
              <a:latin typeface="Arial" panose="020B0604020202020204" pitchFamily="34" charset="0"/>
              <a:cs typeface="Arial" panose="020B0604020202020204" pitchFamily="34" charset="0"/>
            </a:rPr>
            <a:t>Insuficiență cardiacă cronică</a:t>
          </a:r>
          <a:endParaRPr lang="ru-RU" sz="2400" kern="1200" dirty="0">
            <a:solidFill>
              <a:schemeClr val="bg1"/>
            </a:solidFill>
          </a:endParaRPr>
        </a:p>
        <a:p>
          <a:pPr lvl="0" algn="ctr" defTabSz="755650">
            <a:lnSpc>
              <a:spcPct val="90000"/>
            </a:lnSpc>
            <a:spcBef>
              <a:spcPct val="0"/>
            </a:spcBef>
            <a:spcAft>
              <a:spcPct val="35000"/>
            </a:spcAft>
          </a:pPr>
          <a:endParaRPr lang="en-US" altLang="ru-RU" sz="2400" b="1" kern="1200" dirty="0">
            <a:solidFill>
              <a:schemeClr val="bg1"/>
            </a:solidFill>
            <a:latin typeface="Arial" panose="020B0604020202020204" pitchFamily="34" charset="0"/>
            <a:cs typeface="Arial" panose="020B0604020202020204" pitchFamily="34" charset="0"/>
          </a:endParaRPr>
        </a:p>
      </dsp:txBody>
      <dsp:txXfrm>
        <a:off x="441607" y="2218350"/>
        <a:ext cx="5629142" cy="639310"/>
      </dsp:txXfrm>
    </dsp:sp>
    <dsp:sp modelId="{14C98DFC-8DFE-4610-B0BF-C50362ECFEDA}">
      <dsp:nvSpPr>
        <dsp:cNvPr id="0" name=""/>
        <dsp:cNvSpPr/>
      </dsp:nvSpPr>
      <dsp:spPr>
        <a:xfrm>
          <a:off x="0" y="3626645"/>
          <a:ext cx="8140446" cy="604800"/>
        </a:xfrm>
        <a:prstGeom prst="rect">
          <a:avLst/>
        </a:prstGeom>
        <a:solidFill>
          <a:srgbClr val="FFFF0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B0DFE4-A349-42D1-9B68-80908B8B5095}">
      <dsp:nvSpPr>
        <dsp:cNvPr id="0" name=""/>
        <dsp:cNvSpPr/>
      </dsp:nvSpPr>
      <dsp:spPr>
        <a:xfrm>
          <a:off x="407022" y="3272405"/>
          <a:ext cx="5698312" cy="708480"/>
        </a:xfrm>
        <a:prstGeom prst="roundRect">
          <a:avLst/>
        </a:prstGeom>
        <a:solidFill>
          <a:srgbClr val="99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383" tIns="0" rIns="215383"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altLang="ru-RU" sz="2400" b="1" kern="1200" dirty="0">
            <a:solidFill>
              <a:schemeClr val="bg1"/>
            </a:solidFill>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r>
            <a:rPr lang="ro-RO" altLang="ru-RU" sz="2400" b="1" kern="1200" dirty="0">
              <a:solidFill>
                <a:schemeClr val="bg1"/>
              </a:solidFill>
              <a:latin typeface="Arial" panose="020B0604020202020204" pitchFamily="34" charset="0"/>
              <a:cs typeface="Arial" panose="020B0604020202020204" pitchFamily="34" charset="0"/>
            </a:rPr>
            <a:t>Hipertensiuni  arteriale</a:t>
          </a:r>
          <a:endParaRPr lang="ru-RU" sz="2400" kern="1200" dirty="0">
            <a:solidFill>
              <a:schemeClr val="bg1"/>
            </a:solidFill>
          </a:endParaRPr>
        </a:p>
        <a:p>
          <a:pPr lvl="0" algn="ctr" defTabSz="622300">
            <a:lnSpc>
              <a:spcPct val="90000"/>
            </a:lnSpc>
            <a:spcBef>
              <a:spcPct val="0"/>
            </a:spcBef>
            <a:spcAft>
              <a:spcPct val="35000"/>
            </a:spcAft>
          </a:pPr>
          <a:endParaRPr lang="ru-RU" sz="2400" kern="1200" dirty="0">
            <a:solidFill>
              <a:schemeClr val="bg1"/>
            </a:solidFill>
          </a:endParaRPr>
        </a:p>
      </dsp:txBody>
      <dsp:txXfrm>
        <a:off x="441607" y="3306990"/>
        <a:ext cx="5629142" cy="639310"/>
      </dsp:txXfrm>
    </dsp:sp>
    <dsp:sp modelId="{1698234A-2214-482D-A306-E9AA2F58FEDC}">
      <dsp:nvSpPr>
        <dsp:cNvPr id="0" name=""/>
        <dsp:cNvSpPr/>
      </dsp:nvSpPr>
      <dsp:spPr>
        <a:xfrm>
          <a:off x="0" y="4715285"/>
          <a:ext cx="8140446" cy="604800"/>
        </a:xfrm>
        <a:prstGeom prst="rect">
          <a:avLst/>
        </a:prstGeom>
        <a:solidFill>
          <a:srgbClr val="FFFF0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48BAF7-41F2-40A1-9BA5-A5FB33CB181B}">
      <dsp:nvSpPr>
        <dsp:cNvPr id="0" name=""/>
        <dsp:cNvSpPr/>
      </dsp:nvSpPr>
      <dsp:spPr>
        <a:xfrm>
          <a:off x="407022" y="4361045"/>
          <a:ext cx="5698312" cy="708480"/>
        </a:xfrm>
        <a:prstGeom prst="roundRect">
          <a:avLst/>
        </a:prstGeom>
        <a:solidFill>
          <a:srgbClr val="99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383" tIns="0" rIns="215383" bIns="0" numCol="1" spcCol="1270" anchor="ctr" anchorCtr="0">
          <a:noAutofit/>
        </a:bodyPr>
        <a:lstStyle/>
        <a:p>
          <a:pPr lvl="0" algn="ctr" defTabSz="1066800">
            <a:lnSpc>
              <a:spcPct val="90000"/>
            </a:lnSpc>
            <a:spcBef>
              <a:spcPct val="0"/>
            </a:spcBef>
            <a:spcAft>
              <a:spcPct val="35000"/>
            </a:spcAft>
          </a:pPr>
          <a:r>
            <a:rPr lang="ro-RO" sz="2400" b="1" kern="1200" noProof="0" dirty="0">
              <a:solidFill>
                <a:schemeClr val="bg1"/>
              </a:solidFill>
              <a:latin typeface="Arial" panose="020B0604020202020204" pitchFamily="34" charset="0"/>
              <a:cs typeface="Arial" panose="020B0604020202020204" pitchFamily="34" charset="0"/>
            </a:rPr>
            <a:t>Cardiologie pediatrică</a:t>
          </a:r>
        </a:p>
      </dsp:txBody>
      <dsp:txXfrm>
        <a:off x="441607" y="4395630"/>
        <a:ext cx="5629142" cy="639310"/>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7.emf"/></Relationships>
</file>

<file path=ppt/drawings/drawing1.xml><?xml version="1.0" encoding="utf-8"?>
<c:userShapes xmlns:c="http://schemas.openxmlformats.org/drawingml/2006/chart">
  <cdr:relSizeAnchor xmlns:cdr="http://schemas.openxmlformats.org/drawingml/2006/chartDrawing">
    <cdr:from>
      <cdr:x>0.6531</cdr:x>
      <cdr:y>0.03914</cdr:y>
    </cdr:from>
    <cdr:to>
      <cdr:x>0.7758</cdr:x>
      <cdr:y>0.18729</cdr:y>
    </cdr:to>
    <cdr:sp macro="" textlink="">
      <cdr:nvSpPr>
        <cdr:cNvPr id="2" name="CasetăText 1"/>
        <cdr:cNvSpPr txBox="1"/>
      </cdr:nvSpPr>
      <cdr:spPr>
        <a:xfrm xmlns:a="http://schemas.openxmlformats.org/drawingml/2006/main">
          <a:off x="4867474" y="133186"/>
          <a:ext cx="914400" cy="50405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2"/>
            <a:ext cx="2919413" cy="493554"/>
          </a:xfrm>
          <a:prstGeom prst="rect">
            <a:avLst/>
          </a:prstGeom>
        </p:spPr>
        <p:txBody>
          <a:bodyPr vert="horz" lIns="91986" tIns="45993" rIns="91986" bIns="45993" rtlCol="0"/>
          <a:lstStyle>
            <a:lvl1pPr algn="l" fontAlgn="auto">
              <a:spcBef>
                <a:spcPts val="0"/>
              </a:spcBef>
              <a:spcAft>
                <a:spcPts val="0"/>
              </a:spcAft>
              <a:defRPr sz="1200">
                <a:latin typeface="+mn-lt"/>
              </a:defRPr>
            </a:lvl1pPr>
          </a:lstStyle>
          <a:p>
            <a:pPr>
              <a:defRPr/>
            </a:pPr>
            <a:endParaRPr lang="ru-RU" dirty="0"/>
          </a:p>
        </p:txBody>
      </p:sp>
      <p:sp>
        <p:nvSpPr>
          <p:cNvPr id="3" name="Дата 2"/>
          <p:cNvSpPr>
            <a:spLocks noGrp="1"/>
          </p:cNvSpPr>
          <p:nvPr>
            <p:ph type="dt" sz="quarter" idx="1"/>
          </p:nvPr>
        </p:nvSpPr>
        <p:spPr>
          <a:xfrm>
            <a:off x="3814764" y="2"/>
            <a:ext cx="2919412" cy="493554"/>
          </a:xfrm>
          <a:prstGeom prst="rect">
            <a:avLst/>
          </a:prstGeom>
        </p:spPr>
        <p:txBody>
          <a:bodyPr vert="horz" lIns="91986" tIns="45993" rIns="91986" bIns="45993" rtlCol="0"/>
          <a:lstStyle>
            <a:lvl1pPr algn="r" fontAlgn="auto">
              <a:spcBef>
                <a:spcPts val="0"/>
              </a:spcBef>
              <a:spcAft>
                <a:spcPts val="0"/>
              </a:spcAft>
              <a:defRPr sz="1200" smtClean="0">
                <a:latin typeface="+mn-lt"/>
              </a:defRPr>
            </a:lvl1pPr>
          </a:lstStyle>
          <a:p>
            <a:pPr>
              <a:defRPr/>
            </a:pPr>
            <a:fld id="{640116A6-FE9F-459B-8F7C-EDCB800F153F}" type="datetimeFigureOut">
              <a:rPr lang="ru-RU"/>
              <a:pPr>
                <a:defRPr/>
              </a:pPr>
              <a:t>23.02.2022</a:t>
            </a:fld>
            <a:endParaRPr lang="ru-RU"/>
          </a:p>
        </p:txBody>
      </p:sp>
      <p:sp>
        <p:nvSpPr>
          <p:cNvPr id="4" name="Нижний колонтитул 3"/>
          <p:cNvSpPr>
            <a:spLocks noGrp="1"/>
          </p:cNvSpPr>
          <p:nvPr>
            <p:ph type="ftr" sz="quarter" idx="2"/>
          </p:nvPr>
        </p:nvSpPr>
        <p:spPr>
          <a:xfrm>
            <a:off x="2" y="9371173"/>
            <a:ext cx="3725070" cy="493553"/>
          </a:xfrm>
          <a:prstGeom prst="rect">
            <a:avLst/>
          </a:prstGeom>
        </p:spPr>
        <p:txBody>
          <a:bodyPr vert="horz" lIns="91986" tIns="45993" rIns="91986" bIns="45993" rtlCol="0" anchor="b"/>
          <a:lstStyle>
            <a:lvl1pPr algn="l" fontAlgn="auto">
              <a:spcBef>
                <a:spcPts val="0"/>
              </a:spcBef>
              <a:spcAft>
                <a:spcPts val="0"/>
              </a:spcAft>
              <a:defRPr sz="1200">
                <a:latin typeface="+mn-lt"/>
              </a:defRPr>
            </a:lvl1pPr>
          </a:lstStyle>
          <a:p>
            <a:pPr>
              <a:defRPr/>
            </a:pPr>
            <a:r>
              <a:rPr lang="en-US" dirty="0"/>
              <a:t>2015\Director \</a:t>
            </a:r>
            <a:r>
              <a:rPr lang="ro-RO" dirty="0"/>
              <a:t>P</a:t>
            </a:r>
            <a:r>
              <a:rPr lang="en-US" dirty="0" err="1"/>
              <a:t>oiect</a:t>
            </a:r>
            <a:r>
              <a:rPr lang="en-US" dirty="0"/>
              <a:t> de management Total</a:t>
            </a:r>
            <a:endParaRPr lang="ru-RU" dirty="0"/>
          </a:p>
        </p:txBody>
      </p:sp>
      <p:sp>
        <p:nvSpPr>
          <p:cNvPr id="5" name="Номер слайда 4"/>
          <p:cNvSpPr>
            <a:spLocks noGrp="1"/>
          </p:cNvSpPr>
          <p:nvPr>
            <p:ph type="sldNum" sz="quarter" idx="3"/>
          </p:nvPr>
        </p:nvSpPr>
        <p:spPr>
          <a:xfrm>
            <a:off x="3814764" y="9371173"/>
            <a:ext cx="2919412" cy="493553"/>
          </a:xfrm>
          <a:prstGeom prst="rect">
            <a:avLst/>
          </a:prstGeom>
        </p:spPr>
        <p:txBody>
          <a:bodyPr vert="horz" lIns="91986" tIns="45993" rIns="91986" bIns="45993" rtlCol="0" anchor="b"/>
          <a:lstStyle>
            <a:lvl1pPr algn="r" fontAlgn="auto">
              <a:spcBef>
                <a:spcPts val="0"/>
              </a:spcBef>
              <a:spcAft>
                <a:spcPts val="0"/>
              </a:spcAft>
              <a:defRPr sz="1200" smtClean="0">
                <a:latin typeface="+mn-lt"/>
              </a:defRPr>
            </a:lvl1pPr>
          </a:lstStyle>
          <a:p>
            <a:pPr>
              <a:defRPr/>
            </a:pPr>
            <a:fld id="{5A51576E-95FB-4A8D-B40E-93F4EBA5E1E5}" type="slidenum">
              <a:rPr lang="ru-RU"/>
              <a:pPr>
                <a:defRPr/>
              </a:pPr>
              <a:t>‹#›</a:t>
            </a:fld>
            <a:endParaRPr lang="ru-RU"/>
          </a:p>
        </p:txBody>
      </p:sp>
    </p:spTree>
    <p:extLst>
      <p:ext uri="{BB962C8B-B14F-4D97-AF65-F5344CB8AC3E}">
        <p14:creationId xmlns:p14="http://schemas.microsoft.com/office/powerpoint/2010/main" val="234485642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2"/>
            <a:ext cx="2919413" cy="493554"/>
          </a:xfrm>
          <a:prstGeom prst="rect">
            <a:avLst/>
          </a:prstGeom>
        </p:spPr>
        <p:txBody>
          <a:bodyPr vert="horz" lIns="91986" tIns="45993" rIns="91986" bIns="45993" rtlCol="0"/>
          <a:lstStyle>
            <a:lvl1pPr algn="l" fontAlgn="auto">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3814764" y="2"/>
            <a:ext cx="2919412" cy="493554"/>
          </a:xfrm>
          <a:prstGeom prst="rect">
            <a:avLst/>
          </a:prstGeom>
        </p:spPr>
        <p:txBody>
          <a:bodyPr vert="horz" lIns="91986" tIns="45993" rIns="91986" bIns="45993" rtlCol="0"/>
          <a:lstStyle>
            <a:lvl1pPr algn="r" fontAlgn="auto">
              <a:spcBef>
                <a:spcPts val="0"/>
              </a:spcBef>
              <a:spcAft>
                <a:spcPts val="0"/>
              </a:spcAft>
              <a:defRPr sz="1200" smtClean="0">
                <a:latin typeface="+mn-lt"/>
              </a:defRPr>
            </a:lvl1pPr>
          </a:lstStyle>
          <a:p>
            <a:pPr>
              <a:defRPr/>
            </a:pPr>
            <a:fld id="{F536C677-39FE-4054-AAE9-8B2F8E8BAB4A}" type="datetimeFigureOut">
              <a:rPr lang="ru-RU"/>
              <a:pPr>
                <a:defRPr/>
              </a:pPr>
              <a:t>23.02.2022</a:t>
            </a:fld>
            <a:endParaRPr lang="ru-RU"/>
          </a:p>
        </p:txBody>
      </p:sp>
      <p:sp>
        <p:nvSpPr>
          <p:cNvPr id="4" name="Образ слайда 3"/>
          <p:cNvSpPr>
            <a:spLocks noGrp="1" noRot="1" noChangeAspect="1"/>
          </p:cNvSpPr>
          <p:nvPr>
            <p:ph type="sldImg" idx="2"/>
          </p:nvPr>
        </p:nvSpPr>
        <p:spPr>
          <a:xfrm>
            <a:off x="900113" y="739775"/>
            <a:ext cx="4935537" cy="3702050"/>
          </a:xfrm>
          <a:prstGeom prst="rect">
            <a:avLst/>
          </a:prstGeom>
          <a:noFill/>
          <a:ln w="12700">
            <a:solidFill>
              <a:prstClr val="black"/>
            </a:solidFill>
          </a:ln>
        </p:spPr>
        <p:txBody>
          <a:bodyPr vert="horz" lIns="91986" tIns="45993" rIns="91986" bIns="45993" rtlCol="0" anchor="ctr"/>
          <a:lstStyle/>
          <a:p>
            <a:pPr lvl="0"/>
            <a:endParaRPr lang="ru-RU" noProof="0"/>
          </a:p>
        </p:txBody>
      </p:sp>
      <p:sp>
        <p:nvSpPr>
          <p:cNvPr id="5" name="Заметки 4"/>
          <p:cNvSpPr>
            <a:spLocks noGrp="1"/>
          </p:cNvSpPr>
          <p:nvPr>
            <p:ph type="body" sz="quarter" idx="3"/>
          </p:nvPr>
        </p:nvSpPr>
        <p:spPr>
          <a:xfrm>
            <a:off x="673101" y="4686380"/>
            <a:ext cx="5389564" cy="4440396"/>
          </a:xfrm>
          <a:prstGeom prst="rect">
            <a:avLst/>
          </a:prstGeom>
        </p:spPr>
        <p:txBody>
          <a:bodyPr vert="horz" lIns="91986" tIns="45993" rIns="91986" bIns="45993" rtlCol="0">
            <a:normAutofit/>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1" y="9371173"/>
            <a:ext cx="2919413" cy="493553"/>
          </a:xfrm>
          <a:prstGeom prst="rect">
            <a:avLst/>
          </a:prstGeom>
        </p:spPr>
        <p:txBody>
          <a:bodyPr vert="horz" lIns="91986" tIns="45993" rIns="91986" bIns="45993" rtlCol="0" anchor="b"/>
          <a:lstStyle>
            <a:lvl1pPr algn="l" fontAlgn="auto">
              <a:spcBef>
                <a:spcPts val="0"/>
              </a:spcBef>
              <a:spcAft>
                <a:spcPts val="0"/>
              </a:spcAft>
              <a:defRPr sz="1200">
                <a:latin typeface="+mn-lt"/>
              </a:defRPr>
            </a:lvl1pPr>
          </a:lstStyle>
          <a:p>
            <a:pPr>
              <a:defRPr/>
            </a:pPr>
            <a:r>
              <a:rPr lang="ru-RU"/>
              <a:t>&amp;файл</a:t>
            </a:r>
          </a:p>
        </p:txBody>
      </p:sp>
      <p:sp>
        <p:nvSpPr>
          <p:cNvPr id="7" name="Номер слайда 6"/>
          <p:cNvSpPr>
            <a:spLocks noGrp="1"/>
          </p:cNvSpPr>
          <p:nvPr>
            <p:ph type="sldNum" sz="quarter" idx="5"/>
          </p:nvPr>
        </p:nvSpPr>
        <p:spPr>
          <a:xfrm>
            <a:off x="3814764" y="9371173"/>
            <a:ext cx="2919412" cy="493553"/>
          </a:xfrm>
          <a:prstGeom prst="rect">
            <a:avLst/>
          </a:prstGeom>
        </p:spPr>
        <p:txBody>
          <a:bodyPr vert="horz" lIns="91986" tIns="45993" rIns="91986" bIns="45993" rtlCol="0" anchor="b"/>
          <a:lstStyle>
            <a:lvl1pPr algn="r" fontAlgn="auto">
              <a:spcBef>
                <a:spcPts val="0"/>
              </a:spcBef>
              <a:spcAft>
                <a:spcPts val="0"/>
              </a:spcAft>
              <a:defRPr sz="1200" smtClean="0">
                <a:latin typeface="+mn-lt"/>
              </a:defRPr>
            </a:lvl1pPr>
          </a:lstStyle>
          <a:p>
            <a:pPr>
              <a:defRPr/>
            </a:pPr>
            <a:fld id="{B7C5924A-59FD-44AF-A929-954B574ED36F}" type="slidenum">
              <a:rPr lang="ru-RU"/>
              <a:pPr>
                <a:defRPr/>
              </a:pPr>
              <a:t>‹#›</a:t>
            </a:fld>
            <a:endParaRPr lang="ru-RU"/>
          </a:p>
        </p:txBody>
      </p:sp>
    </p:spTree>
    <p:extLst>
      <p:ext uri="{BB962C8B-B14F-4D97-AF65-F5344CB8AC3E}">
        <p14:creationId xmlns:p14="http://schemas.microsoft.com/office/powerpoint/2010/main" val="846210964"/>
      </p:ext>
    </p:extLst>
  </p:cSld>
  <p:clrMap bg1="lt1" tx1="dk1" bg2="lt2" tx2="dk2" accent1="accent1" accent2="accent2" accent3="accent3" accent4="accent4" accent5="accent5" accent6="accent6" hlink="hlink" folHlink="folHlink"/>
  <p:hf hd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8363" y="727075"/>
            <a:ext cx="4852987" cy="364013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 Copyright </a:t>
            </a:r>
            <a:r>
              <a:rPr lang="en-US" b="1"/>
              <a:t>PresentationGO.com</a:t>
            </a:r>
            <a:r>
              <a:rPr lang="en-US"/>
              <a:t> – The free PowerPoint template library</a:t>
            </a:r>
            <a:endParaRPr lang="en-US" dirty="0"/>
          </a:p>
        </p:txBody>
      </p:sp>
    </p:spTree>
    <p:extLst>
      <p:ext uri="{BB962C8B-B14F-4D97-AF65-F5344CB8AC3E}">
        <p14:creationId xmlns:p14="http://schemas.microsoft.com/office/powerpoint/2010/main" val="3202366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ubstituent imagine diapozitiv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Substituent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34820" name="Substituent număr diapozitiv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cs typeface="Arial" panose="020B0604020202020204" pitchFamily="34" charset="0"/>
              </a:defRPr>
            </a:lvl1pPr>
            <a:lvl2pPr marL="747482" indent="-287493">
              <a:defRPr>
                <a:solidFill>
                  <a:schemeClr val="tx1"/>
                </a:solidFill>
                <a:latin typeface="Corbel" panose="020B0503020204020204" pitchFamily="34" charset="0"/>
                <a:cs typeface="Arial" panose="020B0604020202020204" pitchFamily="34" charset="0"/>
              </a:defRPr>
            </a:lvl2pPr>
            <a:lvl3pPr marL="1149972" indent="-229994">
              <a:defRPr>
                <a:solidFill>
                  <a:schemeClr val="tx1"/>
                </a:solidFill>
                <a:latin typeface="Corbel" panose="020B0503020204020204" pitchFamily="34" charset="0"/>
                <a:cs typeface="Arial" panose="020B0604020202020204" pitchFamily="34" charset="0"/>
              </a:defRPr>
            </a:lvl3pPr>
            <a:lvl4pPr marL="1609961" indent="-229994">
              <a:defRPr>
                <a:solidFill>
                  <a:schemeClr val="tx1"/>
                </a:solidFill>
                <a:latin typeface="Corbel" panose="020B0503020204020204" pitchFamily="34" charset="0"/>
                <a:cs typeface="Arial" panose="020B0604020202020204" pitchFamily="34" charset="0"/>
              </a:defRPr>
            </a:lvl4pPr>
            <a:lvl5pPr marL="2069950" indent="-229994">
              <a:defRPr>
                <a:solidFill>
                  <a:schemeClr val="tx1"/>
                </a:solidFill>
                <a:latin typeface="Corbel" panose="020B0503020204020204" pitchFamily="34" charset="0"/>
                <a:cs typeface="Arial" panose="020B0604020202020204" pitchFamily="34" charset="0"/>
              </a:defRPr>
            </a:lvl5pPr>
            <a:lvl6pPr marL="2529939" indent="-229994"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6pPr>
            <a:lvl7pPr marL="2989928" indent="-229994"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7pPr>
            <a:lvl8pPr marL="3449917" indent="-229994"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8pPr>
            <a:lvl9pPr marL="3909906" indent="-229994"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9pPr>
          </a:lstStyle>
          <a:p>
            <a:fld id="{B76B2457-6144-4FB0-9D50-A40BCBA8CDCC}" type="slidenum">
              <a:rPr lang="en-US" altLang="ru-RU" smtClean="0">
                <a:latin typeface="Calibri" panose="020F0502020204030204" pitchFamily="34" charset="0"/>
              </a:rPr>
              <a:pPr/>
              <a:t>26</a:t>
            </a:fld>
            <a:endParaRPr lang="en-US" altLang="ru-RU">
              <a:latin typeface="Calibri" panose="020F0502020204030204" pitchFamily="34" charset="0"/>
            </a:endParaRPr>
          </a:p>
        </p:txBody>
      </p:sp>
    </p:spTree>
    <p:extLst>
      <p:ext uri="{BB962C8B-B14F-4D97-AF65-F5344CB8AC3E}">
        <p14:creationId xmlns:p14="http://schemas.microsoft.com/office/powerpoint/2010/main" val="3947015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06488" y="1223963"/>
            <a:ext cx="4400550" cy="3300412"/>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0CECC5D-9BC8-44A6-882B-AE52E8085623}" type="slidenum">
              <a:rPr lang="en-US" smtClean="0"/>
              <a:pPr/>
              <a:t>34</a:t>
            </a:fld>
            <a:endParaRPr lang="en-US"/>
          </a:p>
        </p:txBody>
      </p:sp>
    </p:spTree>
    <p:extLst>
      <p:ext uri="{BB962C8B-B14F-4D97-AF65-F5344CB8AC3E}">
        <p14:creationId xmlns:p14="http://schemas.microsoft.com/office/powerpoint/2010/main" val="2685719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c36feff891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c36feff891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40" name="Google Shape;240;gc36feff891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35</a:t>
            </a:fld>
            <a:endParaRPr/>
          </a:p>
        </p:txBody>
      </p:sp>
    </p:spTree>
    <p:extLst>
      <p:ext uri="{BB962C8B-B14F-4D97-AF65-F5344CB8AC3E}">
        <p14:creationId xmlns:p14="http://schemas.microsoft.com/office/powerpoint/2010/main" val="2821590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nl-NL" altLang="ru-RU" dirty="0"/>
          </a:p>
        </p:txBody>
      </p:sp>
      <p:sp>
        <p:nvSpPr>
          <p:cNvPr id="5427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cs typeface="Arial" panose="020B0604020202020204" pitchFamily="34" charset="0"/>
              </a:defRPr>
            </a:lvl1pPr>
            <a:lvl2pPr marL="742950" indent="-285750">
              <a:defRPr>
                <a:solidFill>
                  <a:schemeClr val="tx1"/>
                </a:solidFill>
                <a:latin typeface="Corbel" panose="020B0503020204020204" pitchFamily="34" charset="0"/>
                <a:cs typeface="Arial" panose="020B0604020202020204" pitchFamily="34" charset="0"/>
              </a:defRPr>
            </a:lvl2pPr>
            <a:lvl3pPr marL="1143000" indent="-228600">
              <a:defRPr>
                <a:solidFill>
                  <a:schemeClr val="tx1"/>
                </a:solidFill>
                <a:latin typeface="Corbel" panose="020B0503020204020204" pitchFamily="34" charset="0"/>
                <a:cs typeface="Arial" panose="020B0604020202020204" pitchFamily="34" charset="0"/>
              </a:defRPr>
            </a:lvl3pPr>
            <a:lvl4pPr marL="1600200" indent="-228600">
              <a:defRPr>
                <a:solidFill>
                  <a:schemeClr val="tx1"/>
                </a:solidFill>
                <a:latin typeface="Corbel" panose="020B0503020204020204" pitchFamily="34" charset="0"/>
                <a:cs typeface="Arial" panose="020B0604020202020204" pitchFamily="34" charset="0"/>
              </a:defRPr>
            </a:lvl4pPr>
            <a:lvl5pPr marL="2057400" indent="-228600">
              <a:defRPr>
                <a:solidFill>
                  <a:schemeClr val="tx1"/>
                </a:solidFill>
                <a:latin typeface="Corbel" panose="020B0503020204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9pPr>
          </a:lstStyle>
          <a:p>
            <a:fld id="{D0B67B56-7C0B-4880-AC1A-B6251A79AD9B}" type="slidenum">
              <a:rPr lang="ru-RU" altLang="ru-RU" smtClean="0">
                <a:latin typeface="Calibri" panose="020F0502020204030204" pitchFamily="34" charset="0"/>
              </a:rPr>
              <a:pPr/>
              <a:t>84</a:t>
            </a:fld>
            <a:endParaRPr lang="ru-RU" altLang="ru-RU">
              <a:latin typeface="Calibri" panose="020F0502020204030204" pitchFamily="34" charset="0"/>
            </a:endParaRPr>
          </a:p>
        </p:txBody>
      </p:sp>
    </p:spTree>
    <p:extLst>
      <p:ext uri="{BB962C8B-B14F-4D97-AF65-F5344CB8AC3E}">
        <p14:creationId xmlns:p14="http://schemas.microsoft.com/office/powerpoint/2010/main" val="364190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989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0F574A-8E95-4BD6-91A6-7EA7BEF0DE0C}" type="slidenum">
              <a:rPr lang="en-US" altLang="ru-RU">
                <a:solidFill>
                  <a:prstClr val="black"/>
                </a:solidFill>
              </a:rPr>
              <a:pPr/>
              <a:t>86</a:t>
            </a:fld>
            <a:endParaRPr lang="en-US" altLang="ru-RU">
              <a:solidFill>
                <a:prstClr val="black"/>
              </a:solidFill>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ru-RU"/>
          </a:p>
        </p:txBody>
      </p:sp>
    </p:spTree>
    <p:extLst>
      <p:ext uri="{BB962C8B-B14F-4D97-AF65-F5344CB8AC3E}">
        <p14:creationId xmlns:p14="http://schemas.microsoft.com/office/powerpoint/2010/main" val="1805489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5ed75ccf_0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9155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5f391192_0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0519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5226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5ed75ccf_0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3139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Footer Placeholder 3"/>
          <p:cNvSpPr>
            <a:spLocks noGrp="1"/>
          </p:cNvSpPr>
          <p:nvPr>
            <p:ph type="ftr" sz="quarter" idx="10"/>
          </p:nvPr>
        </p:nvSpPr>
        <p:spPr/>
        <p:txBody>
          <a:bodyPr/>
          <a:lstStyle/>
          <a:p>
            <a:pPr>
              <a:defRPr/>
            </a:pPr>
            <a:r>
              <a:rPr lang="ru-RU"/>
              <a:t>&amp;файл</a:t>
            </a:r>
          </a:p>
        </p:txBody>
      </p:sp>
      <p:sp>
        <p:nvSpPr>
          <p:cNvPr id="5" name="Slide Number Placeholder 4"/>
          <p:cNvSpPr>
            <a:spLocks noGrp="1"/>
          </p:cNvSpPr>
          <p:nvPr>
            <p:ph type="sldNum" sz="quarter" idx="11"/>
          </p:nvPr>
        </p:nvSpPr>
        <p:spPr/>
        <p:txBody>
          <a:bodyPr/>
          <a:lstStyle/>
          <a:p>
            <a:pPr>
              <a:defRPr/>
            </a:pPr>
            <a:fld id="{B7C5924A-59FD-44AF-A929-954B574ED36F}" type="slidenum">
              <a:rPr lang="ru-RU" smtClean="0"/>
              <a:pPr>
                <a:defRPr/>
              </a:pPr>
              <a:t>10</a:t>
            </a:fld>
            <a:endParaRPr lang="ru-RU"/>
          </a:p>
        </p:txBody>
      </p:sp>
    </p:spTree>
    <p:extLst>
      <p:ext uri="{BB962C8B-B14F-4D97-AF65-F5344CB8AC3E}">
        <p14:creationId xmlns:p14="http://schemas.microsoft.com/office/powerpoint/2010/main" val="1340495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5ed75ccf_0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731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5ed75ccf_0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1040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5f391192_0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294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5ed75ccf_0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074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BDD8948-7D2E-43DC-B6BC-4849CECD1F03}" type="slidenum">
              <a:rPr lang="ru-RU"/>
              <a:pPr/>
              <a:t>96</a:t>
            </a:fld>
            <a:endParaRPr lang="ru-RU"/>
          </a:p>
        </p:txBody>
      </p:sp>
      <p:sp>
        <p:nvSpPr>
          <p:cNvPr id="240642" name="Rectangle 7"/>
          <p:cNvSpPr txBox="1">
            <a:spLocks noGrp="1" noChangeArrowheads="1"/>
          </p:cNvSpPr>
          <p:nvPr/>
        </p:nvSpPr>
        <p:spPr bwMode="auto">
          <a:xfrm>
            <a:off x="3802593" y="9301746"/>
            <a:ext cx="2907866" cy="48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eaLnBrk="0" hangingPunct="0"/>
            <a:fld id="{5CA8346C-EA1A-49F0-8CC6-F97A14F8A4FC}" type="slidenum">
              <a:rPr lang="de-DE" sz="1200" b="0">
                <a:latin typeface="Times New Roman" pitchFamily="18" charset="0"/>
              </a:rPr>
              <a:pPr algn="r" eaLnBrk="0" hangingPunct="0"/>
              <a:t>96</a:t>
            </a:fld>
            <a:endParaRPr lang="de-DE" sz="1200" b="0">
              <a:latin typeface="Times New Roman" pitchFamily="18" charset="0"/>
            </a:endParaRPr>
          </a:p>
        </p:txBody>
      </p:sp>
      <p:sp>
        <p:nvSpPr>
          <p:cNvPr id="240643" name="Rectangle 2"/>
          <p:cNvSpPr>
            <a:spLocks noGrp="1" noRot="1" noChangeAspect="1" noChangeArrowheads="1" noTextEdit="1"/>
          </p:cNvSpPr>
          <p:nvPr>
            <p:ph type="sldImg"/>
          </p:nvPr>
        </p:nvSpPr>
        <p:spPr>
          <a:xfrm>
            <a:off x="908050" y="733425"/>
            <a:ext cx="4891088" cy="3670300"/>
          </a:xfrm>
          <a:ln/>
        </p:spPr>
      </p:sp>
      <p:sp>
        <p:nvSpPr>
          <p:cNvPr id="240644" name="Rectangle 3"/>
          <p:cNvSpPr>
            <a:spLocks noGrp="1" noChangeArrowheads="1"/>
          </p:cNvSpPr>
          <p:nvPr>
            <p:ph type="body" idx="1"/>
          </p:nvPr>
        </p:nvSpPr>
        <p:spPr>
          <a:xfrm>
            <a:off x="894729" y="4649207"/>
            <a:ext cx="4921003" cy="4408901"/>
          </a:xfrm>
        </p:spPr>
        <p:txBody>
          <a:bodyPr/>
          <a:lstStyle/>
          <a:p>
            <a:r>
              <a:rPr lang="de-DE"/>
              <a:t>Stukturq ist alles was die Bedingungen schafft</a:t>
            </a:r>
          </a:p>
          <a:p>
            <a:pPr>
              <a:buFontTx/>
              <a:buChar char="•"/>
            </a:pPr>
            <a:r>
              <a:rPr lang="de-DE"/>
              <a:t>Einrichtung</a:t>
            </a:r>
          </a:p>
          <a:p>
            <a:pPr>
              <a:buFontTx/>
              <a:buChar char="•"/>
            </a:pPr>
            <a:r>
              <a:rPr lang="de-DE"/>
              <a:t>Geräte</a:t>
            </a:r>
          </a:p>
          <a:p>
            <a:pPr>
              <a:buFontTx/>
              <a:buChar char="•"/>
            </a:pPr>
            <a:r>
              <a:rPr lang="de-DE"/>
              <a:t>Räume</a:t>
            </a:r>
          </a:p>
          <a:p>
            <a:pPr>
              <a:buFontTx/>
              <a:buChar char="•"/>
            </a:pPr>
            <a:r>
              <a:rPr lang="de-DE"/>
              <a:t>Ereichbarkeit</a:t>
            </a:r>
          </a:p>
          <a:p>
            <a:pPr>
              <a:buFontTx/>
              <a:buChar char="•"/>
            </a:pPr>
            <a:r>
              <a:rPr lang="de-DE"/>
              <a:t>Quantität an Personal</a:t>
            </a:r>
          </a:p>
          <a:p>
            <a:pPr>
              <a:buFontTx/>
              <a:buChar char="•"/>
            </a:pPr>
            <a:r>
              <a:rPr lang="de-DE"/>
              <a:t>Qualifizierung des Personals</a:t>
            </a:r>
          </a:p>
          <a:p>
            <a:pPr>
              <a:buFontTx/>
              <a:buChar char="•"/>
            </a:pPr>
            <a:r>
              <a:rPr lang="de-DE"/>
              <a:t>usw</a:t>
            </a:r>
          </a:p>
          <a:p>
            <a:pPr>
              <a:buFontTx/>
              <a:buChar char="•"/>
            </a:pPr>
            <a:endParaRPr lang="de-DE"/>
          </a:p>
          <a:p>
            <a:pPr>
              <a:buFontTx/>
              <a:buChar char="•"/>
            </a:pPr>
            <a:r>
              <a:rPr lang="de-DE"/>
              <a:t>Prozesse bauen aufeinander auf?</a:t>
            </a:r>
          </a:p>
          <a:p>
            <a:pPr>
              <a:buFontTx/>
              <a:buChar char="•"/>
            </a:pPr>
            <a:endParaRPr lang="de-DE"/>
          </a:p>
          <a:p>
            <a:r>
              <a:rPr lang="de-DE"/>
              <a:t>Ergebnisq.</a:t>
            </a:r>
          </a:p>
          <a:p>
            <a:pPr>
              <a:buFontTx/>
              <a:buChar char="•"/>
            </a:pPr>
            <a:r>
              <a:rPr lang="de-DE"/>
              <a:t>Medizinisches Ergebnis</a:t>
            </a:r>
          </a:p>
          <a:p>
            <a:pPr>
              <a:buFontTx/>
              <a:buChar char="•"/>
            </a:pPr>
            <a:r>
              <a:rPr lang="de-DE"/>
              <a:t>Ergebnis aus Patientensicht</a:t>
            </a:r>
          </a:p>
          <a:p>
            <a:pPr>
              <a:buFontTx/>
              <a:buChar char="•"/>
            </a:pPr>
            <a:r>
              <a:rPr lang="de-DE"/>
              <a:t>Ergebnis aus Gesellschafts sicht Z. B Suchtverhalten?</a:t>
            </a:r>
          </a:p>
          <a:p>
            <a:pPr>
              <a:buFontTx/>
              <a:buChar char="•"/>
            </a:pPr>
            <a:endParaRPr lang="de-DE"/>
          </a:p>
          <a:p>
            <a:pPr>
              <a:buFontTx/>
              <a:buChar char="•"/>
            </a:pPr>
            <a:endParaRPr lang="de-DE"/>
          </a:p>
          <a:p>
            <a:pPr>
              <a:buFontTx/>
              <a:buChar char="•"/>
            </a:pPr>
            <a:endParaRPr lang="de-DE"/>
          </a:p>
        </p:txBody>
      </p:sp>
    </p:spTree>
    <p:extLst>
      <p:ext uri="{BB962C8B-B14F-4D97-AF65-F5344CB8AC3E}">
        <p14:creationId xmlns:p14="http://schemas.microsoft.com/office/powerpoint/2010/main" val="871386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43C0161B-195B-4CEC-9072-266D85760ABD}" type="slidenum">
              <a:rPr lang="x-none" smtClean="0"/>
              <a:pPr/>
              <a:t>102</a:t>
            </a:fld>
            <a:endParaRPr lang="x-none"/>
          </a:p>
        </p:txBody>
      </p:sp>
    </p:spTree>
    <p:extLst>
      <p:ext uri="{BB962C8B-B14F-4D97-AF65-F5344CB8AC3E}">
        <p14:creationId xmlns:p14="http://schemas.microsoft.com/office/powerpoint/2010/main" val="2975756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ижний колонтитул 3"/>
          <p:cNvSpPr>
            <a:spLocks noGrp="1"/>
          </p:cNvSpPr>
          <p:nvPr>
            <p:ph type="ftr" sz="quarter" idx="10"/>
          </p:nvPr>
        </p:nvSpPr>
        <p:spPr/>
        <p:txBody>
          <a:bodyPr/>
          <a:lstStyle/>
          <a:p>
            <a:pPr>
              <a:defRPr/>
            </a:pPr>
            <a:r>
              <a:rPr lang="ru-RU" smtClean="0"/>
              <a:t>&amp;файл</a:t>
            </a:r>
            <a:endParaRPr lang="ru-RU"/>
          </a:p>
        </p:txBody>
      </p:sp>
      <p:sp>
        <p:nvSpPr>
          <p:cNvPr id="5" name="Номер слайда 4"/>
          <p:cNvSpPr>
            <a:spLocks noGrp="1"/>
          </p:cNvSpPr>
          <p:nvPr>
            <p:ph type="sldNum" sz="quarter" idx="11"/>
          </p:nvPr>
        </p:nvSpPr>
        <p:spPr/>
        <p:txBody>
          <a:bodyPr/>
          <a:lstStyle/>
          <a:p>
            <a:pPr>
              <a:defRPr/>
            </a:pPr>
            <a:fld id="{B7C5924A-59FD-44AF-A929-954B574ED36F}" type="slidenum">
              <a:rPr lang="ru-RU" smtClean="0"/>
              <a:pPr>
                <a:defRPr/>
              </a:pPr>
              <a:t>103</a:t>
            </a:fld>
            <a:endParaRPr lang="ru-RU"/>
          </a:p>
        </p:txBody>
      </p:sp>
    </p:spTree>
    <p:extLst>
      <p:ext uri="{BB962C8B-B14F-4D97-AF65-F5344CB8AC3E}">
        <p14:creationId xmlns:p14="http://schemas.microsoft.com/office/powerpoint/2010/main" val="93287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81B4B8EF-DF82-4BC0-B73E-DB6E4B8278B7}" type="slidenum">
              <a:rPr lang="en-US" smtClean="0"/>
              <a:pPr/>
              <a:t>11</a:t>
            </a:fld>
            <a:endParaRPr lang="en-US" dirty="0"/>
          </a:p>
        </p:txBody>
      </p:sp>
    </p:spTree>
    <p:extLst>
      <p:ext uri="{BB962C8B-B14F-4D97-AF65-F5344CB8AC3E}">
        <p14:creationId xmlns:p14="http://schemas.microsoft.com/office/powerpoint/2010/main" val="3173672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81B4B8EF-DF82-4BC0-B73E-DB6E4B8278B7}" type="slidenum">
              <a:rPr lang="en-US" smtClean="0"/>
              <a:pPr/>
              <a:t>16</a:t>
            </a:fld>
            <a:endParaRPr lang="en-US" dirty="0"/>
          </a:p>
        </p:txBody>
      </p:sp>
    </p:spTree>
    <p:extLst>
      <p:ext uri="{BB962C8B-B14F-4D97-AF65-F5344CB8AC3E}">
        <p14:creationId xmlns:p14="http://schemas.microsoft.com/office/powerpoint/2010/main" val="1364810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81B4B8EF-DF82-4BC0-B73E-DB6E4B8278B7}" type="slidenum">
              <a:rPr lang="en-US" smtClean="0"/>
              <a:pPr/>
              <a:t>17</a:t>
            </a:fld>
            <a:endParaRPr lang="en-US" dirty="0"/>
          </a:p>
        </p:txBody>
      </p:sp>
    </p:spTree>
    <p:extLst>
      <p:ext uri="{BB962C8B-B14F-4D97-AF65-F5344CB8AC3E}">
        <p14:creationId xmlns:p14="http://schemas.microsoft.com/office/powerpoint/2010/main" val="80145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81B4B8EF-DF82-4BC0-B73E-DB6E4B8278B7}" type="slidenum">
              <a:rPr lang="en-US" smtClean="0"/>
              <a:pPr/>
              <a:t>19</a:t>
            </a:fld>
            <a:endParaRPr lang="en-US" dirty="0"/>
          </a:p>
        </p:txBody>
      </p:sp>
    </p:spTree>
    <p:extLst>
      <p:ext uri="{BB962C8B-B14F-4D97-AF65-F5344CB8AC3E}">
        <p14:creationId xmlns:p14="http://schemas.microsoft.com/office/powerpoint/2010/main" val="2743390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Footer Placeholder 3"/>
          <p:cNvSpPr>
            <a:spLocks noGrp="1"/>
          </p:cNvSpPr>
          <p:nvPr>
            <p:ph type="ftr" sz="quarter" idx="10"/>
          </p:nvPr>
        </p:nvSpPr>
        <p:spPr/>
        <p:txBody>
          <a:bodyPr/>
          <a:lstStyle/>
          <a:p>
            <a:pPr>
              <a:defRPr/>
            </a:pPr>
            <a:r>
              <a:rPr lang="ru-RU"/>
              <a:t>&amp;файл</a:t>
            </a:r>
          </a:p>
        </p:txBody>
      </p:sp>
      <p:sp>
        <p:nvSpPr>
          <p:cNvPr id="5" name="Slide Number Placeholder 4"/>
          <p:cNvSpPr>
            <a:spLocks noGrp="1"/>
          </p:cNvSpPr>
          <p:nvPr>
            <p:ph type="sldNum" sz="quarter" idx="11"/>
          </p:nvPr>
        </p:nvSpPr>
        <p:spPr/>
        <p:txBody>
          <a:bodyPr/>
          <a:lstStyle/>
          <a:p>
            <a:pPr>
              <a:defRPr/>
            </a:pPr>
            <a:fld id="{B7C5924A-59FD-44AF-A929-954B574ED36F}" type="slidenum">
              <a:rPr lang="ru-RU" smtClean="0"/>
              <a:pPr>
                <a:defRPr/>
              </a:pPr>
              <a:t>20</a:t>
            </a:fld>
            <a:endParaRPr lang="ru-RU"/>
          </a:p>
        </p:txBody>
      </p:sp>
    </p:spTree>
    <p:extLst>
      <p:ext uri="{BB962C8B-B14F-4D97-AF65-F5344CB8AC3E}">
        <p14:creationId xmlns:p14="http://schemas.microsoft.com/office/powerpoint/2010/main" val="3938959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Footer Placeholder 3"/>
          <p:cNvSpPr>
            <a:spLocks noGrp="1"/>
          </p:cNvSpPr>
          <p:nvPr>
            <p:ph type="ftr" sz="quarter" idx="10"/>
          </p:nvPr>
        </p:nvSpPr>
        <p:spPr/>
        <p:txBody>
          <a:bodyPr/>
          <a:lstStyle/>
          <a:p>
            <a:pPr>
              <a:defRPr/>
            </a:pPr>
            <a:r>
              <a:rPr lang="ru-RU"/>
              <a:t>&amp;файл</a:t>
            </a:r>
          </a:p>
        </p:txBody>
      </p:sp>
      <p:sp>
        <p:nvSpPr>
          <p:cNvPr id="5" name="Slide Number Placeholder 4"/>
          <p:cNvSpPr>
            <a:spLocks noGrp="1"/>
          </p:cNvSpPr>
          <p:nvPr>
            <p:ph type="sldNum" sz="quarter" idx="11"/>
          </p:nvPr>
        </p:nvSpPr>
        <p:spPr/>
        <p:txBody>
          <a:bodyPr/>
          <a:lstStyle/>
          <a:p>
            <a:pPr>
              <a:defRPr/>
            </a:pPr>
            <a:fld id="{B7C5924A-59FD-44AF-A929-954B574ED36F}" type="slidenum">
              <a:rPr lang="ru-RU" smtClean="0"/>
              <a:pPr>
                <a:defRPr/>
              </a:pPr>
              <a:t>23</a:t>
            </a:fld>
            <a:endParaRPr lang="ru-RU"/>
          </a:p>
        </p:txBody>
      </p:sp>
    </p:spTree>
    <p:extLst>
      <p:ext uri="{BB962C8B-B14F-4D97-AF65-F5344CB8AC3E}">
        <p14:creationId xmlns:p14="http://schemas.microsoft.com/office/powerpoint/2010/main" val="3275184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dirty="0"/>
          </a:p>
        </p:txBody>
      </p:sp>
      <p:sp>
        <p:nvSpPr>
          <p:cNvPr id="2867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cs typeface="Arial" panose="020B0604020202020204" pitchFamily="34" charset="0"/>
              </a:defRPr>
            </a:lvl1pPr>
            <a:lvl2pPr marL="747482" indent="-287493">
              <a:defRPr>
                <a:solidFill>
                  <a:schemeClr val="tx1"/>
                </a:solidFill>
                <a:latin typeface="Corbel" panose="020B0503020204020204" pitchFamily="34" charset="0"/>
                <a:cs typeface="Arial" panose="020B0604020202020204" pitchFamily="34" charset="0"/>
              </a:defRPr>
            </a:lvl2pPr>
            <a:lvl3pPr marL="1149972" indent="-229994">
              <a:defRPr>
                <a:solidFill>
                  <a:schemeClr val="tx1"/>
                </a:solidFill>
                <a:latin typeface="Corbel" panose="020B0503020204020204" pitchFamily="34" charset="0"/>
                <a:cs typeface="Arial" panose="020B0604020202020204" pitchFamily="34" charset="0"/>
              </a:defRPr>
            </a:lvl3pPr>
            <a:lvl4pPr marL="1609961" indent="-229994">
              <a:defRPr>
                <a:solidFill>
                  <a:schemeClr val="tx1"/>
                </a:solidFill>
                <a:latin typeface="Corbel" panose="020B0503020204020204" pitchFamily="34" charset="0"/>
                <a:cs typeface="Arial" panose="020B0604020202020204" pitchFamily="34" charset="0"/>
              </a:defRPr>
            </a:lvl4pPr>
            <a:lvl5pPr marL="2069950" indent="-229994">
              <a:defRPr>
                <a:solidFill>
                  <a:schemeClr val="tx1"/>
                </a:solidFill>
                <a:latin typeface="Corbel" panose="020B0503020204020204" pitchFamily="34" charset="0"/>
                <a:cs typeface="Arial" panose="020B0604020202020204" pitchFamily="34" charset="0"/>
              </a:defRPr>
            </a:lvl5pPr>
            <a:lvl6pPr marL="2529939" indent="-229994"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6pPr>
            <a:lvl7pPr marL="2989928" indent="-229994"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7pPr>
            <a:lvl8pPr marL="3449917" indent="-229994"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8pPr>
            <a:lvl9pPr marL="3909906" indent="-229994"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9pPr>
          </a:lstStyle>
          <a:p>
            <a:fld id="{05F3ED53-6814-4AEB-B413-6DCBB66AE424}" type="slidenum">
              <a:rPr lang="en-US" altLang="ru-RU" smtClean="0">
                <a:latin typeface="Calibri" panose="020F0502020204030204" pitchFamily="34" charset="0"/>
              </a:rPr>
              <a:pPr/>
              <a:t>25</a:t>
            </a:fld>
            <a:endParaRPr lang="en-US" altLang="ru-RU">
              <a:latin typeface="Calibri" panose="020F0502020204030204" pitchFamily="34" charset="0"/>
            </a:endParaRPr>
          </a:p>
        </p:txBody>
      </p:sp>
    </p:spTree>
    <p:extLst>
      <p:ext uri="{BB962C8B-B14F-4D97-AF65-F5344CB8AC3E}">
        <p14:creationId xmlns:p14="http://schemas.microsoft.com/office/powerpoint/2010/main" val="1322189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a:t>Образец заголовка</a:t>
            </a:r>
            <a:endParaRPr kumimoji="0" lang="en-US"/>
          </a:p>
        </p:txBody>
      </p:sp>
      <p:sp>
        <p:nvSpPr>
          <p:cNvPr id="28" name="Дата 27"/>
          <p:cNvSpPr>
            <a:spLocks noGrp="1"/>
          </p:cNvSpPr>
          <p:nvPr>
            <p:ph type="dt" sz="half" idx="10"/>
          </p:nvPr>
        </p:nvSpPr>
        <p:spPr/>
        <p:txBody>
          <a:bodyPr/>
          <a:lstStyle/>
          <a:p>
            <a:fld id="{9FCE5FE9-7CC1-4233-AFA1-9757A706286B}" type="datetime1">
              <a:rPr lang="en-US" smtClean="0"/>
              <a:pPr/>
              <a:t>2/23/2022</a:t>
            </a:fld>
            <a:endParaRPr lang="en-US" dirty="0"/>
          </a:p>
        </p:txBody>
      </p:sp>
      <p:sp>
        <p:nvSpPr>
          <p:cNvPr id="17" name="Нижний колонтитул 16"/>
          <p:cNvSpPr>
            <a:spLocks noGrp="1"/>
          </p:cNvSpPr>
          <p:nvPr>
            <p:ph type="ftr" sz="quarter" idx="11"/>
          </p:nvPr>
        </p:nvSpPr>
        <p:spPr/>
        <p:txBody>
          <a:bodyPr/>
          <a:lstStyle/>
          <a:p>
            <a:endParaRPr lang="en-US" dirty="0"/>
          </a:p>
        </p:txBody>
      </p:sp>
      <p:sp>
        <p:nvSpPr>
          <p:cNvPr id="29" name="Номер слайда 28"/>
          <p:cNvSpPr>
            <a:spLocks noGrp="1"/>
          </p:cNvSpPr>
          <p:nvPr>
            <p:ph type="sldNum" sz="quarter" idx="12"/>
          </p:nvPr>
        </p:nvSpPr>
        <p:spPr/>
        <p:txBody>
          <a:bodyPr/>
          <a:lstStyle/>
          <a:p>
            <a:pPr>
              <a:defRPr/>
            </a:pPr>
            <a:fld id="{DF1C1FEF-B233-4AA3-99D6-6C3CBFEF361D}" type="slidenum">
              <a:rPr lang="ru-RU" smtClean="0"/>
              <a:pPr>
                <a:defRPr/>
              </a:pPr>
              <a:t>‹#›</a:t>
            </a:fld>
            <a:endParaRPr lang="ru-RU"/>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9FCE5FE9-7CC1-4233-AFA1-9757A706286B}" type="datetime1">
              <a:rPr lang="en-US" smtClean="0"/>
              <a:pPr/>
              <a:t>2/23/2022</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pPr>
              <a:defRPr/>
            </a:pPr>
            <a:fld id="{DF1C1FEF-B233-4AA3-99D6-6C3CBFEF361D}" type="slidenum">
              <a:rPr lang="ru-RU" smtClean="0"/>
              <a:pPr>
                <a:defRPr/>
              </a:pPr>
              <a:t>‹#›</a:t>
            </a:fld>
            <a:endParaRPr lang="ru-RU"/>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9FCE5FE9-7CC1-4233-AFA1-9757A706286B}" type="datetime1">
              <a:rPr lang="en-US" smtClean="0"/>
              <a:pPr/>
              <a:t>2/23/2022</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pPr>
              <a:defRPr/>
            </a:pPr>
            <a:fld id="{DF1C1FEF-B233-4AA3-99D6-6C3CBFEF361D}" type="slidenum">
              <a:rPr lang="ru-RU" smtClean="0"/>
              <a:pPr>
                <a:defRPr/>
              </a:pPr>
              <a:t>‹#›</a:t>
            </a:fld>
            <a:endParaRPr lang="ru-RU"/>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152400"/>
            <a:ext cx="6870700" cy="1600200"/>
          </a:xfrm>
        </p:spPr>
        <p:txBody>
          <a:bodyPr/>
          <a:lstStyle/>
          <a:p>
            <a:r>
              <a:rPr lang="ru-RU"/>
              <a:t>Образец заголовка</a:t>
            </a:r>
          </a:p>
        </p:txBody>
      </p:sp>
      <p:sp>
        <p:nvSpPr>
          <p:cNvPr id="3" name="Таблица 2"/>
          <p:cNvSpPr>
            <a:spLocks noGrp="1"/>
          </p:cNvSpPr>
          <p:nvPr>
            <p:ph type="tbl" idx="1"/>
          </p:nvPr>
        </p:nvSpPr>
        <p:spPr>
          <a:xfrm>
            <a:off x="685800" y="1828800"/>
            <a:ext cx="7696200" cy="3657600"/>
          </a:xfrm>
        </p:spPr>
        <p:txBody>
          <a:bodyPr/>
          <a:lstStyle/>
          <a:p>
            <a:endParaRPr lang="ru-RU"/>
          </a:p>
        </p:txBody>
      </p:sp>
      <p:sp>
        <p:nvSpPr>
          <p:cNvPr id="4" name="Дата 3"/>
          <p:cNvSpPr>
            <a:spLocks noGrp="1"/>
          </p:cNvSpPr>
          <p:nvPr>
            <p:ph type="dt" sz="half" idx="10"/>
          </p:nvPr>
        </p:nvSpPr>
        <p:spPr>
          <a:xfrm>
            <a:off x="1371600" y="6248400"/>
            <a:ext cx="1905000" cy="457200"/>
          </a:xfrm>
        </p:spPr>
        <p:txBody>
          <a:bodyPr/>
          <a:lstStyle>
            <a:lvl1pPr>
              <a:defRPr/>
            </a:lvl1pPr>
          </a:lstStyle>
          <a:p>
            <a:fld id="{3F21520A-DC31-45B3-9B7C-D108C45A9A05}" type="datetime1">
              <a:rPr lang="en-US" smtClean="0"/>
              <a:pPr/>
              <a:t>2/23/2022</a:t>
            </a:fld>
            <a:endParaRPr lang="ru-RU"/>
          </a:p>
        </p:txBody>
      </p:sp>
      <p:sp>
        <p:nvSpPr>
          <p:cNvPr id="5" name="Нижний колонтитул 4"/>
          <p:cNvSpPr>
            <a:spLocks noGrp="1"/>
          </p:cNvSpPr>
          <p:nvPr>
            <p:ph type="ftr" sz="quarter" idx="11"/>
          </p:nvPr>
        </p:nvSpPr>
        <p:spPr>
          <a:xfrm>
            <a:off x="3556000" y="6248400"/>
            <a:ext cx="2895600" cy="457200"/>
          </a:xfrm>
        </p:spPr>
        <p:txBody>
          <a:bodyPr/>
          <a:lstStyle>
            <a:lvl1pPr>
              <a:defRPr/>
            </a:lvl1pPr>
          </a:lstStyle>
          <a:p>
            <a:endParaRPr lang="ru-RU"/>
          </a:p>
        </p:txBody>
      </p:sp>
      <p:sp>
        <p:nvSpPr>
          <p:cNvPr id="6" name="Номер слайда 5"/>
          <p:cNvSpPr>
            <a:spLocks noGrp="1"/>
          </p:cNvSpPr>
          <p:nvPr>
            <p:ph type="sldNum" sz="quarter" idx="12"/>
          </p:nvPr>
        </p:nvSpPr>
        <p:spPr>
          <a:xfrm>
            <a:off x="6718300" y="6248400"/>
            <a:ext cx="1905000" cy="457200"/>
          </a:xfrm>
        </p:spPr>
        <p:txBody>
          <a:bodyPr/>
          <a:lstStyle>
            <a:lvl1pPr>
              <a:defRPr/>
            </a:lvl1pPr>
          </a:lstStyle>
          <a:p>
            <a:fld id="{3E406750-80C1-4FD5-8D1D-BC52DF94E346}" type="slidenum">
              <a:rPr lang="ru-RU"/>
              <a:pPr/>
              <a:t>‹#›</a:t>
            </a:fld>
            <a:endParaRPr lang="ru-RU"/>
          </a:p>
        </p:txBody>
      </p:sp>
    </p:spTree>
    <p:extLst>
      <p:ext uri="{BB962C8B-B14F-4D97-AF65-F5344CB8AC3E}">
        <p14:creationId xmlns:p14="http://schemas.microsoft.com/office/powerpoint/2010/main" val="2452702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763919"/>
      </p:ext>
    </p:extLst>
  </p:cSld>
  <p:clrMapOvr>
    <a:masterClrMapping/>
  </p:clrMapOvr>
  <p:transition spd="slow">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Заголовок и объект">
    <p:spTree>
      <p:nvGrpSpPr>
        <p:cNvPr id="1" name=""/>
        <p:cNvGrpSpPr/>
        <p:nvPr/>
      </p:nvGrpSpPr>
      <p:grpSpPr>
        <a:xfrm>
          <a:off x="0" y="0"/>
          <a:ext cx="0" cy="0"/>
          <a:chOff x="0" y="0"/>
          <a:chExt cx="0" cy="0"/>
        </a:xfrm>
      </p:grpSpPr>
      <p:sp>
        <p:nvSpPr>
          <p:cNvPr id="11" name="Freeform 6"/>
          <p:cNvSpPr/>
          <p:nvPr/>
        </p:nvSpPr>
        <p:spPr bwMode="auto">
          <a:xfrm rot="10800000">
            <a:off x="0" y="6272212"/>
            <a:ext cx="9144000" cy="5857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a:blip r:embed="rId2" cstate="print"/>
            <a:stretch>
              <a:fillRect/>
            </a:stretch>
          </a:blip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0" y="6367447"/>
            <a:ext cx="796616" cy="395319"/>
          </a:xfrm>
        </p:spPr>
        <p:txBody>
          <a:bodyPr/>
          <a:lstStyle>
            <a:lvl1pPr algn="l">
              <a:defRPr sz="2400" b="1">
                <a:solidFill>
                  <a:schemeClr val="bg1"/>
                </a:solidFill>
                <a:latin typeface="Times New Roman" panose="02020603050405020304" pitchFamily="18" charset="0"/>
                <a:cs typeface="Times New Roman" panose="02020603050405020304" pitchFamily="18" charset="0"/>
              </a:defRPr>
            </a:lvl1pPr>
          </a:lstStyle>
          <a:p>
            <a:fld id="{D57F1E4F-1CFF-5643-939E-217C01CDF565}" type="slidenum">
              <a:rPr lang="en-US" smtClean="0"/>
              <a:pPr/>
              <a:t>‹#›</a:t>
            </a:fld>
            <a:endParaRPr lang="en-US" dirty="0"/>
          </a:p>
        </p:txBody>
      </p:sp>
      <p:sp>
        <p:nvSpPr>
          <p:cNvPr id="7" name="TextBox 6"/>
          <p:cNvSpPr txBox="1"/>
          <p:nvPr userDrawn="1"/>
        </p:nvSpPr>
        <p:spPr>
          <a:xfrm>
            <a:off x="6568678" y="6334781"/>
            <a:ext cx="2775347"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Chi</a:t>
            </a:r>
            <a:r>
              <a:rPr lang="ro-RO" sz="2800" b="1" dirty="0" err="1">
                <a:solidFill>
                  <a:schemeClr val="bg1"/>
                </a:solidFill>
                <a:latin typeface="Times New Roman" panose="02020603050405020304" pitchFamily="18" charset="0"/>
                <a:cs typeface="Times New Roman" panose="02020603050405020304" pitchFamily="18" charset="0"/>
              </a:rPr>
              <a:t>şinău</a:t>
            </a:r>
            <a:r>
              <a:rPr lang="ro-RO" sz="2800" b="1" baseline="0"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24.02.2014</a:t>
            </a:r>
            <a:endParaRPr lang="ru-RU"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Заголовок и объект">
    <p:spTree>
      <p:nvGrpSpPr>
        <p:cNvPr id="1" name=""/>
        <p:cNvGrpSpPr/>
        <p:nvPr/>
      </p:nvGrpSpPr>
      <p:grpSpPr>
        <a:xfrm>
          <a:off x="0" y="0"/>
          <a:ext cx="0" cy="0"/>
          <a:chOff x="0" y="0"/>
          <a:chExt cx="0" cy="0"/>
        </a:xfrm>
      </p:grpSpPr>
      <p:sp>
        <p:nvSpPr>
          <p:cNvPr id="11" name="Freeform 6"/>
          <p:cNvSpPr/>
          <p:nvPr/>
        </p:nvSpPr>
        <p:spPr bwMode="auto">
          <a:xfrm rot="10800000">
            <a:off x="0" y="6272212"/>
            <a:ext cx="9144000" cy="5857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a:blip r:embed="rId2" cstate="print"/>
            <a:stretch>
              <a:fillRect/>
            </a:stretch>
          </a:blip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0" y="6367447"/>
            <a:ext cx="796616" cy="395319"/>
          </a:xfrm>
        </p:spPr>
        <p:txBody>
          <a:bodyPr/>
          <a:lstStyle>
            <a:lvl1pPr algn="l">
              <a:defRPr sz="2400" b="1">
                <a:solidFill>
                  <a:schemeClr val="bg1"/>
                </a:solidFill>
                <a:latin typeface="Times New Roman" panose="02020603050405020304" pitchFamily="18" charset="0"/>
                <a:cs typeface="Times New Roman" panose="02020603050405020304" pitchFamily="18" charset="0"/>
              </a:defRPr>
            </a:lvl1pPr>
          </a:lstStyle>
          <a:p>
            <a:fld id="{D57F1E4F-1CFF-5643-939E-217C01CDF565}" type="slidenum">
              <a:rPr lang="en-US" smtClean="0"/>
              <a:pPr/>
              <a:t>‹#›</a:t>
            </a:fld>
            <a:endParaRPr lang="en-US" dirty="0"/>
          </a:p>
        </p:txBody>
      </p:sp>
      <p:sp>
        <p:nvSpPr>
          <p:cNvPr id="7" name="TextBox 6"/>
          <p:cNvSpPr txBox="1"/>
          <p:nvPr userDrawn="1"/>
        </p:nvSpPr>
        <p:spPr>
          <a:xfrm>
            <a:off x="6568678" y="6334781"/>
            <a:ext cx="2775347"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Chi</a:t>
            </a:r>
            <a:r>
              <a:rPr lang="ro-RO" sz="2800" b="1" dirty="0" err="1">
                <a:solidFill>
                  <a:schemeClr val="bg1"/>
                </a:solidFill>
                <a:latin typeface="Times New Roman" panose="02020603050405020304" pitchFamily="18" charset="0"/>
                <a:cs typeface="Times New Roman" panose="02020603050405020304" pitchFamily="18" charset="0"/>
              </a:rPr>
              <a:t>şinău</a:t>
            </a:r>
            <a:r>
              <a:rPr lang="ro-RO" sz="2800" b="1" baseline="0"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24.02.2014</a:t>
            </a:r>
            <a:endParaRPr lang="ru-RU"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Заголовок и объект">
    <p:spTree>
      <p:nvGrpSpPr>
        <p:cNvPr id="1" name=""/>
        <p:cNvGrpSpPr/>
        <p:nvPr/>
      </p:nvGrpSpPr>
      <p:grpSpPr>
        <a:xfrm>
          <a:off x="0" y="0"/>
          <a:ext cx="0" cy="0"/>
          <a:chOff x="0" y="0"/>
          <a:chExt cx="0" cy="0"/>
        </a:xfrm>
      </p:grpSpPr>
      <p:sp>
        <p:nvSpPr>
          <p:cNvPr id="11" name="Freeform 6"/>
          <p:cNvSpPr/>
          <p:nvPr/>
        </p:nvSpPr>
        <p:spPr bwMode="auto">
          <a:xfrm rot="10800000">
            <a:off x="0" y="6272212"/>
            <a:ext cx="9144000" cy="5857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a:blip r:embed="rId2" cstate="print"/>
            <a:stretch>
              <a:fillRect/>
            </a:stretch>
          </a:blip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0" y="6367447"/>
            <a:ext cx="796616" cy="395319"/>
          </a:xfrm>
        </p:spPr>
        <p:txBody>
          <a:bodyPr/>
          <a:lstStyle>
            <a:lvl1pPr algn="l">
              <a:defRPr sz="2400" b="1">
                <a:solidFill>
                  <a:schemeClr val="bg1"/>
                </a:solidFill>
                <a:latin typeface="Times New Roman" panose="02020603050405020304" pitchFamily="18" charset="0"/>
                <a:cs typeface="Times New Roman" panose="02020603050405020304" pitchFamily="18" charset="0"/>
              </a:defRPr>
            </a:lvl1pPr>
          </a:lstStyle>
          <a:p>
            <a:fld id="{D57F1E4F-1CFF-5643-939E-217C01CDF565}" type="slidenum">
              <a:rPr lang="en-US" smtClean="0"/>
              <a:pPr/>
              <a:t>‹#›</a:t>
            </a:fld>
            <a:endParaRPr lang="en-US" dirty="0"/>
          </a:p>
        </p:txBody>
      </p:sp>
      <p:sp>
        <p:nvSpPr>
          <p:cNvPr id="7" name="TextBox 6"/>
          <p:cNvSpPr txBox="1"/>
          <p:nvPr userDrawn="1"/>
        </p:nvSpPr>
        <p:spPr>
          <a:xfrm>
            <a:off x="6568678" y="6334781"/>
            <a:ext cx="2775347"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Chi</a:t>
            </a:r>
            <a:r>
              <a:rPr lang="ro-RO" sz="2800" b="1" dirty="0" err="1">
                <a:solidFill>
                  <a:schemeClr val="bg1"/>
                </a:solidFill>
                <a:latin typeface="Times New Roman" panose="02020603050405020304" pitchFamily="18" charset="0"/>
                <a:cs typeface="Times New Roman" panose="02020603050405020304" pitchFamily="18" charset="0"/>
              </a:rPr>
              <a:t>şinău</a:t>
            </a:r>
            <a:r>
              <a:rPr lang="ro-RO" sz="2800" b="1" baseline="0"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24.02.2014</a:t>
            </a:r>
            <a:endParaRPr lang="ru-RU"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Заголовок и объект">
    <p:spTree>
      <p:nvGrpSpPr>
        <p:cNvPr id="1" name=""/>
        <p:cNvGrpSpPr/>
        <p:nvPr/>
      </p:nvGrpSpPr>
      <p:grpSpPr>
        <a:xfrm>
          <a:off x="0" y="0"/>
          <a:ext cx="0" cy="0"/>
          <a:chOff x="0" y="0"/>
          <a:chExt cx="0" cy="0"/>
        </a:xfrm>
      </p:grpSpPr>
      <p:sp>
        <p:nvSpPr>
          <p:cNvPr id="11" name="Freeform 6"/>
          <p:cNvSpPr/>
          <p:nvPr/>
        </p:nvSpPr>
        <p:spPr bwMode="auto">
          <a:xfrm rot="10800000">
            <a:off x="0" y="6272212"/>
            <a:ext cx="9144000" cy="5857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a:blip r:embed="rId2" cstate="print"/>
            <a:stretch>
              <a:fillRect/>
            </a:stretch>
          </a:blip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0" y="6367447"/>
            <a:ext cx="796616" cy="395319"/>
          </a:xfrm>
        </p:spPr>
        <p:txBody>
          <a:bodyPr/>
          <a:lstStyle>
            <a:lvl1pPr algn="l">
              <a:defRPr sz="2400" b="1">
                <a:solidFill>
                  <a:schemeClr val="bg1"/>
                </a:solidFill>
                <a:latin typeface="Times New Roman" panose="02020603050405020304" pitchFamily="18" charset="0"/>
                <a:cs typeface="Times New Roman" panose="02020603050405020304" pitchFamily="18" charset="0"/>
              </a:defRPr>
            </a:lvl1pPr>
          </a:lstStyle>
          <a:p>
            <a:fld id="{D57F1E4F-1CFF-5643-939E-217C01CDF565}" type="slidenum">
              <a:rPr lang="en-US" smtClean="0"/>
              <a:pPr/>
              <a:t>‹#›</a:t>
            </a:fld>
            <a:endParaRPr lang="en-US" dirty="0"/>
          </a:p>
        </p:txBody>
      </p:sp>
      <p:sp>
        <p:nvSpPr>
          <p:cNvPr id="7" name="TextBox 6"/>
          <p:cNvSpPr txBox="1"/>
          <p:nvPr userDrawn="1"/>
        </p:nvSpPr>
        <p:spPr>
          <a:xfrm>
            <a:off x="6568678" y="6334781"/>
            <a:ext cx="2775347"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Chi</a:t>
            </a:r>
            <a:r>
              <a:rPr lang="ro-RO" sz="2800" b="1" dirty="0" err="1">
                <a:solidFill>
                  <a:schemeClr val="bg1"/>
                </a:solidFill>
                <a:latin typeface="Times New Roman" panose="02020603050405020304" pitchFamily="18" charset="0"/>
                <a:cs typeface="Times New Roman" panose="02020603050405020304" pitchFamily="18" charset="0"/>
              </a:rPr>
              <a:t>şinău</a:t>
            </a:r>
            <a:r>
              <a:rPr lang="ro-RO" sz="2800" b="1" baseline="0"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24.02.2014</a:t>
            </a:r>
            <a:endParaRPr lang="ru-RU"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spTree>
  </p:cSld>
  <p:clrMapOvr>
    <a:masterClrMapping/>
  </p:clrMapOvr>
  <p:transition>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Заголовок и объект">
    <p:spTree>
      <p:nvGrpSpPr>
        <p:cNvPr id="1" name=""/>
        <p:cNvGrpSpPr/>
        <p:nvPr/>
      </p:nvGrpSpPr>
      <p:grpSpPr>
        <a:xfrm>
          <a:off x="0" y="0"/>
          <a:ext cx="0" cy="0"/>
          <a:chOff x="0" y="0"/>
          <a:chExt cx="0" cy="0"/>
        </a:xfrm>
      </p:grpSpPr>
      <p:sp>
        <p:nvSpPr>
          <p:cNvPr id="11" name="Freeform 6"/>
          <p:cNvSpPr/>
          <p:nvPr/>
        </p:nvSpPr>
        <p:spPr bwMode="auto">
          <a:xfrm rot="10800000">
            <a:off x="0" y="6272212"/>
            <a:ext cx="9144000" cy="5857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a:blip r:embed="rId2" cstate="print"/>
            <a:stretch>
              <a:fillRect/>
            </a:stretch>
          </a:blip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0" y="6367447"/>
            <a:ext cx="796616" cy="395319"/>
          </a:xfrm>
        </p:spPr>
        <p:txBody>
          <a:bodyPr/>
          <a:lstStyle>
            <a:lvl1pPr algn="l">
              <a:defRPr sz="2400" b="1">
                <a:solidFill>
                  <a:schemeClr val="bg1"/>
                </a:solidFill>
                <a:latin typeface="Times New Roman" panose="02020603050405020304" pitchFamily="18" charset="0"/>
                <a:cs typeface="Times New Roman" panose="02020603050405020304" pitchFamily="18" charset="0"/>
              </a:defRPr>
            </a:lvl1pPr>
          </a:lstStyle>
          <a:p>
            <a:fld id="{D57F1E4F-1CFF-5643-939E-217C01CDF565}" type="slidenum">
              <a:rPr lang="en-US" smtClean="0"/>
              <a:pPr/>
              <a:t>‹#›</a:t>
            </a:fld>
            <a:endParaRPr lang="en-US" dirty="0"/>
          </a:p>
        </p:txBody>
      </p:sp>
      <p:sp>
        <p:nvSpPr>
          <p:cNvPr id="7" name="TextBox 6"/>
          <p:cNvSpPr txBox="1"/>
          <p:nvPr userDrawn="1"/>
        </p:nvSpPr>
        <p:spPr>
          <a:xfrm>
            <a:off x="6568678" y="6334781"/>
            <a:ext cx="2775347"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Chi</a:t>
            </a:r>
            <a:r>
              <a:rPr lang="ro-RO" sz="2800" b="1" dirty="0" err="1">
                <a:solidFill>
                  <a:schemeClr val="bg1"/>
                </a:solidFill>
                <a:latin typeface="Times New Roman" panose="02020603050405020304" pitchFamily="18" charset="0"/>
                <a:cs typeface="Times New Roman" panose="02020603050405020304" pitchFamily="18" charset="0"/>
              </a:rPr>
              <a:t>şinău</a:t>
            </a:r>
            <a:r>
              <a:rPr lang="ro-RO" sz="2800" b="1" baseline="0"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24.02.2014</a:t>
            </a:r>
            <a:endParaRPr lang="ru-RU"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9FCE5FE9-7CC1-4233-AFA1-9757A706286B}" type="datetime1">
              <a:rPr lang="en-US" smtClean="0"/>
              <a:pPr/>
              <a:t>2/23/2022</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pPr>
              <a:defRPr/>
            </a:pPr>
            <a:fld id="{DF1C1FEF-B233-4AA3-99D6-6C3CBFEF361D}" type="slidenum">
              <a:rPr lang="ru-RU" smtClean="0"/>
              <a:pPr>
                <a:defRPr/>
              </a:pPr>
              <a:t>‹#›</a:t>
            </a:fld>
            <a:endParaRPr lang="ru-RU"/>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3_Заголовок и объект">
    <p:spTree>
      <p:nvGrpSpPr>
        <p:cNvPr id="1" name=""/>
        <p:cNvGrpSpPr/>
        <p:nvPr/>
      </p:nvGrpSpPr>
      <p:grpSpPr>
        <a:xfrm>
          <a:off x="0" y="0"/>
          <a:ext cx="0" cy="0"/>
          <a:chOff x="0" y="0"/>
          <a:chExt cx="0" cy="0"/>
        </a:xfrm>
      </p:grpSpPr>
      <p:sp>
        <p:nvSpPr>
          <p:cNvPr id="11" name="Freeform 6"/>
          <p:cNvSpPr/>
          <p:nvPr/>
        </p:nvSpPr>
        <p:spPr bwMode="auto">
          <a:xfrm rot="10800000">
            <a:off x="0" y="6272212"/>
            <a:ext cx="9144000" cy="5857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a:blip r:embed="rId2" cstate="print"/>
            <a:stretch>
              <a:fillRect/>
            </a:stretch>
          </a:blip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0" y="6367447"/>
            <a:ext cx="796616" cy="395319"/>
          </a:xfrm>
        </p:spPr>
        <p:txBody>
          <a:bodyPr/>
          <a:lstStyle>
            <a:lvl1pPr algn="l">
              <a:defRPr sz="2400" b="1">
                <a:solidFill>
                  <a:schemeClr val="bg1"/>
                </a:solidFill>
                <a:latin typeface="Times New Roman" panose="02020603050405020304" pitchFamily="18" charset="0"/>
                <a:cs typeface="Times New Roman" panose="02020603050405020304" pitchFamily="18" charset="0"/>
              </a:defRPr>
            </a:lvl1pPr>
          </a:lstStyle>
          <a:p>
            <a:fld id="{D57F1E4F-1CFF-5643-939E-217C01CDF565}" type="slidenum">
              <a:rPr lang="en-US" smtClean="0"/>
              <a:pPr/>
              <a:t>‹#›</a:t>
            </a:fld>
            <a:endParaRPr lang="en-US" dirty="0"/>
          </a:p>
        </p:txBody>
      </p:sp>
      <p:sp>
        <p:nvSpPr>
          <p:cNvPr id="7" name="TextBox 6"/>
          <p:cNvSpPr txBox="1"/>
          <p:nvPr userDrawn="1"/>
        </p:nvSpPr>
        <p:spPr>
          <a:xfrm>
            <a:off x="6568678" y="6334781"/>
            <a:ext cx="2775347"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Chi</a:t>
            </a:r>
            <a:r>
              <a:rPr lang="ro-RO" sz="2800" b="1" dirty="0" err="1">
                <a:solidFill>
                  <a:schemeClr val="bg1"/>
                </a:solidFill>
                <a:latin typeface="Times New Roman" panose="02020603050405020304" pitchFamily="18" charset="0"/>
                <a:cs typeface="Times New Roman" panose="02020603050405020304" pitchFamily="18" charset="0"/>
              </a:rPr>
              <a:t>şinău</a:t>
            </a:r>
            <a:r>
              <a:rPr lang="ro-RO" sz="2800" b="1" baseline="0"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24.02.2014</a:t>
            </a:r>
            <a:endParaRPr lang="ru-RU"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4_Заголовок и объект">
    <p:spTree>
      <p:nvGrpSpPr>
        <p:cNvPr id="1" name=""/>
        <p:cNvGrpSpPr/>
        <p:nvPr/>
      </p:nvGrpSpPr>
      <p:grpSpPr>
        <a:xfrm>
          <a:off x="0" y="0"/>
          <a:ext cx="0" cy="0"/>
          <a:chOff x="0" y="0"/>
          <a:chExt cx="0" cy="0"/>
        </a:xfrm>
      </p:grpSpPr>
      <p:sp>
        <p:nvSpPr>
          <p:cNvPr id="11" name="Freeform 6"/>
          <p:cNvSpPr/>
          <p:nvPr/>
        </p:nvSpPr>
        <p:spPr bwMode="auto">
          <a:xfrm rot="10800000">
            <a:off x="0" y="6272212"/>
            <a:ext cx="9144000" cy="5857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a:blip r:embed="rId2" cstate="print"/>
            <a:stretch>
              <a:fillRect/>
            </a:stretch>
          </a:blip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0" y="6367447"/>
            <a:ext cx="796616" cy="395319"/>
          </a:xfrm>
        </p:spPr>
        <p:txBody>
          <a:bodyPr/>
          <a:lstStyle>
            <a:lvl1pPr algn="l">
              <a:defRPr sz="2400" b="1">
                <a:solidFill>
                  <a:schemeClr val="bg1"/>
                </a:solidFill>
                <a:latin typeface="Times New Roman" panose="02020603050405020304" pitchFamily="18" charset="0"/>
                <a:cs typeface="Times New Roman" panose="02020603050405020304" pitchFamily="18" charset="0"/>
              </a:defRPr>
            </a:lvl1pPr>
          </a:lstStyle>
          <a:p>
            <a:fld id="{D57F1E4F-1CFF-5643-939E-217C01CDF565}" type="slidenum">
              <a:rPr lang="en-US" smtClean="0"/>
              <a:pPr/>
              <a:t>‹#›</a:t>
            </a:fld>
            <a:endParaRPr lang="en-US" dirty="0"/>
          </a:p>
        </p:txBody>
      </p:sp>
      <p:sp>
        <p:nvSpPr>
          <p:cNvPr id="7" name="TextBox 6"/>
          <p:cNvSpPr txBox="1"/>
          <p:nvPr userDrawn="1"/>
        </p:nvSpPr>
        <p:spPr>
          <a:xfrm>
            <a:off x="6568678" y="6334781"/>
            <a:ext cx="2775347"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Chi</a:t>
            </a:r>
            <a:r>
              <a:rPr lang="ro-RO" sz="2800" b="1" dirty="0" err="1">
                <a:solidFill>
                  <a:schemeClr val="bg1"/>
                </a:solidFill>
                <a:latin typeface="Times New Roman" panose="02020603050405020304" pitchFamily="18" charset="0"/>
                <a:cs typeface="Times New Roman" panose="02020603050405020304" pitchFamily="18" charset="0"/>
              </a:rPr>
              <a:t>şinău</a:t>
            </a:r>
            <a:r>
              <a:rPr lang="ro-RO" sz="2800" b="1" baseline="0"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24.02.2014</a:t>
            </a:r>
            <a:endParaRPr lang="ru-RU"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5_Заголовок и объект">
    <p:spTree>
      <p:nvGrpSpPr>
        <p:cNvPr id="1" name=""/>
        <p:cNvGrpSpPr/>
        <p:nvPr/>
      </p:nvGrpSpPr>
      <p:grpSpPr>
        <a:xfrm>
          <a:off x="0" y="0"/>
          <a:ext cx="0" cy="0"/>
          <a:chOff x="0" y="0"/>
          <a:chExt cx="0" cy="0"/>
        </a:xfrm>
      </p:grpSpPr>
      <p:sp>
        <p:nvSpPr>
          <p:cNvPr id="11" name="Freeform 6"/>
          <p:cNvSpPr/>
          <p:nvPr/>
        </p:nvSpPr>
        <p:spPr bwMode="auto">
          <a:xfrm rot="10800000">
            <a:off x="0" y="6272212"/>
            <a:ext cx="9144000" cy="5857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a:blip r:embed="rId2" cstate="print"/>
            <a:stretch>
              <a:fillRect/>
            </a:stretch>
          </a:blip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0" y="6367447"/>
            <a:ext cx="796616" cy="395319"/>
          </a:xfrm>
        </p:spPr>
        <p:txBody>
          <a:bodyPr/>
          <a:lstStyle>
            <a:lvl1pPr algn="l">
              <a:defRPr sz="2400" b="1">
                <a:solidFill>
                  <a:schemeClr val="bg1"/>
                </a:solidFill>
                <a:latin typeface="Times New Roman" panose="02020603050405020304" pitchFamily="18" charset="0"/>
                <a:cs typeface="Times New Roman" panose="02020603050405020304" pitchFamily="18" charset="0"/>
              </a:defRPr>
            </a:lvl1pPr>
          </a:lstStyle>
          <a:p>
            <a:fld id="{D57F1E4F-1CFF-5643-939E-217C01CDF565}" type="slidenum">
              <a:rPr lang="en-US" smtClean="0"/>
              <a:pPr/>
              <a:t>‹#›</a:t>
            </a:fld>
            <a:endParaRPr lang="en-US" dirty="0"/>
          </a:p>
        </p:txBody>
      </p:sp>
      <p:sp>
        <p:nvSpPr>
          <p:cNvPr id="7" name="TextBox 6"/>
          <p:cNvSpPr txBox="1"/>
          <p:nvPr userDrawn="1"/>
        </p:nvSpPr>
        <p:spPr>
          <a:xfrm>
            <a:off x="6568678" y="6334781"/>
            <a:ext cx="2775347"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Chi</a:t>
            </a:r>
            <a:r>
              <a:rPr lang="ro-RO" sz="2800" b="1" dirty="0" err="1">
                <a:solidFill>
                  <a:schemeClr val="bg1"/>
                </a:solidFill>
                <a:latin typeface="Times New Roman" panose="02020603050405020304" pitchFamily="18" charset="0"/>
                <a:cs typeface="Times New Roman" panose="02020603050405020304" pitchFamily="18" charset="0"/>
              </a:rPr>
              <a:t>şinău</a:t>
            </a:r>
            <a:r>
              <a:rPr lang="ro-RO" sz="2800" b="1" baseline="0"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24.02.2014</a:t>
            </a:r>
            <a:endParaRPr lang="ru-RU"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6_Заголовок и объект">
    <p:spTree>
      <p:nvGrpSpPr>
        <p:cNvPr id="1" name=""/>
        <p:cNvGrpSpPr/>
        <p:nvPr/>
      </p:nvGrpSpPr>
      <p:grpSpPr>
        <a:xfrm>
          <a:off x="0" y="0"/>
          <a:ext cx="0" cy="0"/>
          <a:chOff x="0" y="0"/>
          <a:chExt cx="0" cy="0"/>
        </a:xfrm>
      </p:grpSpPr>
      <p:sp>
        <p:nvSpPr>
          <p:cNvPr id="11" name="Freeform 6"/>
          <p:cNvSpPr/>
          <p:nvPr/>
        </p:nvSpPr>
        <p:spPr bwMode="auto">
          <a:xfrm rot="10800000">
            <a:off x="0" y="6272212"/>
            <a:ext cx="9144000" cy="5857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a:blip r:embed="rId2" cstate="print"/>
            <a:stretch>
              <a:fillRect/>
            </a:stretch>
          </a:blip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0" y="6367447"/>
            <a:ext cx="796616" cy="395319"/>
          </a:xfrm>
        </p:spPr>
        <p:txBody>
          <a:bodyPr/>
          <a:lstStyle>
            <a:lvl1pPr algn="l">
              <a:defRPr sz="2400" b="1">
                <a:solidFill>
                  <a:schemeClr val="bg1"/>
                </a:solidFill>
                <a:latin typeface="Times New Roman" panose="02020603050405020304" pitchFamily="18" charset="0"/>
                <a:cs typeface="Times New Roman" panose="02020603050405020304" pitchFamily="18" charset="0"/>
              </a:defRPr>
            </a:lvl1pPr>
          </a:lstStyle>
          <a:p>
            <a:fld id="{D57F1E4F-1CFF-5643-939E-217C01CDF565}" type="slidenum">
              <a:rPr lang="en-US" smtClean="0"/>
              <a:pPr/>
              <a:t>‹#›</a:t>
            </a:fld>
            <a:endParaRPr lang="en-US" dirty="0"/>
          </a:p>
        </p:txBody>
      </p:sp>
      <p:sp>
        <p:nvSpPr>
          <p:cNvPr id="7" name="TextBox 6"/>
          <p:cNvSpPr txBox="1"/>
          <p:nvPr userDrawn="1"/>
        </p:nvSpPr>
        <p:spPr>
          <a:xfrm>
            <a:off x="6568678" y="6334781"/>
            <a:ext cx="2775347"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Chi</a:t>
            </a:r>
            <a:r>
              <a:rPr lang="ro-RO" sz="2800" b="1" dirty="0" err="1">
                <a:solidFill>
                  <a:schemeClr val="bg1"/>
                </a:solidFill>
                <a:latin typeface="Times New Roman" panose="02020603050405020304" pitchFamily="18" charset="0"/>
                <a:cs typeface="Times New Roman" panose="02020603050405020304" pitchFamily="18" charset="0"/>
              </a:rPr>
              <a:t>şinău</a:t>
            </a:r>
            <a:r>
              <a:rPr lang="ro-RO" sz="2800" b="1" baseline="0"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24.02.2014</a:t>
            </a:r>
            <a:endParaRPr lang="ru-RU"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7_Заголовок и объект">
    <p:spTree>
      <p:nvGrpSpPr>
        <p:cNvPr id="1" name=""/>
        <p:cNvGrpSpPr/>
        <p:nvPr/>
      </p:nvGrpSpPr>
      <p:grpSpPr>
        <a:xfrm>
          <a:off x="0" y="0"/>
          <a:ext cx="0" cy="0"/>
          <a:chOff x="0" y="0"/>
          <a:chExt cx="0" cy="0"/>
        </a:xfrm>
      </p:grpSpPr>
      <p:sp>
        <p:nvSpPr>
          <p:cNvPr id="11" name="Freeform 6"/>
          <p:cNvSpPr/>
          <p:nvPr/>
        </p:nvSpPr>
        <p:spPr bwMode="auto">
          <a:xfrm rot="10800000">
            <a:off x="0" y="6272212"/>
            <a:ext cx="9144000" cy="5857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a:blip r:embed="rId2" cstate="print"/>
            <a:stretch>
              <a:fillRect/>
            </a:stretch>
          </a:blip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0" y="6367447"/>
            <a:ext cx="796616" cy="395319"/>
          </a:xfrm>
        </p:spPr>
        <p:txBody>
          <a:bodyPr/>
          <a:lstStyle>
            <a:lvl1pPr algn="l">
              <a:defRPr sz="2400" b="1">
                <a:solidFill>
                  <a:schemeClr val="bg1"/>
                </a:solidFill>
                <a:latin typeface="Times New Roman" panose="02020603050405020304" pitchFamily="18" charset="0"/>
                <a:cs typeface="Times New Roman" panose="02020603050405020304" pitchFamily="18" charset="0"/>
              </a:defRPr>
            </a:lvl1pPr>
          </a:lstStyle>
          <a:p>
            <a:fld id="{D57F1E4F-1CFF-5643-939E-217C01CDF565}" type="slidenum">
              <a:rPr lang="en-US" smtClean="0"/>
              <a:pPr/>
              <a:t>‹#›</a:t>
            </a:fld>
            <a:endParaRPr lang="en-US" dirty="0"/>
          </a:p>
        </p:txBody>
      </p:sp>
      <p:sp>
        <p:nvSpPr>
          <p:cNvPr id="7" name="TextBox 6"/>
          <p:cNvSpPr txBox="1"/>
          <p:nvPr userDrawn="1"/>
        </p:nvSpPr>
        <p:spPr>
          <a:xfrm>
            <a:off x="6568678" y="6334781"/>
            <a:ext cx="2775347"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Chi</a:t>
            </a:r>
            <a:r>
              <a:rPr lang="ro-RO" sz="2800" b="1" dirty="0" err="1">
                <a:solidFill>
                  <a:schemeClr val="bg1"/>
                </a:solidFill>
                <a:latin typeface="Times New Roman" panose="02020603050405020304" pitchFamily="18" charset="0"/>
                <a:cs typeface="Times New Roman" panose="02020603050405020304" pitchFamily="18" charset="0"/>
              </a:rPr>
              <a:t>şinău</a:t>
            </a:r>
            <a:r>
              <a:rPr lang="ro-RO" sz="2800" b="1" baseline="0"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24.02.2014</a:t>
            </a:r>
            <a:endParaRPr lang="ru-RU"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8_Заголовок и объект">
    <p:spTree>
      <p:nvGrpSpPr>
        <p:cNvPr id="1" name=""/>
        <p:cNvGrpSpPr/>
        <p:nvPr/>
      </p:nvGrpSpPr>
      <p:grpSpPr>
        <a:xfrm>
          <a:off x="0" y="0"/>
          <a:ext cx="0" cy="0"/>
          <a:chOff x="0" y="0"/>
          <a:chExt cx="0" cy="0"/>
        </a:xfrm>
      </p:grpSpPr>
      <p:sp>
        <p:nvSpPr>
          <p:cNvPr id="11" name="Freeform 6"/>
          <p:cNvSpPr/>
          <p:nvPr/>
        </p:nvSpPr>
        <p:spPr bwMode="auto">
          <a:xfrm rot="10800000">
            <a:off x="0" y="6272212"/>
            <a:ext cx="9144000" cy="5857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a:blip r:embed="rId2" cstate="print"/>
            <a:stretch>
              <a:fillRect/>
            </a:stretch>
          </a:blip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0" y="6367447"/>
            <a:ext cx="796616" cy="395319"/>
          </a:xfrm>
        </p:spPr>
        <p:txBody>
          <a:bodyPr/>
          <a:lstStyle>
            <a:lvl1pPr algn="l">
              <a:defRPr sz="2400" b="1">
                <a:solidFill>
                  <a:schemeClr val="bg1"/>
                </a:solidFill>
                <a:latin typeface="Times New Roman" panose="02020603050405020304" pitchFamily="18" charset="0"/>
                <a:cs typeface="Times New Roman" panose="02020603050405020304" pitchFamily="18" charset="0"/>
              </a:defRPr>
            </a:lvl1pPr>
          </a:lstStyle>
          <a:p>
            <a:fld id="{D57F1E4F-1CFF-5643-939E-217C01CDF565}" type="slidenum">
              <a:rPr lang="en-US" smtClean="0"/>
              <a:pPr/>
              <a:t>‹#›</a:t>
            </a:fld>
            <a:endParaRPr lang="en-US" dirty="0"/>
          </a:p>
        </p:txBody>
      </p:sp>
      <p:sp>
        <p:nvSpPr>
          <p:cNvPr id="7" name="TextBox 6"/>
          <p:cNvSpPr txBox="1"/>
          <p:nvPr userDrawn="1"/>
        </p:nvSpPr>
        <p:spPr>
          <a:xfrm>
            <a:off x="6568678" y="6334781"/>
            <a:ext cx="2775347"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Chi</a:t>
            </a:r>
            <a:r>
              <a:rPr lang="ro-RO" sz="2800" b="1" dirty="0" err="1">
                <a:solidFill>
                  <a:schemeClr val="bg1"/>
                </a:solidFill>
                <a:latin typeface="Times New Roman" panose="02020603050405020304" pitchFamily="18" charset="0"/>
                <a:cs typeface="Times New Roman" panose="02020603050405020304" pitchFamily="18" charset="0"/>
              </a:rPr>
              <a:t>şinău</a:t>
            </a:r>
            <a:r>
              <a:rPr lang="ro-RO" sz="2800" b="1" baseline="0"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24.02.2014</a:t>
            </a:r>
            <a:endParaRPr lang="ru-RU"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9_Заголовок и объект">
    <p:spTree>
      <p:nvGrpSpPr>
        <p:cNvPr id="1" name=""/>
        <p:cNvGrpSpPr/>
        <p:nvPr/>
      </p:nvGrpSpPr>
      <p:grpSpPr>
        <a:xfrm>
          <a:off x="0" y="0"/>
          <a:ext cx="0" cy="0"/>
          <a:chOff x="0" y="0"/>
          <a:chExt cx="0" cy="0"/>
        </a:xfrm>
      </p:grpSpPr>
      <p:sp>
        <p:nvSpPr>
          <p:cNvPr id="11" name="Freeform 6"/>
          <p:cNvSpPr/>
          <p:nvPr/>
        </p:nvSpPr>
        <p:spPr bwMode="auto">
          <a:xfrm rot="10800000">
            <a:off x="0" y="6272212"/>
            <a:ext cx="9144000" cy="5857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a:blip r:embed="rId2" cstate="print"/>
            <a:stretch>
              <a:fillRect/>
            </a:stretch>
          </a:blip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0" y="6367447"/>
            <a:ext cx="796616" cy="395319"/>
          </a:xfrm>
        </p:spPr>
        <p:txBody>
          <a:bodyPr/>
          <a:lstStyle>
            <a:lvl1pPr algn="l">
              <a:defRPr sz="2400" b="1">
                <a:solidFill>
                  <a:schemeClr val="bg1"/>
                </a:solidFill>
                <a:latin typeface="Times New Roman" panose="02020603050405020304" pitchFamily="18" charset="0"/>
                <a:cs typeface="Times New Roman" panose="02020603050405020304" pitchFamily="18" charset="0"/>
              </a:defRPr>
            </a:lvl1pPr>
          </a:lstStyle>
          <a:p>
            <a:fld id="{D57F1E4F-1CFF-5643-939E-217C01CDF565}" type="slidenum">
              <a:rPr lang="en-US" smtClean="0"/>
              <a:pPr/>
              <a:t>‹#›</a:t>
            </a:fld>
            <a:endParaRPr lang="en-US" dirty="0"/>
          </a:p>
        </p:txBody>
      </p:sp>
      <p:sp>
        <p:nvSpPr>
          <p:cNvPr id="7" name="TextBox 6"/>
          <p:cNvSpPr txBox="1"/>
          <p:nvPr userDrawn="1"/>
        </p:nvSpPr>
        <p:spPr>
          <a:xfrm>
            <a:off x="6568678" y="6334781"/>
            <a:ext cx="2775347"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Chi</a:t>
            </a:r>
            <a:r>
              <a:rPr lang="ro-RO" sz="2800" b="1" dirty="0" err="1">
                <a:solidFill>
                  <a:schemeClr val="bg1"/>
                </a:solidFill>
                <a:latin typeface="Times New Roman" panose="02020603050405020304" pitchFamily="18" charset="0"/>
                <a:cs typeface="Times New Roman" panose="02020603050405020304" pitchFamily="18" charset="0"/>
              </a:rPr>
              <a:t>şinău</a:t>
            </a:r>
            <a:r>
              <a:rPr lang="ro-RO" sz="2800" b="1" baseline="0"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24.02.2014</a:t>
            </a:r>
            <a:endParaRPr lang="ru-RU"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Заголовок и объект">
    <p:spTree>
      <p:nvGrpSpPr>
        <p:cNvPr id="1" name=""/>
        <p:cNvGrpSpPr/>
        <p:nvPr/>
      </p:nvGrpSpPr>
      <p:grpSpPr>
        <a:xfrm>
          <a:off x="0" y="0"/>
          <a:ext cx="0" cy="0"/>
          <a:chOff x="0" y="0"/>
          <a:chExt cx="0" cy="0"/>
        </a:xfrm>
      </p:grpSpPr>
      <p:sp>
        <p:nvSpPr>
          <p:cNvPr id="11" name="Freeform 6"/>
          <p:cNvSpPr/>
          <p:nvPr/>
        </p:nvSpPr>
        <p:spPr bwMode="auto">
          <a:xfrm rot="10800000">
            <a:off x="0" y="6272212"/>
            <a:ext cx="9144000" cy="5857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a:blip r:embed="rId2" cstate="print"/>
            <a:stretch>
              <a:fillRect/>
            </a:stretch>
          </a:blip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0" y="6367447"/>
            <a:ext cx="796616" cy="395319"/>
          </a:xfrm>
        </p:spPr>
        <p:txBody>
          <a:bodyPr/>
          <a:lstStyle>
            <a:lvl1pPr algn="l">
              <a:defRPr sz="2400" b="1">
                <a:solidFill>
                  <a:schemeClr val="bg1"/>
                </a:solidFill>
                <a:latin typeface="Times New Roman" panose="02020603050405020304" pitchFamily="18" charset="0"/>
                <a:cs typeface="Times New Roman" panose="02020603050405020304" pitchFamily="18" charset="0"/>
              </a:defRPr>
            </a:lvl1pPr>
          </a:lstStyle>
          <a:p>
            <a:fld id="{D57F1E4F-1CFF-5643-939E-217C01CDF565}" type="slidenum">
              <a:rPr lang="en-US" smtClean="0"/>
              <a:pPr/>
              <a:t>‹#›</a:t>
            </a:fld>
            <a:endParaRPr lang="en-US" dirty="0"/>
          </a:p>
        </p:txBody>
      </p:sp>
      <p:sp>
        <p:nvSpPr>
          <p:cNvPr id="7" name="TextBox 6"/>
          <p:cNvSpPr txBox="1"/>
          <p:nvPr userDrawn="1"/>
        </p:nvSpPr>
        <p:spPr>
          <a:xfrm>
            <a:off x="6568678" y="6334781"/>
            <a:ext cx="2775347"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Chi</a:t>
            </a:r>
            <a:r>
              <a:rPr lang="ro-RO" sz="2800" b="1" dirty="0" err="1">
                <a:solidFill>
                  <a:schemeClr val="bg1"/>
                </a:solidFill>
                <a:latin typeface="Times New Roman" panose="02020603050405020304" pitchFamily="18" charset="0"/>
                <a:cs typeface="Times New Roman" panose="02020603050405020304" pitchFamily="18" charset="0"/>
              </a:rPr>
              <a:t>şinău</a:t>
            </a:r>
            <a:r>
              <a:rPr lang="ro-RO" sz="2800" b="1" baseline="0"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24.02.2014</a:t>
            </a:r>
            <a:endParaRPr lang="ru-RU"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0_Заголовок и объект">
    <p:spTree>
      <p:nvGrpSpPr>
        <p:cNvPr id="1" name=""/>
        <p:cNvGrpSpPr/>
        <p:nvPr/>
      </p:nvGrpSpPr>
      <p:grpSpPr>
        <a:xfrm>
          <a:off x="0" y="0"/>
          <a:ext cx="0" cy="0"/>
          <a:chOff x="0" y="0"/>
          <a:chExt cx="0" cy="0"/>
        </a:xfrm>
      </p:grpSpPr>
      <p:sp>
        <p:nvSpPr>
          <p:cNvPr id="11" name="Freeform 6"/>
          <p:cNvSpPr/>
          <p:nvPr/>
        </p:nvSpPr>
        <p:spPr bwMode="auto">
          <a:xfrm rot="10800000">
            <a:off x="0" y="6272212"/>
            <a:ext cx="9144000" cy="5857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a:blip r:embed="rId2" cstate="print"/>
            <a:stretch>
              <a:fillRect/>
            </a:stretch>
          </a:blip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0" y="6367447"/>
            <a:ext cx="796616" cy="395319"/>
          </a:xfrm>
        </p:spPr>
        <p:txBody>
          <a:bodyPr/>
          <a:lstStyle>
            <a:lvl1pPr algn="l">
              <a:defRPr sz="2400" b="1">
                <a:solidFill>
                  <a:schemeClr val="bg1"/>
                </a:solidFill>
                <a:latin typeface="Times New Roman" panose="02020603050405020304" pitchFamily="18" charset="0"/>
                <a:cs typeface="Times New Roman" panose="02020603050405020304" pitchFamily="18" charset="0"/>
              </a:defRPr>
            </a:lvl1pPr>
          </a:lstStyle>
          <a:p>
            <a:fld id="{D57F1E4F-1CFF-5643-939E-217C01CDF565}" type="slidenum">
              <a:rPr lang="en-US" smtClean="0"/>
              <a:pPr/>
              <a:t>‹#›</a:t>
            </a:fld>
            <a:endParaRPr lang="en-US" dirty="0"/>
          </a:p>
        </p:txBody>
      </p:sp>
      <p:sp>
        <p:nvSpPr>
          <p:cNvPr id="7" name="TextBox 6"/>
          <p:cNvSpPr txBox="1"/>
          <p:nvPr userDrawn="1"/>
        </p:nvSpPr>
        <p:spPr>
          <a:xfrm>
            <a:off x="6568678" y="6334781"/>
            <a:ext cx="2775347"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Chi</a:t>
            </a:r>
            <a:r>
              <a:rPr lang="ro-RO" sz="2800" b="1" dirty="0" err="1">
                <a:solidFill>
                  <a:schemeClr val="bg1"/>
                </a:solidFill>
                <a:latin typeface="Times New Roman" panose="02020603050405020304" pitchFamily="18" charset="0"/>
                <a:cs typeface="Times New Roman" panose="02020603050405020304" pitchFamily="18" charset="0"/>
              </a:rPr>
              <a:t>şinău</a:t>
            </a:r>
            <a:r>
              <a:rPr lang="ro-RO" sz="2800" b="1" baseline="0"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24.02.2014</a:t>
            </a:r>
            <a:endParaRPr lang="ru-RU"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1_Заголовок и объект">
    <p:spTree>
      <p:nvGrpSpPr>
        <p:cNvPr id="1" name=""/>
        <p:cNvGrpSpPr/>
        <p:nvPr/>
      </p:nvGrpSpPr>
      <p:grpSpPr>
        <a:xfrm>
          <a:off x="0" y="0"/>
          <a:ext cx="0" cy="0"/>
          <a:chOff x="0" y="0"/>
          <a:chExt cx="0" cy="0"/>
        </a:xfrm>
      </p:grpSpPr>
      <p:sp>
        <p:nvSpPr>
          <p:cNvPr id="11" name="Freeform 6"/>
          <p:cNvSpPr/>
          <p:nvPr/>
        </p:nvSpPr>
        <p:spPr bwMode="auto">
          <a:xfrm rot="10800000">
            <a:off x="0" y="6272212"/>
            <a:ext cx="9144000" cy="5857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a:blip r:embed="rId2" cstate="print"/>
            <a:stretch>
              <a:fillRect/>
            </a:stretch>
          </a:blip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0" y="6367447"/>
            <a:ext cx="796616" cy="395319"/>
          </a:xfrm>
        </p:spPr>
        <p:txBody>
          <a:bodyPr/>
          <a:lstStyle>
            <a:lvl1pPr algn="l">
              <a:defRPr sz="2400" b="1">
                <a:solidFill>
                  <a:schemeClr val="bg1"/>
                </a:solidFill>
                <a:latin typeface="Times New Roman" panose="02020603050405020304" pitchFamily="18" charset="0"/>
                <a:cs typeface="Times New Roman" panose="02020603050405020304" pitchFamily="18" charset="0"/>
              </a:defRPr>
            </a:lvl1pPr>
          </a:lstStyle>
          <a:p>
            <a:fld id="{D57F1E4F-1CFF-5643-939E-217C01CDF565}" type="slidenum">
              <a:rPr lang="en-US" smtClean="0"/>
              <a:pPr/>
              <a:t>‹#›</a:t>
            </a:fld>
            <a:endParaRPr lang="en-US" dirty="0"/>
          </a:p>
        </p:txBody>
      </p:sp>
      <p:sp>
        <p:nvSpPr>
          <p:cNvPr id="7" name="TextBox 6"/>
          <p:cNvSpPr txBox="1"/>
          <p:nvPr userDrawn="1"/>
        </p:nvSpPr>
        <p:spPr>
          <a:xfrm>
            <a:off x="6568678" y="6334781"/>
            <a:ext cx="2775347"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Chi</a:t>
            </a:r>
            <a:r>
              <a:rPr lang="ro-RO" sz="2800" b="1" dirty="0" err="1">
                <a:solidFill>
                  <a:schemeClr val="bg1"/>
                </a:solidFill>
                <a:latin typeface="Times New Roman" panose="02020603050405020304" pitchFamily="18" charset="0"/>
                <a:cs typeface="Times New Roman" panose="02020603050405020304" pitchFamily="18" charset="0"/>
              </a:rPr>
              <a:t>şinău</a:t>
            </a:r>
            <a:r>
              <a:rPr lang="ro-RO" sz="2800" b="1" baseline="0"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24.02.2014</a:t>
            </a:r>
            <a:endParaRPr lang="ru-RU"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fld id="{9FCE5FE9-7CC1-4233-AFA1-9757A706286B}" type="datetime1">
              <a:rPr lang="en-US" smtClean="0"/>
              <a:pPr/>
              <a:t>2/23/2022</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a:xfrm>
            <a:off x="7924800" y="6416675"/>
            <a:ext cx="762000" cy="365125"/>
          </a:xfrm>
        </p:spPr>
        <p:txBody>
          <a:bodyPr/>
          <a:lstStyle/>
          <a:p>
            <a:pPr>
              <a:defRPr/>
            </a:pPr>
            <a:fld id="{DF1C1FEF-B233-4AA3-99D6-6C3CBFEF361D}" type="slidenum">
              <a:rPr lang="ru-RU" smtClean="0"/>
              <a:pPr>
                <a:defRPr/>
              </a:pPr>
              <a:t>‹#›</a:t>
            </a:fld>
            <a:endParaRPr lang="ru-RU"/>
          </a:p>
        </p:txBody>
      </p:sp>
    </p:spTree>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2_Заголовок и объект">
    <p:spTree>
      <p:nvGrpSpPr>
        <p:cNvPr id="1" name=""/>
        <p:cNvGrpSpPr/>
        <p:nvPr/>
      </p:nvGrpSpPr>
      <p:grpSpPr>
        <a:xfrm>
          <a:off x="0" y="0"/>
          <a:ext cx="0" cy="0"/>
          <a:chOff x="0" y="0"/>
          <a:chExt cx="0" cy="0"/>
        </a:xfrm>
      </p:grpSpPr>
      <p:sp>
        <p:nvSpPr>
          <p:cNvPr id="11" name="Freeform 6"/>
          <p:cNvSpPr/>
          <p:nvPr/>
        </p:nvSpPr>
        <p:spPr bwMode="auto">
          <a:xfrm rot="10800000">
            <a:off x="0" y="6272212"/>
            <a:ext cx="9144000" cy="5857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a:blip r:embed="rId2" cstate="print"/>
            <a:stretch>
              <a:fillRect/>
            </a:stretch>
          </a:blip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0" y="6367447"/>
            <a:ext cx="796616" cy="395319"/>
          </a:xfrm>
        </p:spPr>
        <p:txBody>
          <a:bodyPr/>
          <a:lstStyle>
            <a:lvl1pPr algn="l">
              <a:defRPr sz="2400" b="1">
                <a:solidFill>
                  <a:schemeClr val="bg1"/>
                </a:solidFill>
                <a:latin typeface="Times New Roman" panose="02020603050405020304" pitchFamily="18" charset="0"/>
                <a:cs typeface="Times New Roman" panose="02020603050405020304" pitchFamily="18" charset="0"/>
              </a:defRPr>
            </a:lvl1pPr>
          </a:lstStyle>
          <a:p>
            <a:fld id="{D57F1E4F-1CFF-5643-939E-217C01CDF565}" type="slidenum">
              <a:rPr lang="en-US" smtClean="0"/>
              <a:pPr/>
              <a:t>‹#›</a:t>
            </a:fld>
            <a:endParaRPr lang="en-US" dirty="0"/>
          </a:p>
        </p:txBody>
      </p:sp>
      <p:sp>
        <p:nvSpPr>
          <p:cNvPr id="7" name="TextBox 6"/>
          <p:cNvSpPr txBox="1"/>
          <p:nvPr userDrawn="1"/>
        </p:nvSpPr>
        <p:spPr>
          <a:xfrm>
            <a:off x="6568678" y="6334781"/>
            <a:ext cx="2775347"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Chi</a:t>
            </a:r>
            <a:r>
              <a:rPr lang="ro-RO" sz="2800" b="1" dirty="0" err="1">
                <a:solidFill>
                  <a:schemeClr val="bg1"/>
                </a:solidFill>
                <a:latin typeface="Times New Roman" panose="02020603050405020304" pitchFamily="18" charset="0"/>
                <a:cs typeface="Times New Roman" panose="02020603050405020304" pitchFamily="18" charset="0"/>
              </a:rPr>
              <a:t>şinău</a:t>
            </a:r>
            <a:r>
              <a:rPr lang="ro-RO" sz="2800" b="1" baseline="0"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24.02.2014</a:t>
            </a:r>
            <a:endParaRPr lang="ru-RU"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3_Заголовок и объект">
    <p:spTree>
      <p:nvGrpSpPr>
        <p:cNvPr id="1" name=""/>
        <p:cNvGrpSpPr/>
        <p:nvPr/>
      </p:nvGrpSpPr>
      <p:grpSpPr>
        <a:xfrm>
          <a:off x="0" y="0"/>
          <a:ext cx="0" cy="0"/>
          <a:chOff x="0" y="0"/>
          <a:chExt cx="0" cy="0"/>
        </a:xfrm>
      </p:grpSpPr>
      <p:sp>
        <p:nvSpPr>
          <p:cNvPr id="11" name="Freeform 6"/>
          <p:cNvSpPr/>
          <p:nvPr/>
        </p:nvSpPr>
        <p:spPr bwMode="auto">
          <a:xfrm rot="10800000">
            <a:off x="0" y="6272212"/>
            <a:ext cx="9144000" cy="5857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a:blip r:embed="rId2" cstate="print"/>
            <a:stretch>
              <a:fillRect/>
            </a:stretch>
          </a:blip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0" y="6367447"/>
            <a:ext cx="796616" cy="395319"/>
          </a:xfrm>
        </p:spPr>
        <p:txBody>
          <a:bodyPr/>
          <a:lstStyle>
            <a:lvl1pPr algn="l">
              <a:defRPr sz="2400" b="1">
                <a:solidFill>
                  <a:schemeClr val="bg1"/>
                </a:solidFill>
                <a:latin typeface="Times New Roman" panose="02020603050405020304" pitchFamily="18" charset="0"/>
                <a:cs typeface="Times New Roman" panose="02020603050405020304" pitchFamily="18" charset="0"/>
              </a:defRPr>
            </a:lvl1pPr>
          </a:lstStyle>
          <a:p>
            <a:fld id="{D57F1E4F-1CFF-5643-939E-217C01CDF565}" type="slidenum">
              <a:rPr lang="en-US" smtClean="0"/>
              <a:pPr/>
              <a:t>‹#›</a:t>
            </a:fld>
            <a:endParaRPr lang="en-US" dirty="0"/>
          </a:p>
        </p:txBody>
      </p:sp>
      <p:sp>
        <p:nvSpPr>
          <p:cNvPr id="7" name="TextBox 6"/>
          <p:cNvSpPr txBox="1"/>
          <p:nvPr userDrawn="1"/>
        </p:nvSpPr>
        <p:spPr>
          <a:xfrm>
            <a:off x="6568678" y="6334781"/>
            <a:ext cx="2775347"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Chi</a:t>
            </a:r>
            <a:r>
              <a:rPr lang="ro-RO" sz="2800" b="1" dirty="0" err="1">
                <a:solidFill>
                  <a:schemeClr val="bg1"/>
                </a:solidFill>
                <a:latin typeface="Times New Roman" panose="02020603050405020304" pitchFamily="18" charset="0"/>
                <a:cs typeface="Times New Roman" panose="02020603050405020304" pitchFamily="18" charset="0"/>
              </a:rPr>
              <a:t>şinău</a:t>
            </a:r>
            <a:r>
              <a:rPr lang="ro-RO" sz="2800" b="1" baseline="0"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24.02.2014</a:t>
            </a:r>
            <a:endParaRPr lang="ru-RU"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4_Заголовок и объект">
    <p:spTree>
      <p:nvGrpSpPr>
        <p:cNvPr id="1" name=""/>
        <p:cNvGrpSpPr/>
        <p:nvPr/>
      </p:nvGrpSpPr>
      <p:grpSpPr>
        <a:xfrm>
          <a:off x="0" y="0"/>
          <a:ext cx="0" cy="0"/>
          <a:chOff x="0" y="0"/>
          <a:chExt cx="0" cy="0"/>
        </a:xfrm>
      </p:grpSpPr>
      <p:sp>
        <p:nvSpPr>
          <p:cNvPr id="11" name="Freeform 6"/>
          <p:cNvSpPr/>
          <p:nvPr/>
        </p:nvSpPr>
        <p:spPr bwMode="auto">
          <a:xfrm rot="10800000">
            <a:off x="0" y="6272212"/>
            <a:ext cx="9144000" cy="5857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a:blip r:embed="rId2" cstate="print"/>
            <a:stretch>
              <a:fillRect/>
            </a:stretch>
          </a:blip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0" y="6367447"/>
            <a:ext cx="796616" cy="395319"/>
          </a:xfrm>
        </p:spPr>
        <p:txBody>
          <a:bodyPr/>
          <a:lstStyle>
            <a:lvl1pPr algn="l">
              <a:defRPr sz="2400" b="1">
                <a:solidFill>
                  <a:schemeClr val="bg1"/>
                </a:solidFill>
                <a:latin typeface="Times New Roman" panose="02020603050405020304" pitchFamily="18" charset="0"/>
                <a:cs typeface="Times New Roman" panose="02020603050405020304" pitchFamily="18" charset="0"/>
              </a:defRPr>
            </a:lvl1pPr>
          </a:lstStyle>
          <a:p>
            <a:fld id="{D57F1E4F-1CFF-5643-939E-217C01CDF565}" type="slidenum">
              <a:rPr lang="en-US" smtClean="0"/>
              <a:pPr/>
              <a:t>‹#›</a:t>
            </a:fld>
            <a:endParaRPr lang="en-US" dirty="0"/>
          </a:p>
        </p:txBody>
      </p:sp>
      <p:sp>
        <p:nvSpPr>
          <p:cNvPr id="7" name="TextBox 6"/>
          <p:cNvSpPr txBox="1"/>
          <p:nvPr userDrawn="1"/>
        </p:nvSpPr>
        <p:spPr>
          <a:xfrm>
            <a:off x="6568678" y="6334781"/>
            <a:ext cx="2775347"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Chi</a:t>
            </a:r>
            <a:r>
              <a:rPr lang="ro-RO" sz="2800" b="1" dirty="0" err="1">
                <a:solidFill>
                  <a:schemeClr val="bg1"/>
                </a:solidFill>
                <a:latin typeface="Times New Roman" panose="02020603050405020304" pitchFamily="18" charset="0"/>
                <a:cs typeface="Times New Roman" panose="02020603050405020304" pitchFamily="18" charset="0"/>
              </a:rPr>
              <a:t>şinău</a:t>
            </a:r>
            <a:r>
              <a:rPr lang="ro-RO" sz="2800" b="1" baseline="0"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24.02.2014</a:t>
            </a:r>
            <a:endParaRPr lang="ru-RU"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6_Заголовок и объект">
    <p:spTree>
      <p:nvGrpSpPr>
        <p:cNvPr id="1" name=""/>
        <p:cNvGrpSpPr/>
        <p:nvPr/>
      </p:nvGrpSpPr>
      <p:grpSpPr>
        <a:xfrm>
          <a:off x="0" y="0"/>
          <a:ext cx="0" cy="0"/>
          <a:chOff x="0" y="0"/>
          <a:chExt cx="0" cy="0"/>
        </a:xfrm>
      </p:grpSpPr>
      <p:sp>
        <p:nvSpPr>
          <p:cNvPr id="11" name="Freeform 6"/>
          <p:cNvSpPr/>
          <p:nvPr/>
        </p:nvSpPr>
        <p:spPr bwMode="auto">
          <a:xfrm rot="10800000">
            <a:off x="0" y="6272212"/>
            <a:ext cx="9144000" cy="5857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a:blip r:embed="rId2" cstate="print"/>
            <a:stretch>
              <a:fillRect/>
            </a:stretch>
          </a:blip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0" y="6367447"/>
            <a:ext cx="796616" cy="395319"/>
          </a:xfrm>
        </p:spPr>
        <p:txBody>
          <a:bodyPr/>
          <a:lstStyle>
            <a:lvl1pPr algn="l">
              <a:defRPr sz="2400" b="1">
                <a:solidFill>
                  <a:schemeClr val="bg1"/>
                </a:solidFill>
                <a:latin typeface="Times New Roman" panose="02020603050405020304" pitchFamily="18" charset="0"/>
                <a:cs typeface="Times New Roman" panose="02020603050405020304" pitchFamily="18" charset="0"/>
              </a:defRPr>
            </a:lvl1pPr>
          </a:lstStyle>
          <a:p>
            <a:fld id="{D57F1E4F-1CFF-5643-939E-217C01CDF565}" type="slidenum">
              <a:rPr lang="en-US" smtClean="0"/>
              <a:pPr/>
              <a:t>‹#›</a:t>
            </a:fld>
            <a:endParaRPr lang="en-US" dirty="0"/>
          </a:p>
        </p:txBody>
      </p:sp>
      <p:sp>
        <p:nvSpPr>
          <p:cNvPr id="7" name="TextBox 6"/>
          <p:cNvSpPr txBox="1"/>
          <p:nvPr userDrawn="1"/>
        </p:nvSpPr>
        <p:spPr>
          <a:xfrm>
            <a:off x="6568678" y="6334781"/>
            <a:ext cx="2775347"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Chi</a:t>
            </a:r>
            <a:r>
              <a:rPr lang="ro-RO" sz="2800" b="1" dirty="0" err="1">
                <a:solidFill>
                  <a:schemeClr val="bg1"/>
                </a:solidFill>
                <a:latin typeface="Times New Roman" panose="02020603050405020304" pitchFamily="18" charset="0"/>
                <a:cs typeface="Times New Roman" panose="02020603050405020304" pitchFamily="18" charset="0"/>
              </a:rPr>
              <a:t>şinău</a:t>
            </a:r>
            <a:r>
              <a:rPr lang="ro-RO" sz="2800" b="1" baseline="0"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24.02.2014</a:t>
            </a:r>
            <a:endParaRPr lang="ru-RU"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7_Заголовок и объект">
    <p:spTree>
      <p:nvGrpSpPr>
        <p:cNvPr id="1" name=""/>
        <p:cNvGrpSpPr/>
        <p:nvPr/>
      </p:nvGrpSpPr>
      <p:grpSpPr>
        <a:xfrm>
          <a:off x="0" y="0"/>
          <a:ext cx="0" cy="0"/>
          <a:chOff x="0" y="0"/>
          <a:chExt cx="0" cy="0"/>
        </a:xfrm>
      </p:grpSpPr>
      <p:sp>
        <p:nvSpPr>
          <p:cNvPr id="11" name="Freeform 6"/>
          <p:cNvSpPr/>
          <p:nvPr/>
        </p:nvSpPr>
        <p:spPr bwMode="auto">
          <a:xfrm rot="10800000">
            <a:off x="0" y="6272212"/>
            <a:ext cx="9144000" cy="5857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a:blip r:embed="rId2" cstate="print"/>
            <a:stretch>
              <a:fillRect/>
            </a:stretch>
          </a:blip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0" y="6367447"/>
            <a:ext cx="796616" cy="395319"/>
          </a:xfrm>
        </p:spPr>
        <p:txBody>
          <a:bodyPr/>
          <a:lstStyle>
            <a:lvl1pPr algn="l">
              <a:defRPr sz="2400" b="1">
                <a:solidFill>
                  <a:schemeClr val="bg1"/>
                </a:solidFill>
                <a:latin typeface="Times New Roman" panose="02020603050405020304" pitchFamily="18" charset="0"/>
                <a:cs typeface="Times New Roman" panose="02020603050405020304" pitchFamily="18" charset="0"/>
              </a:defRPr>
            </a:lvl1pPr>
          </a:lstStyle>
          <a:p>
            <a:fld id="{D57F1E4F-1CFF-5643-939E-217C01CDF565}" type="slidenum">
              <a:rPr lang="en-US" smtClean="0"/>
              <a:pPr/>
              <a:t>‹#›</a:t>
            </a:fld>
            <a:endParaRPr lang="en-US" dirty="0"/>
          </a:p>
        </p:txBody>
      </p:sp>
      <p:sp>
        <p:nvSpPr>
          <p:cNvPr id="7" name="TextBox 6"/>
          <p:cNvSpPr txBox="1"/>
          <p:nvPr userDrawn="1"/>
        </p:nvSpPr>
        <p:spPr>
          <a:xfrm>
            <a:off x="6568678" y="6334781"/>
            <a:ext cx="2775347"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Chi</a:t>
            </a:r>
            <a:r>
              <a:rPr lang="ro-RO" sz="2800" b="1" dirty="0" err="1">
                <a:solidFill>
                  <a:schemeClr val="bg1"/>
                </a:solidFill>
                <a:latin typeface="Times New Roman" panose="02020603050405020304" pitchFamily="18" charset="0"/>
                <a:cs typeface="Times New Roman" panose="02020603050405020304" pitchFamily="18" charset="0"/>
              </a:rPr>
              <a:t>şinău</a:t>
            </a:r>
            <a:r>
              <a:rPr lang="ro-RO" sz="2800" b="1" baseline="0"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24.02.2014</a:t>
            </a:r>
            <a:endParaRPr lang="ru-RU"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8_Заголовок и объект">
    <p:spTree>
      <p:nvGrpSpPr>
        <p:cNvPr id="1" name=""/>
        <p:cNvGrpSpPr/>
        <p:nvPr/>
      </p:nvGrpSpPr>
      <p:grpSpPr>
        <a:xfrm>
          <a:off x="0" y="0"/>
          <a:ext cx="0" cy="0"/>
          <a:chOff x="0" y="0"/>
          <a:chExt cx="0" cy="0"/>
        </a:xfrm>
      </p:grpSpPr>
      <p:sp>
        <p:nvSpPr>
          <p:cNvPr id="11" name="Freeform 6"/>
          <p:cNvSpPr/>
          <p:nvPr/>
        </p:nvSpPr>
        <p:spPr bwMode="auto">
          <a:xfrm rot="10800000">
            <a:off x="0" y="6272212"/>
            <a:ext cx="9144000" cy="5857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a:blip r:embed="rId2" cstate="print"/>
            <a:stretch>
              <a:fillRect/>
            </a:stretch>
          </a:blip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0" y="6367447"/>
            <a:ext cx="796616" cy="395319"/>
          </a:xfrm>
        </p:spPr>
        <p:txBody>
          <a:bodyPr/>
          <a:lstStyle>
            <a:lvl1pPr algn="l">
              <a:defRPr sz="2400" b="1">
                <a:solidFill>
                  <a:schemeClr val="bg1"/>
                </a:solidFill>
                <a:latin typeface="Times New Roman" panose="02020603050405020304" pitchFamily="18" charset="0"/>
                <a:cs typeface="Times New Roman" panose="02020603050405020304" pitchFamily="18" charset="0"/>
              </a:defRPr>
            </a:lvl1pPr>
          </a:lstStyle>
          <a:p>
            <a:fld id="{D57F1E4F-1CFF-5643-939E-217C01CDF565}" type="slidenum">
              <a:rPr lang="en-US" smtClean="0"/>
              <a:pPr/>
              <a:t>‹#›</a:t>
            </a:fld>
            <a:endParaRPr lang="en-US" dirty="0"/>
          </a:p>
        </p:txBody>
      </p:sp>
      <p:sp>
        <p:nvSpPr>
          <p:cNvPr id="7" name="TextBox 6"/>
          <p:cNvSpPr txBox="1"/>
          <p:nvPr userDrawn="1"/>
        </p:nvSpPr>
        <p:spPr>
          <a:xfrm>
            <a:off x="6568678" y="6334781"/>
            <a:ext cx="2775347"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Chi</a:t>
            </a:r>
            <a:r>
              <a:rPr lang="ro-RO" sz="2800" b="1" dirty="0" err="1">
                <a:solidFill>
                  <a:schemeClr val="bg1"/>
                </a:solidFill>
                <a:latin typeface="Times New Roman" panose="02020603050405020304" pitchFamily="18" charset="0"/>
                <a:cs typeface="Times New Roman" panose="02020603050405020304" pitchFamily="18" charset="0"/>
              </a:rPr>
              <a:t>şinău</a:t>
            </a:r>
            <a:r>
              <a:rPr lang="ro-RO" sz="2800" b="1" baseline="0"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24.02.2014</a:t>
            </a:r>
            <a:endParaRPr lang="ru-RU"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9_Заголовок и объект">
    <p:spTree>
      <p:nvGrpSpPr>
        <p:cNvPr id="1" name=""/>
        <p:cNvGrpSpPr/>
        <p:nvPr/>
      </p:nvGrpSpPr>
      <p:grpSpPr>
        <a:xfrm>
          <a:off x="0" y="0"/>
          <a:ext cx="0" cy="0"/>
          <a:chOff x="0" y="0"/>
          <a:chExt cx="0" cy="0"/>
        </a:xfrm>
      </p:grpSpPr>
      <p:sp>
        <p:nvSpPr>
          <p:cNvPr id="11" name="Freeform 6"/>
          <p:cNvSpPr/>
          <p:nvPr/>
        </p:nvSpPr>
        <p:spPr bwMode="auto">
          <a:xfrm rot="10800000">
            <a:off x="0" y="6272212"/>
            <a:ext cx="9144000" cy="5857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a:blip r:embed="rId2" cstate="print"/>
            <a:stretch>
              <a:fillRect/>
            </a:stretch>
          </a:blip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0" y="6367447"/>
            <a:ext cx="796616" cy="395319"/>
          </a:xfrm>
        </p:spPr>
        <p:txBody>
          <a:bodyPr/>
          <a:lstStyle>
            <a:lvl1pPr algn="l">
              <a:defRPr sz="2400" b="1">
                <a:solidFill>
                  <a:schemeClr val="bg1"/>
                </a:solidFill>
                <a:latin typeface="Times New Roman" panose="02020603050405020304" pitchFamily="18" charset="0"/>
                <a:cs typeface="Times New Roman" panose="02020603050405020304" pitchFamily="18" charset="0"/>
              </a:defRPr>
            </a:lvl1pPr>
          </a:lstStyle>
          <a:p>
            <a:fld id="{D57F1E4F-1CFF-5643-939E-217C01CDF565}" type="slidenum">
              <a:rPr lang="en-US" smtClean="0"/>
              <a:pPr/>
              <a:t>‹#›</a:t>
            </a:fld>
            <a:endParaRPr lang="en-US" dirty="0"/>
          </a:p>
        </p:txBody>
      </p:sp>
      <p:sp>
        <p:nvSpPr>
          <p:cNvPr id="7" name="TextBox 6"/>
          <p:cNvSpPr txBox="1"/>
          <p:nvPr userDrawn="1"/>
        </p:nvSpPr>
        <p:spPr>
          <a:xfrm>
            <a:off x="6568678" y="6334781"/>
            <a:ext cx="2775347"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Chi</a:t>
            </a:r>
            <a:r>
              <a:rPr lang="ro-RO" sz="2800" b="1" dirty="0" err="1">
                <a:solidFill>
                  <a:schemeClr val="bg1"/>
                </a:solidFill>
                <a:latin typeface="Times New Roman" panose="02020603050405020304" pitchFamily="18" charset="0"/>
                <a:cs typeface="Times New Roman" panose="02020603050405020304" pitchFamily="18" charset="0"/>
              </a:rPr>
              <a:t>şinău</a:t>
            </a:r>
            <a:r>
              <a:rPr lang="ro-RO" sz="2800" b="1" baseline="0"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24.02.2014</a:t>
            </a:r>
            <a:endParaRPr lang="ru-RU"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0_Заголовок и объект">
    <p:spTree>
      <p:nvGrpSpPr>
        <p:cNvPr id="1" name=""/>
        <p:cNvGrpSpPr/>
        <p:nvPr/>
      </p:nvGrpSpPr>
      <p:grpSpPr>
        <a:xfrm>
          <a:off x="0" y="0"/>
          <a:ext cx="0" cy="0"/>
          <a:chOff x="0" y="0"/>
          <a:chExt cx="0" cy="0"/>
        </a:xfrm>
      </p:grpSpPr>
      <p:sp>
        <p:nvSpPr>
          <p:cNvPr id="11" name="Freeform 6"/>
          <p:cNvSpPr/>
          <p:nvPr/>
        </p:nvSpPr>
        <p:spPr bwMode="auto">
          <a:xfrm rot="10800000">
            <a:off x="0" y="6272212"/>
            <a:ext cx="9144000" cy="5857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a:blip r:embed="rId2" cstate="print"/>
            <a:stretch>
              <a:fillRect/>
            </a:stretch>
          </a:blip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0" y="6367447"/>
            <a:ext cx="796616" cy="395319"/>
          </a:xfrm>
        </p:spPr>
        <p:txBody>
          <a:bodyPr/>
          <a:lstStyle>
            <a:lvl1pPr algn="l">
              <a:defRPr sz="2400" b="1">
                <a:solidFill>
                  <a:schemeClr val="bg1"/>
                </a:solidFill>
                <a:latin typeface="Times New Roman" panose="02020603050405020304" pitchFamily="18" charset="0"/>
                <a:cs typeface="Times New Roman" panose="02020603050405020304" pitchFamily="18" charset="0"/>
              </a:defRPr>
            </a:lvl1pPr>
          </a:lstStyle>
          <a:p>
            <a:fld id="{D57F1E4F-1CFF-5643-939E-217C01CDF565}" type="slidenum">
              <a:rPr lang="en-US" smtClean="0"/>
              <a:pPr/>
              <a:t>‹#›</a:t>
            </a:fld>
            <a:endParaRPr lang="en-US" dirty="0"/>
          </a:p>
        </p:txBody>
      </p:sp>
      <p:sp>
        <p:nvSpPr>
          <p:cNvPr id="7" name="TextBox 6"/>
          <p:cNvSpPr txBox="1"/>
          <p:nvPr userDrawn="1"/>
        </p:nvSpPr>
        <p:spPr>
          <a:xfrm>
            <a:off x="6568678" y="6334781"/>
            <a:ext cx="2775347"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Chi</a:t>
            </a:r>
            <a:r>
              <a:rPr lang="ro-RO" sz="2800" b="1" dirty="0" err="1">
                <a:solidFill>
                  <a:schemeClr val="bg1"/>
                </a:solidFill>
                <a:latin typeface="Times New Roman" panose="02020603050405020304" pitchFamily="18" charset="0"/>
                <a:cs typeface="Times New Roman" panose="02020603050405020304" pitchFamily="18" charset="0"/>
              </a:rPr>
              <a:t>şinău</a:t>
            </a:r>
            <a:r>
              <a:rPr lang="ro-RO" sz="2800" b="1" baseline="0"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24.02.2014</a:t>
            </a:r>
            <a:endParaRPr lang="ru-RU"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1_Заголовок и объект">
    <p:spTree>
      <p:nvGrpSpPr>
        <p:cNvPr id="1" name=""/>
        <p:cNvGrpSpPr/>
        <p:nvPr/>
      </p:nvGrpSpPr>
      <p:grpSpPr>
        <a:xfrm>
          <a:off x="0" y="0"/>
          <a:ext cx="0" cy="0"/>
          <a:chOff x="0" y="0"/>
          <a:chExt cx="0" cy="0"/>
        </a:xfrm>
      </p:grpSpPr>
      <p:sp>
        <p:nvSpPr>
          <p:cNvPr id="11" name="Freeform 6"/>
          <p:cNvSpPr/>
          <p:nvPr/>
        </p:nvSpPr>
        <p:spPr bwMode="auto">
          <a:xfrm rot="10800000">
            <a:off x="0" y="6272212"/>
            <a:ext cx="9144000" cy="5857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a:blip r:embed="rId2" cstate="print"/>
            <a:stretch>
              <a:fillRect/>
            </a:stretch>
          </a:blip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0" y="6367447"/>
            <a:ext cx="796616" cy="395319"/>
          </a:xfrm>
        </p:spPr>
        <p:txBody>
          <a:bodyPr/>
          <a:lstStyle>
            <a:lvl1pPr algn="l">
              <a:defRPr sz="2400" b="1">
                <a:solidFill>
                  <a:schemeClr val="bg1"/>
                </a:solidFill>
                <a:latin typeface="Times New Roman" panose="02020603050405020304" pitchFamily="18" charset="0"/>
                <a:cs typeface="Times New Roman" panose="02020603050405020304" pitchFamily="18" charset="0"/>
              </a:defRPr>
            </a:lvl1pPr>
          </a:lstStyle>
          <a:p>
            <a:fld id="{D57F1E4F-1CFF-5643-939E-217C01CDF565}" type="slidenum">
              <a:rPr lang="en-US" smtClean="0"/>
              <a:pPr/>
              <a:t>‹#›</a:t>
            </a:fld>
            <a:endParaRPr lang="en-US" dirty="0"/>
          </a:p>
        </p:txBody>
      </p:sp>
      <p:sp>
        <p:nvSpPr>
          <p:cNvPr id="7" name="TextBox 6"/>
          <p:cNvSpPr txBox="1"/>
          <p:nvPr userDrawn="1"/>
        </p:nvSpPr>
        <p:spPr>
          <a:xfrm>
            <a:off x="6568678" y="6334781"/>
            <a:ext cx="2775347"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Chi</a:t>
            </a:r>
            <a:r>
              <a:rPr lang="ro-RO" sz="2800" b="1" dirty="0" err="1">
                <a:solidFill>
                  <a:schemeClr val="bg1"/>
                </a:solidFill>
                <a:latin typeface="Times New Roman" panose="02020603050405020304" pitchFamily="18" charset="0"/>
                <a:cs typeface="Times New Roman" panose="02020603050405020304" pitchFamily="18" charset="0"/>
              </a:rPr>
              <a:t>şinău</a:t>
            </a:r>
            <a:r>
              <a:rPr lang="ro-RO" sz="2800" b="1" baseline="0"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24.02.2014</a:t>
            </a:r>
            <a:endParaRPr lang="ru-RU"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2_Заголовок и объект">
    <p:spTree>
      <p:nvGrpSpPr>
        <p:cNvPr id="1" name=""/>
        <p:cNvGrpSpPr/>
        <p:nvPr/>
      </p:nvGrpSpPr>
      <p:grpSpPr>
        <a:xfrm>
          <a:off x="0" y="0"/>
          <a:ext cx="0" cy="0"/>
          <a:chOff x="0" y="0"/>
          <a:chExt cx="0" cy="0"/>
        </a:xfrm>
      </p:grpSpPr>
      <p:sp>
        <p:nvSpPr>
          <p:cNvPr id="11" name="Freeform 6"/>
          <p:cNvSpPr/>
          <p:nvPr/>
        </p:nvSpPr>
        <p:spPr bwMode="auto">
          <a:xfrm rot="10800000">
            <a:off x="0" y="6272212"/>
            <a:ext cx="9144000" cy="5857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a:blip r:embed="rId2" cstate="print"/>
            <a:stretch>
              <a:fillRect/>
            </a:stretch>
          </a:blip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0" y="6367447"/>
            <a:ext cx="796616" cy="395319"/>
          </a:xfrm>
        </p:spPr>
        <p:txBody>
          <a:bodyPr/>
          <a:lstStyle>
            <a:lvl1pPr algn="l">
              <a:defRPr sz="2400" b="1">
                <a:solidFill>
                  <a:schemeClr val="bg1"/>
                </a:solidFill>
                <a:latin typeface="Times New Roman" panose="02020603050405020304" pitchFamily="18" charset="0"/>
                <a:cs typeface="Times New Roman" panose="02020603050405020304" pitchFamily="18" charset="0"/>
              </a:defRPr>
            </a:lvl1pPr>
          </a:lstStyle>
          <a:p>
            <a:fld id="{D57F1E4F-1CFF-5643-939E-217C01CDF565}" type="slidenum">
              <a:rPr lang="en-US" smtClean="0"/>
              <a:pPr/>
              <a:t>‹#›</a:t>
            </a:fld>
            <a:endParaRPr lang="en-US" dirty="0"/>
          </a:p>
        </p:txBody>
      </p:sp>
      <p:sp>
        <p:nvSpPr>
          <p:cNvPr id="7" name="TextBox 6"/>
          <p:cNvSpPr txBox="1"/>
          <p:nvPr userDrawn="1"/>
        </p:nvSpPr>
        <p:spPr>
          <a:xfrm>
            <a:off x="6568678" y="6334781"/>
            <a:ext cx="2775347"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Chi</a:t>
            </a:r>
            <a:r>
              <a:rPr lang="ro-RO" sz="2800" b="1" dirty="0" err="1">
                <a:solidFill>
                  <a:schemeClr val="bg1"/>
                </a:solidFill>
                <a:latin typeface="Times New Roman" panose="02020603050405020304" pitchFamily="18" charset="0"/>
                <a:cs typeface="Times New Roman" panose="02020603050405020304" pitchFamily="18" charset="0"/>
              </a:rPr>
              <a:t>şinău</a:t>
            </a:r>
            <a:r>
              <a:rPr lang="ro-RO" sz="2800" b="1" baseline="0"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24.02.2014</a:t>
            </a:r>
            <a:endParaRPr lang="ru-RU"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Содержимое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9FCE5FE9-7CC1-4233-AFA1-9757A706286B}" type="datetime1">
              <a:rPr lang="en-US" smtClean="0"/>
              <a:pPr/>
              <a:t>2/23/2022</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pPr>
              <a:defRPr/>
            </a:pPr>
            <a:fld id="{DF1C1FEF-B233-4AA3-99D6-6C3CBFEF361D}" type="slidenum">
              <a:rPr lang="ru-RU" smtClean="0"/>
              <a:pPr>
                <a:defRPr/>
              </a:pPr>
              <a:t>‹#›</a:t>
            </a:fld>
            <a:endParaRPr lang="ru-RU"/>
          </a:p>
        </p:txBody>
      </p:sp>
    </p:spTree>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3_Заголовок и объект">
    <p:spTree>
      <p:nvGrpSpPr>
        <p:cNvPr id="1" name=""/>
        <p:cNvGrpSpPr/>
        <p:nvPr/>
      </p:nvGrpSpPr>
      <p:grpSpPr>
        <a:xfrm>
          <a:off x="0" y="0"/>
          <a:ext cx="0" cy="0"/>
          <a:chOff x="0" y="0"/>
          <a:chExt cx="0" cy="0"/>
        </a:xfrm>
      </p:grpSpPr>
      <p:sp>
        <p:nvSpPr>
          <p:cNvPr id="11" name="Freeform 6"/>
          <p:cNvSpPr/>
          <p:nvPr/>
        </p:nvSpPr>
        <p:spPr bwMode="auto">
          <a:xfrm rot="10800000">
            <a:off x="0" y="6272212"/>
            <a:ext cx="9144000" cy="5857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a:blip r:embed="rId2" cstate="print"/>
            <a:stretch>
              <a:fillRect/>
            </a:stretch>
          </a:blip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0" y="6367447"/>
            <a:ext cx="796616" cy="395319"/>
          </a:xfrm>
        </p:spPr>
        <p:txBody>
          <a:bodyPr/>
          <a:lstStyle>
            <a:lvl1pPr algn="l">
              <a:defRPr sz="2400" b="1">
                <a:solidFill>
                  <a:schemeClr val="bg1"/>
                </a:solidFill>
                <a:latin typeface="Times New Roman" panose="02020603050405020304" pitchFamily="18" charset="0"/>
                <a:cs typeface="Times New Roman" panose="02020603050405020304" pitchFamily="18" charset="0"/>
              </a:defRPr>
            </a:lvl1pPr>
          </a:lstStyle>
          <a:p>
            <a:fld id="{D57F1E4F-1CFF-5643-939E-217C01CDF565}" type="slidenum">
              <a:rPr lang="en-US" smtClean="0"/>
              <a:pPr/>
              <a:t>‹#›</a:t>
            </a:fld>
            <a:endParaRPr lang="en-US" dirty="0"/>
          </a:p>
        </p:txBody>
      </p:sp>
      <p:sp>
        <p:nvSpPr>
          <p:cNvPr id="7" name="TextBox 6"/>
          <p:cNvSpPr txBox="1"/>
          <p:nvPr userDrawn="1"/>
        </p:nvSpPr>
        <p:spPr>
          <a:xfrm>
            <a:off x="6568678" y="6334781"/>
            <a:ext cx="2775347"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Chi</a:t>
            </a:r>
            <a:r>
              <a:rPr lang="ro-RO" sz="2800" b="1" dirty="0" err="1">
                <a:solidFill>
                  <a:schemeClr val="bg1"/>
                </a:solidFill>
                <a:latin typeface="Times New Roman" panose="02020603050405020304" pitchFamily="18" charset="0"/>
                <a:cs typeface="Times New Roman" panose="02020603050405020304" pitchFamily="18" charset="0"/>
              </a:rPr>
              <a:t>şinău</a:t>
            </a:r>
            <a:r>
              <a:rPr lang="ro-RO" sz="2800" b="1" baseline="0"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24.02.2014</a:t>
            </a:r>
            <a:endParaRPr lang="ru-RU"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4_Заголовок и объект">
    <p:spTree>
      <p:nvGrpSpPr>
        <p:cNvPr id="1" name=""/>
        <p:cNvGrpSpPr/>
        <p:nvPr/>
      </p:nvGrpSpPr>
      <p:grpSpPr>
        <a:xfrm>
          <a:off x="0" y="0"/>
          <a:ext cx="0" cy="0"/>
          <a:chOff x="0" y="0"/>
          <a:chExt cx="0" cy="0"/>
        </a:xfrm>
      </p:grpSpPr>
      <p:sp>
        <p:nvSpPr>
          <p:cNvPr id="11" name="Freeform 6"/>
          <p:cNvSpPr/>
          <p:nvPr/>
        </p:nvSpPr>
        <p:spPr bwMode="auto">
          <a:xfrm rot="10800000">
            <a:off x="0" y="6272212"/>
            <a:ext cx="9144000" cy="5857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a:blip r:embed="rId2" cstate="print"/>
            <a:stretch>
              <a:fillRect/>
            </a:stretch>
          </a:blip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0" y="6367447"/>
            <a:ext cx="796616" cy="395319"/>
          </a:xfrm>
        </p:spPr>
        <p:txBody>
          <a:bodyPr/>
          <a:lstStyle>
            <a:lvl1pPr algn="l">
              <a:defRPr sz="2400" b="1">
                <a:solidFill>
                  <a:schemeClr val="bg1"/>
                </a:solidFill>
                <a:latin typeface="Times New Roman" panose="02020603050405020304" pitchFamily="18" charset="0"/>
                <a:cs typeface="Times New Roman" panose="02020603050405020304" pitchFamily="18" charset="0"/>
              </a:defRPr>
            </a:lvl1pPr>
          </a:lstStyle>
          <a:p>
            <a:fld id="{D57F1E4F-1CFF-5643-939E-217C01CDF565}" type="slidenum">
              <a:rPr lang="en-US" smtClean="0"/>
              <a:pPr/>
              <a:t>‹#›</a:t>
            </a:fld>
            <a:endParaRPr lang="en-US" dirty="0"/>
          </a:p>
        </p:txBody>
      </p:sp>
      <p:sp>
        <p:nvSpPr>
          <p:cNvPr id="7" name="TextBox 6"/>
          <p:cNvSpPr txBox="1"/>
          <p:nvPr userDrawn="1"/>
        </p:nvSpPr>
        <p:spPr>
          <a:xfrm>
            <a:off x="6568678" y="6334781"/>
            <a:ext cx="2775347"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Chi</a:t>
            </a:r>
            <a:r>
              <a:rPr lang="ro-RO" sz="2800" b="1" dirty="0" err="1">
                <a:solidFill>
                  <a:schemeClr val="bg1"/>
                </a:solidFill>
                <a:latin typeface="Times New Roman" panose="02020603050405020304" pitchFamily="18" charset="0"/>
                <a:cs typeface="Times New Roman" panose="02020603050405020304" pitchFamily="18" charset="0"/>
              </a:rPr>
              <a:t>şinău</a:t>
            </a:r>
            <a:r>
              <a:rPr lang="ro-RO" sz="2800" b="1" baseline="0"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24.02.2014</a:t>
            </a:r>
            <a:endParaRPr lang="ru-RU"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chart">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4638"/>
            <a:ext cx="8229600" cy="1143000"/>
          </a:xfrm>
        </p:spPr>
        <p:txBody>
          <a:bodyPr/>
          <a:lstStyle/>
          <a:p>
            <a:r>
              <a:rPr lang="ru-RU"/>
              <a:t>Образец заголовка</a:t>
            </a:r>
          </a:p>
        </p:txBody>
      </p:sp>
      <p:sp>
        <p:nvSpPr>
          <p:cNvPr id="3" name="Диаграмма 2"/>
          <p:cNvSpPr>
            <a:spLocks noGrp="1"/>
          </p:cNvSpPr>
          <p:nvPr>
            <p:ph type="chart" idx="1"/>
          </p:nvPr>
        </p:nvSpPr>
        <p:spPr>
          <a:xfrm>
            <a:off x="457201" y="1600204"/>
            <a:ext cx="8229600" cy="4525963"/>
          </a:xfrm>
        </p:spPr>
        <p:txBody>
          <a:bodyPr/>
          <a:lstStyle/>
          <a:p>
            <a:pPr lvl="0"/>
            <a:endParaRPr lang="ru-RU" noProof="0"/>
          </a:p>
        </p:txBody>
      </p:sp>
      <p:sp>
        <p:nvSpPr>
          <p:cNvPr id="4" name="Rectangle 4"/>
          <p:cNvSpPr>
            <a:spLocks noGrp="1" noChangeArrowheads="1"/>
          </p:cNvSpPr>
          <p:nvPr>
            <p:ph type="dt" sz="half" idx="10"/>
          </p:nvPr>
        </p:nvSpPr>
        <p:spPr/>
        <p:txBody>
          <a:bodyPr/>
          <a:lstStyle>
            <a:lvl1pPr>
              <a:defRPr/>
            </a:lvl1pPr>
          </a:lstStyle>
          <a:p>
            <a:pPr>
              <a:defRPr/>
            </a:pPr>
            <a:endParaRPr lang="ru-RU"/>
          </a:p>
        </p:txBody>
      </p:sp>
      <p:sp>
        <p:nvSpPr>
          <p:cNvPr id="5" name="Rectangle 5"/>
          <p:cNvSpPr>
            <a:spLocks noGrp="1" noChangeArrowheads="1"/>
          </p:cNvSpPr>
          <p:nvPr>
            <p:ph type="ftr" sz="quarter" idx="11"/>
          </p:nvPr>
        </p:nvSpPr>
        <p:spPr/>
        <p:txBody>
          <a:bodyPr/>
          <a:lstStyle>
            <a:lvl1pPr>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vl1pPr>
          </a:lstStyle>
          <a:p>
            <a:fld id="{FD851179-71AC-4C17-B2A0-093DB0B597A4}" type="slidenum">
              <a:rPr lang="ru-RU"/>
              <a:pPr/>
              <a:t>‹#›</a:t>
            </a:fld>
            <a:endParaRPr lang="ru-RU"/>
          </a:p>
        </p:txBody>
      </p:sp>
    </p:spTree>
    <p:extLst>
      <p:ext uri="{BB962C8B-B14F-4D97-AF65-F5344CB8AC3E}">
        <p14:creationId xmlns:p14="http://schemas.microsoft.com/office/powerpoint/2010/main" val="29557102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685800" y="152400"/>
            <a:ext cx="7696200" cy="5334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Дата 2"/>
          <p:cNvSpPr>
            <a:spLocks noGrp="1"/>
          </p:cNvSpPr>
          <p:nvPr>
            <p:ph type="dt" sz="half" idx="10"/>
          </p:nvPr>
        </p:nvSpPr>
        <p:spPr>
          <a:xfrm>
            <a:off x="1371600" y="6248400"/>
            <a:ext cx="1905000" cy="457200"/>
          </a:xfrm>
        </p:spPr>
        <p:txBody>
          <a:bodyPr/>
          <a:lstStyle>
            <a:lvl1pPr>
              <a:defRPr/>
            </a:lvl1pPr>
          </a:lstStyle>
          <a:p>
            <a:fld id="{E6B4350A-2943-4A01-AC3D-15E972BB2E1A}" type="datetime1">
              <a:rPr lang="en-US" smtClean="0"/>
              <a:pPr/>
              <a:t>2/23/2022</a:t>
            </a:fld>
            <a:endParaRPr lang="ru-RU"/>
          </a:p>
        </p:txBody>
      </p:sp>
      <p:sp>
        <p:nvSpPr>
          <p:cNvPr id="4" name="Нижний колонтитул 3"/>
          <p:cNvSpPr>
            <a:spLocks noGrp="1"/>
          </p:cNvSpPr>
          <p:nvPr>
            <p:ph type="ftr" sz="quarter" idx="11"/>
          </p:nvPr>
        </p:nvSpPr>
        <p:spPr>
          <a:xfrm>
            <a:off x="3556000" y="6248400"/>
            <a:ext cx="2895600" cy="457200"/>
          </a:xfrm>
        </p:spPr>
        <p:txBody>
          <a:bodyPr/>
          <a:lstStyle>
            <a:lvl1pPr>
              <a:defRPr/>
            </a:lvl1pPr>
          </a:lstStyle>
          <a:p>
            <a:endParaRPr lang="ru-RU"/>
          </a:p>
        </p:txBody>
      </p:sp>
      <p:sp>
        <p:nvSpPr>
          <p:cNvPr id="5" name="Номер слайда 4"/>
          <p:cNvSpPr>
            <a:spLocks noGrp="1"/>
          </p:cNvSpPr>
          <p:nvPr>
            <p:ph type="sldNum" sz="quarter" idx="12"/>
          </p:nvPr>
        </p:nvSpPr>
        <p:spPr>
          <a:xfrm>
            <a:off x="6718300" y="6248400"/>
            <a:ext cx="1905000" cy="457200"/>
          </a:xfrm>
        </p:spPr>
        <p:txBody>
          <a:bodyPr/>
          <a:lstStyle>
            <a:lvl1pPr>
              <a:defRPr/>
            </a:lvl1pPr>
          </a:lstStyle>
          <a:p>
            <a:fld id="{7D3D95A1-7581-4786-B2D8-4EEB9684C0EF}" type="slidenum">
              <a:rPr lang="ru-RU"/>
              <a:pPr/>
              <a:t>‹#›</a:t>
            </a:fld>
            <a:endParaRPr lang="ru-RU"/>
          </a:p>
        </p:txBody>
      </p:sp>
    </p:spTree>
    <p:extLst>
      <p:ext uri="{BB962C8B-B14F-4D97-AF65-F5344CB8AC3E}">
        <p14:creationId xmlns:p14="http://schemas.microsoft.com/office/powerpoint/2010/main" val="40977392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7_Заголовок и объект">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E8638E6-560E-432B-8AFF-550FFDBAC7D5}"/>
              </a:ext>
            </a:extLst>
          </p:cNvPr>
          <p:cNvSpPr/>
          <p:nvPr/>
        </p:nvSpPr>
        <p:spPr>
          <a:xfrm>
            <a:off x="89452" y="2"/>
            <a:ext cx="8900242" cy="6857998"/>
          </a:xfrm>
          <a:custGeom>
            <a:avLst/>
            <a:gdLst>
              <a:gd name="connsiteX0" fmla="*/ 0 w 8900242"/>
              <a:gd name="connsiteY0" fmla="*/ 3707682 h 6857998"/>
              <a:gd name="connsiteX1" fmla="*/ 1553787 w 8900242"/>
              <a:gd name="connsiteY1" fmla="*/ 6633882 h 6857998"/>
              <a:gd name="connsiteX2" fmla="*/ 1813485 w 8900242"/>
              <a:gd name="connsiteY2" fmla="*/ 6857998 h 6857998"/>
              <a:gd name="connsiteX3" fmla="*/ 1390997 w 8900242"/>
              <a:gd name="connsiteY3" fmla="*/ 6857998 h 6857998"/>
              <a:gd name="connsiteX4" fmla="*/ 1305023 w 8900242"/>
              <a:gd name="connsiteY4" fmla="*/ 6764547 h 6857998"/>
              <a:gd name="connsiteX5" fmla="*/ 0 w 8900242"/>
              <a:gd name="connsiteY5" fmla="*/ 3707682 h 6857998"/>
              <a:gd name="connsiteX6" fmla="*/ 8165371 w 8900242"/>
              <a:gd name="connsiteY6" fmla="*/ 0 h 6857998"/>
              <a:gd name="connsiteX7" fmla="*/ 8434017 w 8900242"/>
              <a:gd name="connsiteY7" fmla="*/ 0 h 6857998"/>
              <a:gd name="connsiteX8" fmla="*/ 8531332 w 8900242"/>
              <a:gd name="connsiteY8" fmla="*/ 116943 h 6857998"/>
              <a:gd name="connsiteX9" fmla="*/ 7064197 w 8900242"/>
              <a:gd name="connsiteY9" fmla="*/ 6618517 h 6857998"/>
              <a:gd name="connsiteX10" fmla="*/ 6869214 w 8900242"/>
              <a:gd name="connsiteY10" fmla="*/ 6857998 h 6857998"/>
              <a:gd name="connsiteX11" fmla="*/ 5864147 w 8900242"/>
              <a:gd name="connsiteY11" fmla="*/ 6857998 h 6857998"/>
              <a:gd name="connsiteX12" fmla="*/ 5959451 w 8900242"/>
              <a:gd name="connsiteY12" fmla="*/ 6779054 h 6857998"/>
              <a:gd name="connsiteX13" fmla="*/ 8165371 w 8900242"/>
              <a:gd name="connsiteY13" fmla="*/ 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0242" h="6857998">
                <a:moveTo>
                  <a:pt x="0" y="3707682"/>
                </a:moveTo>
                <a:cubicBezTo>
                  <a:pt x="102798" y="4753032"/>
                  <a:pt x="718495" y="5855452"/>
                  <a:pt x="1553787" y="6633882"/>
                </a:cubicBezTo>
                <a:lnTo>
                  <a:pt x="1813485" y="6857998"/>
                </a:lnTo>
                <a:lnTo>
                  <a:pt x="1390997" y="6857998"/>
                </a:lnTo>
                <a:lnTo>
                  <a:pt x="1305023" y="6764547"/>
                </a:lnTo>
                <a:cubicBezTo>
                  <a:pt x="547343" y="5877764"/>
                  <a:pt x="27642" y="4746491"/>
                  <a:pt x="0" y="3707682"/>
                </a:cubicBezTo>
                <a:close/>
                <a:moveTo>
                  <a:pt x="8165371" y="0"/>
                </a:moveTo>
                <a:lnTo>
                  <a:pt x="8434017" y="0"/>
                </a:lnTo>
                <a:cubicBezTo>
                  <a:pt x="8469197" y="37263"/>
                  <a:pt x="8501635" y="76112"/>
                  <a:pt x="8531332" y="116943"/>
                </a:cubicBezTo>
                <a:cubicBezTo>
                  <a:pt x="9408929" y="1308942"/>
                  <a:pt x="8641791" y="4573680"/>
                  <a:pt x="7064197" y="6618517"/>
                </a:cubicBezTo>
                <a:lnTo>
                  <a:pt x="6869214" y="6857998"/>
                </a:lnTo>
                <a:lnTo>
                  <a:pt x="5864147" y="6857998"/>
                </a:lnTo>
                <a:lnTo>
                  <a:pt x="5959451" y="6779054"/>
                </a:lnTo>
                <a:cubicBezTo>
                  <a:pt x="7927822" y="5034017"/>
                  <a:pt x="9075477" y="1267740"/>
                  <a:pt x="8165371" y="0"/>
                </a:cubicBezTo>
                <a:close/>
              </a:path>
            </a:pathLst>
          </a:custGeom>
          <a:gradFill>
            <a:gsLst>
              <a:gs pos="0">
                <a:schemeClr val="bg1">
                  <a:lumMod val="95000"/>
                </a:schemeClr>
              </a:gs>
              <a:gs pos="100000">
                <a:schemeClr val="bg1">
                  <a:lumMod val="75000"/>
                </a:schemeClr>
              </a:gs>
            </a:gsLst>
            <a:lin ang="5400000" scaled="1"/>
          </a:gradFill>
          <a:ln w="12700">
            <a:miter lim="400000"/>
          </a:ln>
        </p:spPr>
        <p:txBody>
          <a:bodyPr wrap="square" lIns="28575" tIns="28575" rIns="28575" bIns="28575" anchor="ctr">
            <a:noAutofit/>
          </a:bodyPr>
          <a:lstStyle/>
          <a:p>
            <a:pPr>
              <a:defRPr sz="3000">
                <a:solidFill>
                  <a:srgbClr val="FFFFFF"/>
                </a:solidFill>
                <a:effectLst>
                  <a:outerShdw blurRad="38100" dist="12700" dir="5400000" rotWithShape="0">
                    <a:srgbClr val="000000">
                      <a:alpha val="50000"/>
                    </a:srgbClr>
                  </a:outerShdw>
                </a:effectLst>
              </a:defRPr>
            </a:pPr>
            <a:endParaRPr lang="en-US" sz="2250" noProof="1"/>
          </a:p>
        </p:txBody>
      </p:sp>
      <p:sp>
        <p:nvSpPr>
          <p:cNvPr id="13" name="Freeform: Shape 12">
            <a:extLst>
              <a:ext uri="{FF2B5EF4-FFF2-40B4-BE49-F238E27FC236}">
                <a16:creationId xmlns:a16="http://schemas.microsoft.com/office/drawing/2014/main" id="{1582691D-5AD4-4B45-A897-822BE51526A7}"/>
              </a:ext>
            </a:extLst>
          </p:cNvPr>
          <p:cNvSpPr/>
          <p:nvPr/>
        </p:nvSpPr>
        <p:spPr>
          <a:xfrm>
            <a:off x="210671" y="0"/>
            <a:ext cx="8212171" cy="6858000"/>
          </a:xfrm>
          <a:custGeom>
            <a:avLst/>
            <a:gdLst>
              <a:gd name="connsiteX0" fmla="*/ 3093532 w 8212171"/>
              <a:gd name="connsiteY0" fmla="*/ 0 h 6858000"/>
              <a:gd name="connsiteX1" fmla="*/ 7788717 w 8212171"/>
              <a:gd name="connsiteY1" fmla="*/ 0 h 6858000"/>
              <a:gd name="connsiteX2" fmla="*/ 7892093 w 8212171"/>
              <a:gd name="connsiteY2" fmla="*/ 119401 h 6858000"/>
              <a:gd name="connsiteX3" fmla="*/ 5781693 w 8212171"/>
              <a:gd name="connsiteY3" fmla="*/ 6683123 h 6858000"/>
              <a:gd name="connsiteX4" fmla="*/ 5571437 w 8212171"/>
              <a:gd name="connsiteY4" fmla="*/ 6858000 h 6858000"/>
              <a:gd name="connsiteX5" fmla="*/ 1883719 w 8212171"/>
              <a:gd name="connsiteY5" fmla="*/ 6858000 h 6858000"/>
              <a:gd name="connsiteX6" fmla="*/ 1739795 w 8212171"/>
              <a:gd name="connsiteY6" fmla="*/ 6745050 h 6858000"/>
              <a:gd name="connsiteX7" fmla="*/ 25117 w 8212171"/>
              <a:gd name="connsiteY7" fmla="*/ 3059510 h 6858000"/>
              <a:gd name="connsiteX8" fmla="*/ 3093532 w 821217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12171" h="6858000">
                <a:moveTo>
                  <a:pt x="3093532" y="0"/>
                </a:moveTo>
                <a:lnTo>
                  <a:pt x="7788717" y="0"/>
                </a:lnTo>
                <a:cubicBezTo>
                  <a:pt x="7826348" y="37781"/>
                  <a:pt x="7860518" y="77700"/>
                  <a:pt x="7892093" y="119401"/>
                </a:cubicBezTo>
                <a:cubicBezTo>
                  <a:pt x="8795878" y="1323923"/>
                  <a:pt x="7689261" y="4985003"/>
                  <a:pt x="5781693" y="6683123"/>
                </a:cubicBezTo>
                <a:lnTo>
                  <a:pt x="5571437" y="6858000"/>
                </a:lnTo>
                <a:lnTo>
                  <a:pt x="1883719" y="6858000"/>
                </a:lnTo>
                <a:lnTo>
                  <a:pt x="1739795" y="6745050"/>
                </a:lnTo>
                <a:cubicBezTo>
                  <a:pt x="632792" y="5835590"/>
                  <a:pt x="-152574" y="4329357"/>
                  <a:pt x="25117" y="3059510"/>
                </a:cubicBezTo>
                <a:cubicBezTo>
                  <a:pt x="219326" y="1671254"/>
                  <a:pt x="1558460" y="606271"/>
                  <a:pt x="3093532" y="0"/>
                </a:cubicBezTo>
                <a:close/>
              </a:path>
            </a:pathLst>
          </a:custGeom>
          <a:solidFill>
            <a:schemeClr val="bg1"/>
          </a:solidFill>
          <a:ln w="0">
            <a:noFill/>
            <a:round/>
          </a:ln>
        </p:spPr>
        <p:txBody>
          <a:bodyPr wrap="square" lIns="28575" tIns="28575" rIns="28575" bIns="28575" anchor="ctr">
            <a:noAutofit/>
          </a:bodyPr>
          <a:lstStyle/>
          <a:p>
            <a:pPr>
              <a:defRPr sz="3000">
                <a:solidFill>
                  <a:srgbClr val="FFFFFF"/>
                </a:solidFill>
                <a:effectLst>
                  <a:outerShdw blurRad="38100" dist="12700" dir="5400000" rotWithShape="0">
                    <a:srgbClr val="000000">
                      <a:alpha val="50000"/>
                    </a:srgbClr>
                  </a:outerShdw>
                </a:effectLst>
              </a:defRPr>
            </a:pPr>
            <a:endParaRPr lang="en-US" sz="2250" noProof="1"/>
          </a:p>
        </p:txBody>
      </p:sp>
      <p:sp>
        <p:nvSpPr>
          <p:cNvPr id="15" name="Rectangle 14">
            <a:extLst>
              <a:ext uri="{FF2B5EF4-FFF2-40B4-BE49-F238E27FC236}">
                <a16:creationId xmlns:a16="http://schemas.microsoft.com/office/drawing/2014/main" id="{103DDFB4-2B90-4DD2-8FC4-F24A9B40A49E}"/>
              </a:ext>
            </a:extLst>
          </p:cNvPr>
          <p:cNvSpPr/>
          <p:nvPr userDrawn="1"/>
        </p:nvSpPr>
        <p:spPr>
          <a:xfrm>
            <a:off x="5575300" y="0"/>
            <a:ext cx="3568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904E15-8997-4B6C-A126-C2EC56A31570}"/>
              </a:ext>
            </a:extLst>
          </p:cNvPr>
          <p:cNvSpPr>
            <a:spLocks noGrp="1"/>
          </p:cNvSpPr>
          <p:nvPr userDrawn="1">
            <p:ph type="title"/>
          </p:nvPr>
        </p:nvSpPr>
        <p:spPr>
          <a:xfrm>
            <a:off x="2686050" y="365126"/>
            <a:ext cx="5829300" cy="1325563"/>
          </a:xfrm>
        </p:spPr>
        <p:txBody>
          <a:bodyPr/>
          <a:lstStyle>
            <a:lvl1pPr>
              <a:defRPr sz="4500"/>
            </a:lvl1pPr>
          </a:lstStyle>
          <a:p>
            <a:r>
              <a:rPr lang="ru-RU"/>
              <a:t>Образец заголовка</a:t>
            </a:r>
            <a:endParaRPr lang="en-US" dirty="0"/>
          </a:p>
        </p:txBody>
      </p:sp>
      <p:sp>
        <p:nvSpPr>
          <p:cNvPr id="5" name="Footer Placeholder 4">
            <a:extLst>
              <a:ext uri="{FF2B5EF4-FFF2-40B4-BE49-F238E27FC236}">
                <a16:creationId xmlns:a16="http://schemas.microsoft.com/office/drawing/2014/main" id="{8A3BA331-8423-4DB7-B4B5-18BF81445FAD}"/>
              </a:ext>
            </a:extLst>
          </p:cNvPr>
          <p:cNvSpPr>
            <a:spLocks noGrp="1"/>
          </p:cNvSpPr>
          <p:nvPr userDrawn="1">
            <p:ph type="ftr" sz="quarter" idx="11"/>
          </p:nvPr>
        </p:nvSpPr>
        <p:spPr/>
        <p:txBody>
          <a:bodyPr/>
          <a:lstStyle/>
          <a:p>
            <a:r>
              <a:rPr lang="en-US"/>
              <a:t>Your Footer Here</a:t>
            </a:r>
          </a:p>
        </p:txBody>
      </p:sp>
      <p:sp>
        <p:nvSpPr>
          <p:cNvPr id="6" name="Slide Number Placeholder 5">
            <a:extLst>
              <a:ext uri="{FF2B5EF4-FFF2-40B4-BE49-F238E27FC236}">
                <a16:creationId xmlns:a16="http://schemas.microsoft.com/office/drawing/2014/main" id="{09641610-9BF8-4C16-9F39-D8D26718575A}"/>
              </a:ext>
            </a:extLst>
          </p:cNvPr>
          <p:cNvSpPr>
            <a:spLocks noGrp="1"/>
          </p:cNvSpPr>
          <p:nvPr userDrawn="1">
            <p:ph type="sldNum" sz="quarter" idx="12"/>
          </p:nvPr>
        </p:nvSpPr>
        <p:spPr/>
        <p:txBody>
          <a:bodyPr/>
          <a:lstStyle/>
          <a:p>
            <a:fld id="{6DE18575-B01A-41F4-BD76-017ABF2EB5E4}" type="slidenum">
              <a:rPr lang="en-US" smtClean="0"/>
              <a:t>‹#›</a:t>
            </a:fld>
            <a:endParaRPr lang="en-US"/>
          </a:p>
        </p:txBody>
      </p:sp>
      <p:sp>
        <p:nvSpPr>
          <p:cNvPr id="4" name="Date Placeholder 3">
            <a:extLst>
              <a:ext uri="{FF2B5EF4-FFF2-40B4-BE49-F238E27FC236}">
                <a16:creationId xmlns:a16="http://schemas.microsoft.com/office/drawing/2014/main" id="{86FB5003-AA53-433A-A581-1C01FE0DC058}"/>
              </a:ext>
            </a:extLst>
          </p:cNvPr>
          <p:cNvSpPr>
            <a:spLocks noGrp="1"/>
          </p:cNvSpPr>
          <p:nvPr userDrawn="1">
            <p:ph type="dt" sz="half" idx="10"/>
          </p:nvPr>
        </p:nvSpPr>
        <p:spPr>
          <a:xfrm>
            <a:off x="188594" y="6356351"/>
            <a:ext cx="2057400" cy="365125"/>
          </a:xfrm>
        </p:spPr>
        <p:txBody>
          <a:bodyPr/>
          <a:lstStyle/>
          <a:p>
            <a:r>
              <a:rPr lang="en-US"/>
              <a:t>Date</a:t>
            </a:r>
          </a:p>
        </p:txBody>
      </p:sp>
      <p:sp>
        <p:nvSpPr>
          <p:cNvPr id="10" name="Content Placeholder 2">
            <a:extLst>
              <a:ext uri="{FF2B5EF4-FFF2-40B4-BE49-F238E27FC236}">
                <a16:creationId xmlns:a16="http://schemas.microsoft.com/office/drawing/2014/main" id="{3DD4BD1B-4B34-4107-82C0-ABAE717A1983}"/>
              </a:ext>
            </a:extLst>
          </p:cNvPr>
          <p:cNvSpPr>
            <a:spLocks noGrp="1"/>
          </p:cNvSpPr>
          <p:nvPr>
            <p:ph sz="half" idx="1"/>
          </p:nvPr>
        </p:nvSpPr>
        <p:spPr>
          <a:xfrm>
            <a:off x="1217294" y="1825625"/>
            <a:ext cx="3568700" cy="4351338"/>
          </a:xfrm>
        </p:spPr>
        <p:txBody>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2" name="Content Placeholder 3">
            <a:extLst>
              <a:ext uri="{FF2B5EF4-FFF2-40B4-BE49-F238E27FC236}">
                <a16:creationId xmlns:a16="http://schemas.microsoft.com/office/drawing/2014/main" id="{C8829E12-92FB-4B64-9E5A-C40C54D5B3BA}"/>
              </a:ext>
            </a:extLst>
          </p:cNvPr>
          <p:cNvSpPr>
            <a:spLocks noGrp="1"/>
          </p:cNvSpPr>
          <p:nvPr>
            <p:ph sz="half" idx="2"/>
          </p:nvPr>
        </p:nvSpPr>
        <p:spPr>
          <a:xfrm>
            <a:off x="4946650" y="1825625"/>
            <a:ext cx="3568700" cy="4351338"/>
          </a:xfrm>
        </p:spPr>
        <p:txBody>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10951560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color">
  <p:cSld name="Blank color">
    <p:spTree>
      <p:nvGrpSpPr>
        <p:cNvPr id="1" name="Shape 97"/>
        <p:cNvGrpSpPr/>
        <p:nvPr/>
      </p:nvGrpSpPr>
      <p:grpSpPr>
        <a:xfrm>
          <a:off x="0" y="0"/>
          <a:ext cx="0" cy="0"/>
          <a:chOff x="0" y="0"/>
          <a:chExt cx="0" cy="0"/>
        </a:xfrm>
      </p:grpSpPr>
      <p:sp>
        <p:nvSpPr>
          <p:cNvPr id="98" name="Google Shape;98;p12"/>
          <p:cNvSpPr/>
          <p:nvPr/>
        </p:nvSpPr>
        <p:spPr>
          <a:xfrm>
            <a:off x="5901817" y="989733"/>
            <a:ext cx="3809100" cy="5078800"/>
          </a:xfrm>
          <a:prstGeom prst="chord">
            <a:avLst>
              <a:gd name="adj1" fmla="val 2700000"/>
              <a:gd name="adj2" fmla="val 1890027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12"/>
          <p:cNvSpPr/>
          <p:nvPr/>
        </p:nvSpPr>
        <p:spPr>
          <a:xfrm>
            <a:off x="7664350" y="408500"/>
            <a:ext cx="1737000" cy="2316000"/>
          </a:xfrm>
          <a:prstGeom prst="chord">
            <a:avLst>
              <a:gd name="adj1" fmla="val 2700000"/>
              <a:gd name="adj2" fmla="val 18900274"/>
            </a:avLst>
          </a:prstGeom>
          <a:solidFill>
            <a:srgbClr val="00E1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 name="Google Shape;100;p12"/>
          <p:cNvSpPr txBox="1">
            <a:spLocks noGrp="1"/>
          </p:cNvSpPr>
          <p:nvPr>
            <p:ph type="sldNum" idx="12"/>
          </p:nvPr>
        </p:nvSpPr>
        <p:spPr>
          <a:xfrm>
            <a:off x="8603825" y="6307333"/>
            <a:ext cx="349200" cy="3732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016977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4"/>
        <p:cNvGrpSpPr/>
        <p:nvPr/>
      </p:nvGrpSpPr>
      <p:grpSpPr>
        <a:xfrm>
          <a:off x="0" y="0"/>
          <a:ext cx="0" cy="0"/>
          <a:chOff x="0" y="0"/>
          <a:chExt cx="0" cy="0"/>
        </a:xfrm>
      </p:grpSpPr>
      <p:sp>
        <p:nvSpPr>
          <p:cNvPr id="15" name="Google Shape;15;p3"/>
          <p:cNvSpPr/>
          <p:nvPr/>
        </p:nvSpPr>
        <p:spPr>
          <a:xfrm>
            <a:off x="5901817" y="989733"/>
            <a:ext cx="3809100" cy="5078800"/>
          </a:xfrm>
          <a:prstGeom prst="chord">
            <a:avLst>
              <a:gd name="adj1" fmla="val 2700000"/>
              <a:gd name="adj2" fmla="val 18900274"/>
            </a:avLst>
          </a:prstGeom>
          <a:solidFill>
            <a:srgbClr val="00A4C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3"/>
          <p:cNvSpPr/>
          <p:nvPr/>
        </p:nvSpPr>
        <p:spPr>
          <a:xfrm>
            <a:off x="7664350" y="408500"/>
            <a:ext cx="1737000" cy="2316000"/>
          </a:xfrm>
          <a:prstGeom prst="chord">
            <a:avLst>
              <a:gd name="adj1" fmla="val 2700000"/>
              <a:gd name="adj2" fmla="val 18900274"/>
            </a:avLst>
          </a:prstGeom>
          <a:solidFill>
            <a:srgbClr val="00A4C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3"/>
          <p:cNvSpPr txBox="1">
            <a:spLocks noGrp="1"/>
          </p:cNvSpPr>
          <p:nvPr>
            <p:ph type="ctrTitle"/>
          </p:nvPr>
        </p:nvSpPr>
        <p:spPr>
          <a:xfrm>
            <a:off x="939450" y="2839867"/>
            <a:ext cx="4775400" cy="683600"/>
          </a:xfrm>
          <a:prstGeom prst="rect">
            <a:avLst/>
          </a:prstGeom>
        </p:spPr>
        <p:txBody>
          <a:bodyPr spcFirstLastPara="1" wrap="square" lIns="0" tIns="0" rIns="0" bIns="0" anchor="b"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18" name="Google Shape;18;p3"/>
          <p:cNvSpPr txBox="1">
            <a:spLocks noGrp="1"/>
          </p:cNvSpPr>
          <p:nvPr>
            <p:ph type="subTitle" idx="1"/>
          </p:nvPr>
        </p:nvSpPr>
        <p:spPr>
          <a:xfrm>
            <a:off x="939450" y="3550967"/>
            <a:ext cx="4775400" cy="467200"/>
          </a:xfrm>
          <a:prstGeom prst="rect">
            <a:avLst/>
          </a:prstGeom>
        </p:spPr>
        <p:txBody>
          <a:bodyPr spcFirstLastPara="1" wrap="square" lIns="0" tIns="0" rIns="0" bIns="0" anchor="t" anchorCtr="0">
            <a:noAutofit/>
          </a:bodyPr>
          <a:lstStyle>
            <a:lvl1pPr lvl="0" rtl="0">
              <a:spcBef>
                <a:spcPts val="0"/>
              </a:spcBef>
              <a:spcAft>
                <a:spcPts val="0"/>
              </a:spcAft>
              <a:buClr>
                <a:schemeClr val="dk2"/>
              </a:buClr>
              <a:buSzPts val="2200"/>
              <a:buNone/>
              <a:defRPr sz="2200">
                <a:solidFill>
                  <a:schemeClr val="dk2"/>
                </a:solidFill>
              </a:defRPr>
            </a:lvl1pPr>
            <a:lvl2pPr lvl="1" rtl="0">
              <a:spcBef>
                <a:spcPts val="0"/>
              </a:spcBef>
              <a:spcAft>
                <a:spcPts val="0"/>
              </a:spcAft>
              <a:buClr>
                <a:schemeClr val="dk2"/>
              </a:buClr>
              <a:buSzPts val="2800"/>
              <a:buNone/>
              <a:defRPr sz="2800">
                <a:solidFill>
                  <a:schemeClr val="dk2"/>
                </a:solidFill>
              </a:defRPr>
            </a:lvl2pPr>
            <a:lvl3pPr lvl="2" rtl="0">
              <a:spcBef>
                <a:spcPts val="0"/>
              </a:spcBef>
              <a:spcAft>
                <a:spcPts val="0"/>
              </a:spcAft>
              <a:buClr>
                <a:schemeClr val="dk2"/>
              </a:buClr>
              <a:buSzPts val="2800"/>
              <a:buNone/>
              <a:defRPr sz="2800">
                <a:solidFill>
                  <a:schemeClr val="dk2"/>
                </a:solidFill>
              </a:defRPr>
            </a:lvl3pPr>
            <a:lvl4pPr lvl="3" rtl="0">
              <a:spcBef>
                <a:spcPts val="0"/>
              </a:spcBef>
              <a:spcAft>
                <a:spcPts val="0"/>
              </a:spcAft>
              <a:buClr>
                <a:schemeClr val="dk2"/>
              </a:buClr>
              <a:buSzPts val="2800"/>
              <a:buNone/>
              <a:defRPr sz="2800">
                <a:solidFill>
                  <a:schemeClr val="dk2"/>
                </a:solidFill>
              </a:defRPr>
            </a:lvl4pPr>
            <a:lvl5pPr lvl="4" rtl="0">
              <a:spcBef>
                <a:spcPts val="0"/>
              </a:spcBef>
              <a:spcAft>
                <a:spcPts val="0"/>
              </a:spcAft>
              <a:buClr>
                <a:schemeClr val="dk2"/>
              </a:buClr>
              <a:buSzPts val="2800"/>
              <a:buNone/>
              <a:defRPr sz="2800">
                <a:solidFill>
                  <a:schemeClr val="dk2"/>
                </a:solidFill>
              </a:defRPr>
            </a:lvl5pPr>
            <a:lvl6pPr lvl="5" rtl="0">
              <a:spcBef>
                <a:spcPts val="0"/>
              </a:spcBef>
              <a:spcAft>
                <a:spcPts val="0"/>
              </a:spcAft>
              <a:buClr>
                <a:schemeClr val="dk2"/>
              </a:buClr>
              <a:buSzPts val="2800"/>
              <a:buNone/>
              <a:defRPr sz="2800">
                <a:solidFill>
                  <a:schemeClr val="dk2"/>
                </a:solidFill>
              </a:defRPr>
            </a:lvl6pPr>
            <a:lvl7pPr lvl="6" rtl="0">
              <a:spcBef>
                <a:spcPts val="0"/>
              </a:spcBef>
              <a:spcAft>
                <a:spcPts val="0"/>
              </a:spcAft>
              <a:buClr>
                <a:schemeClr val="dk2"/>
              </a:buClr>
              <a:buSzPts val="2800"/>
              <a:buNone/>
              <a:defRPr sz="2800">
                <a:solidFill>
                  <a:schemeClr val="dk2"/>
                </a:solidFill>
              </a:defRPr>
            </a:lvl7pPr>
            <a:lvl8pPr lvl="7" rtl="0">
              <a:spcBef>
                <a:spcPts val="0"/>
              </a:spcBef>
              <a:spcAft>
                <a:spcPts val="0"/>
              </a:spcAft>
              <a:buClr>
                <a:schemeClr val="dk2"/>
              </a:buClr>
              <a:buSzPts val="2800"/>
              <a:buNone/>
              <a:defRPr sz="2800">
                <a:solidFill>
                  <a:schemeClr val="dk2"/>
                </a:solidFill>
              </a:defRPr>
            </a:lvl8pPr>
            <a:lvl9pPr lvl="8" rtl="0">
              <a:spcBef>
                <a:spcPts val="0"/>
              </a:spcBef>
              <a:spcAft>
                <a:spcPts val="0"/>
              </a:spcAft>
              <a:buClr>
                <a:schemeClr val="dk2"/>
              </a:buClr>
              <a:buSzPts val="2800"/>
              <a:buNone/>
              <a:defRPr sz="2800">
                <a:solidFill>
                  <a:schemeClr val="dk2"/>
                </a:solidFill>
              </a:defRPr>
            </a:lvl9pPr>
          </a:lstStyle>
          <a:p>
            <a:endParaRPr/>
          </a:p>
        </p:txBody>
      </p:sp>
      <p:pic>
        <p:nvPicPr>
          <p:cNvPr id="19" name="Google Shape;19;p3"/>
          <p:cNvPicPr preferRelativeResize="0"/>
          <p:nvPr/>
        </p:nvPicPr>
        <p:blipFill rotWithShape="1">
          <a:blip r:embed="rId2">
            <a:alphaModFix/>
          </a:blip>
          <a:srcRect r="3660"/>
          <a:stretch/>
        </p:blipFill>
        <p:spPr>
          <a:xfrm>
            <a:off x="6164276" y="1510334"/>
            <a:ext cx="2979725" cy="4674468"/>
          </a:xfrm>
          <a:prstGeom prst="rect">
            <a:avLst/>
          </a:prstGeom>
          <a:noFill/>
          <a:ln>
            <a:noFill/>
          </a:ln>
          <a:effectLst>
            <a:outerShdw blurRad="28575" dist="28575" algn="bl" rotWithShape="0">
              <a:schemeClr val="dk1">
                <a:alpha val="10000"/>
              </a:schemeClr>
            </a:outerShdw>
          </a:effectLst>
        </p:spPr>
      </p:pic>
      <p:sp>
        <p:nvSpPr>
          <p:cNvPr id="20" name="Google Shape;20;p3"/>
          <p:cNvSpPr/>
          <p:nvPr/>
        </p:nvSpPr>
        <p:spPr>
          <a:xfrm rot="10800000">
            <a:off x="-143577" y="2788200"/>
            <a:ext cx="961200" cy="1281600"/>
          </a:xfrm>
          <a:prstGeom prst="chord">
            <a:avLst>
              <a:gd name="adj1" fmla="val 2700000"/>
              <a:gd name="adj2" fmla="val 1890027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6198086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9"/>
        <p:cNvGrpSpPr/>
        <p:nvPr/>
      </p:nvGrpSpPr>
      <p:grpSpPr>
        <a:xfrm>
          <a:off x="0" y="0"/>
          <a:ext cx="0" cy="0"/>
          <a:chOff x="0" y="0"/>
          <a:chExt cx="0" cy="0"/>
        </a:xfrm>
      </p:grpSpPr>
      <p:sp>
        <p:nvSpPr>
          <p:cNvPr id="30" name="Google Shape;30;p5"/>
          <p:cNvSpPr/>
          <p:nvPr/>
        </p:nvSpPr>
        <p:spPr>
          <a:xfrm>
            <a:off x="5901817" y="989733"/>
            <a:ext cx="3809100" cy="5078800"/>
          </a:xfrm>
          <a:prstGeom prst="chord">
            <a:avLst>
              <a:gd name="adj1" fmla="val 2700000"/>
              <a:gd name="adj2" fmla="val 18900274"/>
            </a:avLst>
          </a:prstGeom>
          <a:solidFill>
            <a:srgbClr val="00A4C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5"/>
          <p:cNvSpPr/>
          <p:nvPr/>
        </p:nvSpPr>
        <p:spPr>
          <a:xfrm>
            <a:off x="7664350" y="408500"/>
            <a:ext cx="1737000" cy="2316000"/>
          </a:xfrm>
          <a:prstGeom prst="chord">
            <a:avLst>
              <a:gd name="adj1" fmla="val 2700000"/>
              <a:gd name="adj2" fmla="val 18900274"/>
            </a:avLst>
          </a:prstGeom>
          <a:solidFill>
            <a:srgbClr val="00A4C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5"/>
          <p:cNvSpPr/>
          <p:nvPr/>
        </p:nvSpPr>
        <p:spPr>
          <a:xfrm rot="10800000">
            <a:off x="-112168" y="879267"/>
            <a:ext cx="749400" cy="999200"/>
          </a:xfrm>
          <a:prstGeom prst="chord">
            <a:avLst>
              <a:gd name="adj1" fmla="val 2700000"/>
              <a:gd name="adj2" fmla="val 1890027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3" name="Google Shape;33;p5"/>
          <p:cNvGrpSpPr/>
          <p:nvPr/>
        </p:nvGrpSpPr>
        <p:grpSpPr>
          <a:xfrm>
            <a:off x="145809" y="1159883"/>
            <a:ext cx="232524" cy="437693"/>
            <a:chOff x="7938657" y="1397104"/>
            <a:chExt cx="323850" cy="457200"/>
          </a:xfrm>
        </p:grpSpPr>
        <p:sp>
          <p:nvSpPr>
            <p:cNvPr id="34" name="Google Shape;34;p5"/>
            <p:cNvSpPr/>
            <p:nvPr/>
          </p:nvSpPr>
          <p:spPr>
            <a:xfrm>
              <a:off x="8081532" y="1397104"/>
              <a:ext cx="57150" cy="57150"/>
            </a:xfrm>
            <a:custGeom>
              <a:avLst/>
              <a:gdLst/>
              <a:ahLst/>
              <a:cxnLst/>
              <a:rect l="l" t="t" r="r" b="b"/>
              <a:pathLst>
                <a:path w="57150" h="57150" extrusionOk="0">
                  <a:moveTo>
                    <a:pt x="57150" y="28575"/>
                  </a:moveTo>
                  <a:cubicBezTo>
                    <a:pt x="57150" y="12764"/>
                    <a:pt x="44387" y="0"/>
                    <a:pt x="28575" y="0"/>
                  </a:cubicBezTo>
                  <a:cubicBezTo>
                    <a:pt x="12764" y="0"/>
                    <a:pt x="0" y="12764"/>
                    <a:pt x="0" y="28575"/>
                  </a:cubicBezTo>
                  <a:lnTo>
                    <a:pt x="0" y="57150"/>
                  </a:lnTo>
                  <a:lnTo>
                    <a:pt x="57150" y="57150"/>
                  </a:lnTo>
                  <a:lnTo>
                    <a:pt x="57150" y="2857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5"/>
            <p:cNvSpPr/>
            <p:nvPr/>
          </p:nvSpPr>
          <p:spPr>
            <a:xfrm>
              <a:off x="7938657" y="1463779"/>
              <a:ext cx="323850" cy="390525"/>
            </a:xfrm>
            <a:custGeom>
              <a:avLst/>
              <a:gdLst/>
              <a:ahLst/>
              <a:cxnLst/>
              <a:rect l="l" t="t" r="r" b="b"/>
              <a:pathLst>
                <a:path w="323850" h="390525" extrusionOk="0">
                  <a:moveTo>
                    <a:pt x="142875" y="180975"/>
                  </a:moveTo>
                  <a:lnTo>
                    <a:pt x="200025" y="180975"/>
                  </a:lnTo>
                  <a:lnTo>
                    <a:pt x="200025" y="161925"/>
                  </a:lnTo>
                  <a:lnTo>
                    <a:pt x="247650" y="161925"/>
                  </a:lnTo>
                  <a:cubicBezTo>
                    <a:pt x="289655" y="161925"/>
                    <a:pt x="323850" y="127730"/>
                    <a:pt x="323850" y="85725"/>
                  </a:cubicBezTo>
                  <a:cubicBezTo>
                    <a:pt x="323850" y="43720"/>
                    <a:pt x="289655" y="9525"/>
                    <a:pt x="247650" y="9525"/>
                  </a:cubicBezTo>
                  <a:lnTo>
                    <a:pt x="110871" y="9525"/>
                  </a:lnTo>
                  <a:cubicBezTo>
                    <a:pt x="104108" y="3620"/>
                    <a:pt x="95345" y="0"/>
                    <a:pt x="85725" y="0"/>
                  </a:cubicBezTo>
                  <a:lnTo>
                    <a:pt x="38100" y="0"/>
                  </a:lnTo>
                  <a:cubicBezTo>
                    <a:pt x="27623" y="0"/>
                    <a:pt x="18098" y="4286"/>
                    <a:pt x="11144" y="11144"/>
                  </a:cubicBezTo>
                  <a:cubicBezTo>
                    <a:pt x="4286" y="18097"/>
                    <a:pt x="0" y="27622"/>
                    <a:pt x="0" y="38100"/>
                  </a:cubicBezTo>
                  <a:cubicBezTo>
                    <a:pt x="0" y="59150"/>
                    <a:pt x="17050" y="76200"/>
                    <a:pt x="38100" y="76200"/>
                  </a:cubicBezTo>
                  <a:lnTo>
                    <a:pt x="85725" y="76200"/>
                  </a:lnTo>
                  <a:cubicBezTo>
                    <a:pt x="95345" y="76200"/>
                    <a:pt x="104108" y="72581"/>
                    <a:pt x="110871" y="66675"/>
                  </a:cubicBezTo>
                  <a:lnTo>
                    <a:pt x="247650" y="66675"/>
                  </a:lnTo>
                  <a:cubicBezTo>
                    <a:pt x="258128" y="66675"/>
                    <a:pt x="266700" y="75248"/>
                    <a:pt x="266700" y="85725"/>
                  </a:cubicBezTo>
                  <a:cubicBezTo>
                    <a:pt x="266700" y="96203"/>
                    <a:pt x="258128" y="104775"/>
                    <a:pt x="247650" y="104775"/>
                  </a:cubicBezTo>
                  <a:lnTo>
                    <a:pt x="200025" y="104775"/>
                  </a:lnTo>
                  <a:lnTo>
                    <a:pt x="200025" y="85725"/>
                  </a:lnTo>
                  <a:lnTo>
                    <a:pt x="142875" y="85725"/>
                  </a:lnTo>
                  <a:lnTo>
                    <a:pt x="142875" y="104775"/>
                  </a:lnTo>
                  <a:lnTo>
                    <a:pt x="114300" y="104775"/>
                  </a:lnTo>
                  <a:cubicBezTo>
                    <a:pt x="72295" y="104775"/>
                    <a:pt x="38100" y="138970"/>
                    <a:pt x="38100" y="180975"/>
                  </a:cubicBezTo>
                  <a:cubicBezTo>
                    <a:pt x="38100" y="222980"/>
                    <a:pt x="72295" y="257175"/>
                    <a:pt x="114300" y="257175"/>
                  </a:cubicBezTo>
                  <a:lnTo>
                    <a:pt x="209550" y="257175"/>
                  </a:lnTo>
                  <a:cubicBezTo>
                    <a:pt x="220028" y="257175"/>
                    <a:pt x="228600" y="265748"/>
                    <a:pt x="228600" y="276225"/>
                  </a:cubicBezTo>
                  <a:cubicBezTo>
                    <a:pt x="228600" y="286703"/>
                    <a:pt x="220028" y="295275"/>
                    <a:pt x="209550" y="295275"/>
                  </a:cubicBezTo>
                  <a:lnTo>
                    <a:pt x="200025" y="295275"/>
                  </a:lnTo>
                  <a:lnTo>
                    <a:pt x="200025" y="276225"/>
                  </a:lnTo>
                  <a:lnTo>
                    <a:pt x="142875" y="276225"/>
                  </a:lnTo>
                  <a:lnTo>
                    <a:pt x="142875" y="295275"/>
                  </a:lnTo>
                  <a:lnTo>
                    <a:pt x="123825" y="295275"/>
                  </a:lnTo>
                  <a:cubicBezTo>
                    <a:pt x="108014" y="295275"/>
                    <a:pt x="95250" y="308039"/>
                    <a:pt x="95250" y="323850"/>
                  </a:cubicBezTo>
                  <a:cubicBezTo>
                    <a:pt x="95250" y="339662"/>
                    <a:pt x="108014" y="352425"/>
                    <a:pt x="123825" y="352425"/>
                  </a:cubicBezTo>
                  <a:lnTo>
                    <a:pt x="142875" y="352425"/>
                  </a:lnTo>
                  <a:lnTo>
                    <a:pt x="142875" y="361950"/>
                  </a:lnTo>
                  <a:cubicBezTo>
                    <a:pt x="142875" y="365284"/>
                    <a:pt x="143447" y="368522"/>
                    <a:pt x="144590" y="371475"/>
                  </a:cubicBezTo>
                  <a:cubicBezTo>
                    <a:pt x="145066" y="372904"/>
                    <a:pt x="145637" y="374237"/>
                    <a:pt x="146304" y="375475"/>
                  </a:cubicBezTo>
                  <a:cubicBezTo>
                    <a:pt x="146590" y="376142"/>
                    <a:pt x="146971" y="376809"/>
                    <a:pt x="147447" y="377381"/>
                  </a:cubicBezTo>
                  <a:cubicBezTo>
                    <a:pt x="147733" y="377857"/>
                    <a:pt x="148019" y="378333"/>
                    <a:pt x="148400" y="378809"/>
                  </a:cubicBezTo>
                  <a:cubicBezTo>
                    <a:pt x="151638" y="383286"/>
                    <a:pt x="156115" y="386715"/>
                    <a:pt x="161354" y="388620"/>
                  </a:cubicBezTo>
                  <a:cubicBezTo>
                    <a:pt x="161830" y="388906"/>
                    <a:pt x="162401" y="389096"/>
                    <a:pt x="162973" y="389192"/>
                  </a:cubicBezTo>
                  <a:cubicBezTo>
                    <a:pt x="163640" y="389477"/>
                    <a:pt x="164306" y="389668"/>
                    <a:pt x="164973" y="389763"/>
                  </a:cubicBezTo>
                  <a:cubicBezTo>
                    <a:pt x="165449" y="389954"/>
                    <a:pt x="166021" y="389954"/>
                    <a:pt x="166592" y="390049"/>
                  </a:cubicBezTo>
                  <a:cubicBezTo>
                    <a:pt x="168212" y="390430"/>
                    <a:pt x="169831" y="390525"/>
                    <a:pt x="171450" y="390525"/>
                  </a:cubicBezTo>
                  <a:cubicBezTo>
                    <a:pt x="173069" y="390525"/>
                    <a:pt x="174689" y="390430"/>
                    <a:pt x="176308" y="390049"/>
                  </a:cubicBezTo>
                  <a:cubicBezTo>
                    <a:pt x="176879" y="389954"/>
                    <a:pt x="177451" y="389954"/>
                    <a:pt x="177927" y="389763"/>
                  </a:cubicBezTo>
                  <a:cubicBezTo>
                    <a:pt x="184690" y="388239"/>
                    <a:pt x="190595" y="384239"/>
                    <a:pt x="194501" y="378809"/>
                  </a:cubicBezTo>
                  <a:cubicBezTo>
                    <a:pt x="194881" y="378333"/>
                    <a:pt x="195167" y="377857"/>
                    <a:pt x="195453" y="377381"/>
                  </a:cubicBezTo>
                  <a:cubicBezTo>
                    <a:pt x="195929" y="376809"/>
                    <a:pt x="196310" y="376142"/>
                    <a:pt x="196596" y="375475"/>
                  </a:cubicBezTo>
                  <a:cubicBezTo>
                    <a:pt x="197263" y="374237"/>
                    <a:pt x="197834" y="372904"/>
                    <a:pt x="198311" y="371475"/>
                  </a:cubicBezTo>
                  <a:cubicBezTo>
                    <a:pt x="199454" y="368522"/>
                    <a:pt x="200025" y="365284"/>
                    <a:pt x="200025" y="361950"/>
                  </a:cubicBezTo>
                  <a:lnTo>
                    <a:pt x="200025" y="352425"/>
                  </a:lnTo>
                  <a:lnTo>
                    <a:pt x="209550" y="352425"/>
                  </a:lnTo>
                  <a:cubicBezTo>
                    <a:pt x="251555" y="352425"/>
                    <a:pt x="285750" y="318230"/>
                    <a:pt x="285750" y="276225"/>
                  </a:cubicBezTo>
                  <a:cubicBezTo>
                    <a:pt x="285750" y="234220"/>
                    <a:pt x="251555" y="200025"/>
                    <a:pt x="209550" y="200025"/>
                  </a:cubicBezTo>
                  <a:lnTo>
                    <a:pt x="114300" y="200025"/>
                  </a:lnTo>
                  <a:cubicBezTo>
                    <a:pt x="103823" y="200025"/>
                    <a:pt x="95250" y="191453"/>
                    <a:pt x="95250" y="180975"/>
                  </a:cubicBezTo>
                  <a:cubicBezTo>
                    <a:pt x="95250" y="170498"/>
                    <a:pt x="103823" y="161925"/>
                    <a:pt x="114300" y="161925"/>
                  </a:cubicBezTo>
                  <a:lnTo>
                    <a:pt x="142875" y="161925"/>
                  </a:lnTo>
                  <a:lnTo>
                    <a:pt x="142875" y="180975"/>
                  </a:lnTo>
                  <a:close/>
                  <a:moveTo>
                    <a:pt x="38100" y="38100"/>
                  </a:moveTo>
                  <a:cubicBezTo>
                    <a:pt x="32861" y="38100"/>
                    <a:pt x="28575" y="33814"/>
                    <a:pt x="28575" y="28575"/>
                  </a:cubicBezTo>
                  <a:cubicBezTo>
                    <a:pt x="28575" y="23336"/>
                    <a:pt x="32861" y="19050"/>
                    <a:pt x="38100" y="19050"/>
                  </a:cubicBezTo>
                  <a:cubicBezTo>
                    <a:pt x="43339" y="19050"/>
                    <a:pt x="47625" y="23336"/>
                    <a:pt x="47625" y="28575"/>
                  </a:cubicBezTo>
                  <a:cubicBezTo>
                    <a:pt x="47625" y="33814"/>
                    <a:pt x="43339" y="38100"/>
                    <a:pt x="38100" y="3810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6" name="Google Shape;36;p5"/>
          <p:cNvSpPr txBox="1">
            <a:spLocks noGrp="1"/>
          </p:cNvSpPr>
          <p:nvPr>
            <p:ph type="title"/>
          </p:nvPr>
        </p:nvSpPr>
        <p:spPr>
          <a:xfrm>
            <a:off x="855300" y="879267"/>
            <a:ext cx="6602100" cy="9992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7" name="Google Shape;37;p5"/>
          <p:cNvSpPr txBox="1">
            <a:spLocks noGrp="1"/>
          </p:cNvSpPr>
          <p:nvPr>
            <p:ph type="body" idx="1"/>
          </p:nvPr>
        </p:nvSpPr>
        <p:spPr>
          <a:xfrm>
            <a:off x="855300" y="1805267"/>
            <a:ext cx="4197300" cy="4045200"/>
          </a:xfrm>
          <a:prstGeom prst="rect">
            <a:avLst/>
          </a:prstGeom>
        </p:spPr>
        <p:txBody>
          <a:bodyPr spcFirstLastPara="1" wrap="square" lIns="0" tIns="0" rIns="0" bIns="0" anchor="t" anchorCtr="0">
            <a:noAutofit/>
          </a:bodyPr>
          <a:lstStyle>
            <a:lvl1pPr marL="457189" lvl="0" indent="-380990" rtl="0">
              <a:spcBef>
                <a:spcPts val="600"/>
              </a:spcBef>
              <a:spcAft>
                <a:spcPts val="0"/>
              </a:spcAft>
              <a:buSzPts val="2400"/>
              <a:buChar char="•"/>
              <a:defRPr/>
            </a:lvl1pPr>
            <a:lvl2pPr marL="914378" lvl="1" indent="-380990" rtl="0">
              <a:spcBef>
                <a:spcPts val="0"/>
              </a:spcBef>
              <a:spcAft>
                <a:spcPts val="0"/>
              </a:spcAft>
              <a:buSzPts val="2400"/>
              <a:buChar char="•"/>
              <a:defRPr/>
            </a:lvl2pPr>
            <a:lvl3pPr marL="1371566" lvl="2" indent="-380990" rtl="0">
              <a:spcBef>
                <a:spcPts val="0"/>
              </a:spcBef>
              <a:spcAft>
                <a:spcPts val="0"/>
              </a:spcAft>
              <a:buSzPts val="2400"/>
              <a:buChar char="•"/>
              <a:defRPr/>
            </a:lvl3pPr>
            <a:lvl4pPr marL="1828754" lvl="3" indent="-380990" rtl="0">
              <a:spcBef>
                <a:spcPts val="0"/>
              </a:spcBef>
              <a:spcAft>
                <a:spcPts val="0"/>
              </a:spcAft>
              <a:buSzPts val="2400"/>
              <a:buChar char="•"/>
              <a:defRPr/>
            </a:lvl4pPr>
            <a:lvl5pPr marL="2285943" lvl="4" indent="-380990" rtl="0">
              <a:spcBef>
                <a:spcPts val="0"/>
              </a:spcBef>
              <a:spcAft>
                <a:spcPts val="0"/>
              </a:spcAft>
              <a:buSzPts val="2400"/>
              <a:buChar char="○"/>
              <a:defRPr/>
            </a:lvl5pPr>
            <a:lvl6pPr marL="2743132" lvl="5" indent="-380990" rtl="0">
              <a:spcBef>
                <a:spcPts val="0"/>
              </a:spcBef>
              <a:spcAft>
                <a:spcPts val="0"/>
              </a:spcAft>
              <a:buSzPts val="2400"/>
              <a:buChar char="■"/>
              <a:defRPr/>
            </a:lvl6pPr>
            <a:lvl7pPr marL="3200320" lvl="6" indent="-380990" rtl="0">
              <a:spcBef>
                <a:spcPts val="0"/>
              </a:spcBef>
              <a:spcAft>
                <a:spcPts val="0"/>
              </a:spcAft>
              <a:buSzPts val="2400"/>
              <a:buChar char="●"/>
              <a:defRPr/>
            </a:lvl7pPr>
            <a:lvl8pPr marL="3657509" lvl="7" indent="-380990" rtl="0">
              <a:spcBef>
                <a:spcPts val="0"/>
              </a:spcBef>
              <a:spcAft>
                <a:spcPts val="0"/>
              </a:spcAft>
              <a:buSzPts val="2400"/>
              <a:buChar char="○"/>
              <a:defRPr/>
            </a:lvl8pPr>
            <a:lvl9pPr marL="4114697" lvl="8" indent="-380990" rtl="0">
              <a:spcBef>
                <a:spcPts val="0"/>
              </a:spcBef>
              <a:spcAft>
                <a:spcPts val="0"/>
              </a:spcAft>
              <a:buSzPts val="2400"/>
              <a:buChar char="■"/>
              <a:defRPr/>
            </a:lvl9pPr>
          </a:lstStyle>
          <a:p>
            <a:endParaRPr/>
          </a:p>
        </p:txBody>
      </p:sp>
      <p:sp>
        <p:nvSpPr>
          <p:cNvPr id="38" name="Google Shape;38;p5"/>
          <p:cNvSpPr txBox="1">
            <a:spLocks noGrp="1"/>
          </p:cNvSpPr>
          <p:nvPr>
            <p:ph type="sldNum" idx="12"/>
          </p:nvPr>
        </p:nvSpPr>
        <p:spPr>
          <a:xfrm>
            <a:off x="8603825" y="6307333"/>
            <a:ext cx="349200" cy="3732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39" name="Google Shape;39;p5"/>
          <p:cNvPicPr preferRelativeResize="0"/>
          <p:nvPr/>
        </p:nvPicPr>
        <p:blipFill rotWithShape="1">
          <a:blip r:embed="rId2">
            <a:alphaModFix/>
          </a:blip>
          <a:srcRect r="2931"/>
          <a:stretch/>
        </p:blipFill>
        <p:spPr>
          <a:xfrm>
            <a:off x="5091526" y="1510334"/>
            <a:ext cx="4052474" cy="4674468"/>
          </a:xfrm>
          <a:prstGeom prst="rect">
            <a:avLst/>
          </a:prstGeom>
          <a:noFill/>
          <a:ln>
            <a:noFill/>
          </a:ln>
          <a:effectLst>
            <a:outerShdw blurRad="28575" dist="28575" algn="bl" rotWithShape="0">
              <a:schemeClr val="dk1">
                <a:alpha val="10000"/>
              </a:schemeClr>
            </a:outerShdw>
          </a:effectLst>
        </p:spPr>
      </p:pic>
    </p:spTree>
    <p:extLst>
      <p:ext uri="{BB962C8B-B14F-4D97-AF65-F5344CB8AC3E}">
        <p14:creationId xmlns:p14="http://schemas.microsoft.com/office/powerpoint/2010/main" val="31341229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4"/>
        <p:cNvGrpSpPr/>
        <p:nvPr/>
      </p:nvGrpSpPr>
      <p:grpSpPr>
        <a:xfrm>
          <a:off x="0" y="0"/>
          <a:ext cx="0" cy="0"/>
          <a:chOff x="0" y="0"/>
          <a:chExt cx="0" cy="0"/>
        </a:xfrm>
      </p:grpSpPr>
      <p:sp>
        <p:nvSpPr>
          <p:cNvPr id="85" name="Google Shape;85;p10"/>
          <p:cNvSpPr/>
          <p:nvPr/>
        </p:nvSpPr>
        <p:spPr>
          <a:xfrm>
            <a:off x="5901817" y="989733"/>
            <a:ext cx="3809100" cy="5078800"/>
          </a:xfrm>
          <a:prstGeom prst="chord">
            <a:avLst>
              <a:gd name="adj1" fmla="val 2700000"/>
              <a:gd name="adj2" fmla="val 18900274"/>
            </a:avLst>
          </a:prstGeom>
          <a:solidFill>
            <a:srgbClr val="00A4C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10"/>
          <p:cNvSpPr/>
          <p:nvPr/>
        </p:nvSpPr>
        <p:spPr>
          <a:xfrm>
            <a:off x="7664350" y="408500"/>
            <a:ext cx="1737000" cy="2316000"/>
          </a:xfrm>
          <a:prstGeom prst="chord">
            <a:avLst>
              <a:gd name="adj1" fmla="val 2700000"/>
              <a:gd name="adj2" fmla="val 18900274"/>
            </a:avLst>
          </a:prstGeom>
          <a:solidFill>
            <a:srgbClr val="00A4C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10"/>
          <p:cNvSpPr/>
          <p:nvPr/>
        </p:nvSpPr>
        <p:spPr>
          <a:xfrm rot="10800000">
            <a:off x="-112168" y="5503367"/>
            <a:ext cx="749400" cy="999200"/>
          </a:xfrm>
          <a:prstGeom prst="chord">
            <a:avLst>
              <a:gd name="adj1" fmla="val 2700000"/>
              <a:gd name="adj2" fmla="val 18900274"/>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t>      </a:t>
            </a:r>
            <a:endParaRPr sz="1800"/>
          </a:p>
        </p:txBody>
      </p:sp>
      <p:sp>
        <p:nvSpPr>
          <p:cNvPr id="88" name="Google Shape;88;p10"/>
          <p:cNvSpPr txBox="1">
            <a:spLocks noGrp="1"/>
          </p:cNvSpPr>
          <p:nvPr>
            <p:ph type="body" idx="1"/>
          </p:nvPr>
        </p:nvSpPr>
        <p:spPr>
          <a:xfrm>
            <a:off x="855300" y="5816217"/>
            <a:ext cx="7433400" cy="373200"/>
          </a:xfrm>
          <a:prstGeom prst="rect">
            <a:avLst/>
          </a:prstGeom>
        </p:spPr>
        <p:txBody>
          <a:bodyPr spcFirstLastPara="1" wrap="square" lIns="0" tIns="0" rIns="0" bIns="0" anchor="t" anchorCtr="0">
            <a:noAutofit/>
          </a:bodyPr>
          <a:lstStyle>
            <a:lvl1pPr marL="457189" lvl="0" indent="-228594" rtl="0">
              <a:spcBef>
                <a:spcPts val="0"/>
              </a:spcBef>
              <a:spcAft>
                <a:spcPts val="0"/>
              </a:spcAft>
              <a:buSzPts val="1800"/>
              <a:buNone/>
              <a:defRPr sz="1800"/>
            </a:lvl1pPr>
          </a:lstStyle>
          <a:p>
            <a:endParaRPr/>
          </a:p>
        </p:txBody>
      </p:sp>
      <p:sp>
        <p:nvSpPr>
          <p:cNvPr id="89" name="Google Shape;89;p10"/>
          <p:cNvSpPr txBox="1">
            <a:spLocks noGrp="1"/>
          </p:cNvSpPr>
          <p:nvPr>
            <p:ph type="sldNum" idx="12"/>
          </p:nvPr>
        </p:nvSpPr>
        <p:spPr>
          <a:xfrm>
            <a:off x="8603825" y="6307333"/>
            <a:ext cx="349200" cy="3732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90" name="Google Shape;90;p10"/>
          <p:cNvGrpSpPr/>
          <p:nvPr/>
        </p:nvGrpSpPr>
        <p:grpSpPr>
          <a:xfrm>
            <a:off x="145809" y="5783983"/>
            <a:ext cx="232524" cy="437693"/>
            <a:chOff x="7938657" y="1397104"/>
            <a:chExt cx="323850" cy="457200"/>
          </a:xfrm>
        </p:grpSpPr>
        <p:sp>
          <p:nvSpPr>
            <p:cNvPr id="91" name="Google Shape;91;p10"/>
            <p:cNvSpPr/>
            <p:nvPr/>
          </p:nvSpPr>
          <p:spPr>
            <a:xfrm>
              <a:off x="8081532" y="1397104"/>
              <a:ext cx="57150" cy="57150"/>
            </a:xfrm>
            <a:custGeom>
              <a:avLst/>
              <a:gdLst/>
              <a:ahLst/>
              <a:cxnLst/>
              <a:rect l="l" t="t" r="r" b="b"/>
              <a:pathLst>
                <a:path w="57150" h="57150" extrusionOk="0">
                  <a:moveTo>
                    <a:pt x="57150" y="28575"/>
                  </a:moveTo>
                  <a:cubicBezTo>
                    <a:pt x="57150" y="12764"/>
                    <a:pt x="44387" y="0"/>
                    <a:pt x="28575" y="0"/>
                  </a:cubicBezTo>
                  <a:cubicBezTo>
                    <a:pt x="12764" y="0"/>
                    <a:pt x="0" y="12764"/>
                    <a:pt x="0" y="28575"/>
                  </a:cubicBezTo>
                  <a:lnTo>
                    <a:pt x="0" y="57150"/>
                  </a:lnTo>
                  <a:lnTo>
                    <a:pt x="57150" y="57150"/>
                  </a:lnTo>
                  <a:lnTo>
                    <a:pt x="57150" y="2857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10"/>
            <p:cNvSpPr/>
            <p:nvPr/>
          </p:nvSpPr>
          <p:spPr>
            <a:xfrm>
              <a:off x="7938657" y="1463779"/>
              <a:ext cx="323850" cy="390525"/>
            </a:xfrm>
            <a:custGeom>
              <a:avLst/>
              <a:gdLst/>
              <a:ahLst/>
              <a:cxnLst/>
              <a:rect l="l" t="t" r="r" b="b"/>
              <a:pathLst>
                <a:path w="323850" h="390525" extrusionOk="0">
                  <a:moveTo>
                    <a:pt x="142875" y="180975"/>
                  </a:moveTo>
                  <a:lnTo>
                    <a:pt x="200025" y="180975"/>
                  </a:lnTo>
                  <a:lnTo>
                    <a:pt x="200025" y="161925"/>
                  </a:lnTo>
                  <a:lnTo>
                    <a:pt x="247650" y="161925"/>
                  </a:lnTo>
                  <a:cubicBezTo>
                    <a:pt x="289655" y="161925"/>
                    <a:pt x="323850" y="127730"/>
                    <a:pt x="323850" y="85725"/>
                  </a:cubicBezTo>
                  <a:cubicBezTo>
                    <a:pt x="323850" y="43720"/>
                    <a:pt x="289655" y="9525"/>
                    <a:pt x="247650" y="9525"/>
                  </a:cubicBezTo>
                  <a:lnTo>
                    <a:pt x="110871" y="9525"/>
                  </a:lnTo>
                  <a:cubicBezTo>
                    <a:pt x="104108" y="3620"/>
                    <a:pt x="95345" y="0"/>
                    <a:pt x="85725" y="0"/>
                  </a:cubicBezTo>
                  <a:lnTo>
                    <a:pt x="38100" y="0"/>
                  </a:lnTo>
                  <a:cubicBezTo>
                    <a:pt x="27623" y="0"/>
                    <a:pt x="18098" y="4286"/>
                    <a:pt x="11144" y="11144"/>
                  </a:cubicBezTo>
                  <a:cubicBezTo>
                    <a:pt x="4286" y="18097"/>
                    <a:pt x="0" y="27622"/>
                    <a:pt x="0" y="38100"/>
                  </a:cubicBezTo>
                  <a:cubicBezTo>
                    <a:pt x="0" y="59150"/>
                    <a:pt x="17050" y="76200"/>
                    <a:pt x="38100" y="76200"/>
                  </a:cubicBezTo>
                  <a:lnTo>
                    <a:pt x="85725" y="76200"/>
                  </a:lnTo>
                  <a:cubicBezTo>
                    <a:pt x="95345" y="76200"/>
                    <a:pt x="104108" y="72581"/>
                    <a:pt x="110871" y="66675"/>
                  </a:cubicBezTo>
                  <a:lnTo>
                    <a:pt x="247650" y="66675"/>
                  </a:lnTo>
                  <a:cubicBezTo>
                    <a:pt x="258128" y="66675"/>
                    <a:pt x="266700" y="75248"/>
                    <a:pt x="266700" y="85725"/>
                  </a:cubicBezTo>
                  <a:cubicBezTo>
                    <a:pt x="266700" y="96203"/>
                    <a:pt x="258128" y="104775"/>
                    <a:pt x="247650" y="104775"/>
                  </a:cubicBezTo>
                  <a:lnTo>
                    <a:pt x="200025" y="104775"/>
                  </a:lnTo>
                  <a:lnTo>
                    <a:pt x="200025" y="85725"/>
                  </a:lnTo>
                  <a:lnTo>
                    <a:pt x="142875" y="85725"/>
                  </a:lnTo>
                  <a:lnTo>
                    <a:pt x="142875" y="104775"/>
                  </a:lnTo>
                  <a:lnTo>
                    <a:pt x="114300" y="104775"/>
                  </a:lnTo>
                  <a:cubicBezTo>
                    <a:pt x="72295" y="104775"/>
                    <a:pt x="38100" y="138970"/>
                    <a:pt x="38100" y="180975"/>
                  </a:cubicBezTo>
                  <a:cubicBezTo>
                    <a:pt x="38100" y="222980"/>
                    <a:pt x="72295" y="257175"/>
                    <a:pt x="114300" y="257175"/>
                  </a:cubicBezTo>
                  <a:lnTo>
                    <a:pt x="209550" y="257175"/>
                  </a:lnTo>
                  <a:cubicBezTo>
                    <a:pt x="220028" y="257175"/>
                    <a:pt x="228600" y="265748"/>
                    <a:pt x="228600" y="276225"/>
                  </a:cubicBezTo>
                  <a:cubicBezTo>
                    <a:pt x="228600" y="286703"/>
                    <a:pt x="220028" y="295275"/>
                    <a:pt x="209550" y="295275"/>
                  </a:cubicBezTo>
                  <a:lnTo>
                    <a:pt x="200025" y="295275"/>
                  </a:lnTo>
                  <a:lnTo>
                    <a:pt x="200025" y="276225"/>
                  </a:lnTo>
                  <a:lnTo>
                    <a:pt x="142875" y="276225"/>
                  </a:lnTo>
                  <a:lnTo>
                    <a:pt x="142875" y="295275"/>
                  </a:lnTo>
                  <a:lnTo>
                    <a:pt x="123825" y="295275"/>
                  </a:lnTo>
                  <a:cubicBezTo>
                    <a:pt x="108014" y="295275"/>
                    <a:pt x="95250" y="308039"/>
                    <a:pt x="95250" y="323850"/>
                  </a:cubicBezTo>
                  <a:cubicBezTo>
                    <a:pt x="95250" y="339662"/>
                    <a:pt x="108014" y="352425"/>
                    <a:pt x="123825" y="352425"/>
                  </a:cubicBezTo>
                  <a:lnTo>
                    <a:pt x="142875" y="352425"/>
                  </a:lnTo>
                  <a:lnTo>
                    <a:pt x="142875" y="361950"/>
                  </a:lnTo>
                  <a:cubicBezTo>
                    <a:pt x="142875" y="365284"/>
                    <a:pt x="143447" y="368522"/>
                    <a:pt x="144590" y="371475"/>
                  </a:cubicBezTo>
                  <a:cubicBezTo>
                    <a:pt x="145066" y="372904"/>
                    <a:pt x="145637" y="374237"/>
                    <a:pt x="146304" y="375475"/>
                  </a:cubicBezTo>
                  <a:cubicBezTo>
                    <a:pt x="146590" y="376142"/>
                    <a:pt x="146971" y="376809"/>
                    <a:pt x="147447" y="377381"/>
                  </a:cubicBezTo>
                  <a:cubicBezTo>
                    <a:pt x="147733" y="377857"/>
                    <a:pt x="148019" y="378333"/>
                    <a:pt x="148400" y="378809"/>
                  </a:cubicBezTo>
                  <a:cubicBezTo>
                    <a:pt x="151638" y="383286"/>
                    <a:pt x="156115" y="386715"/>
                    <a:pt x="161354" y="388620"/>
                  </a:cubicBezTo>
                  <a:cubicBezTo>
                    <a:pt x="161830" y="388906"/>
                    <a:pt x="162401" y="389096"/>
                    <a:pt x="162973" y="389192"/>
                  </a:cubicBezTo>
                  <a:cubicBezTo>
                    <a:pt x="163640" y="389477"/>
                    <a:pt x="164306" y="389668"/>
                    <a:pt x="164973" y="389763"/>
                  </a:cubicBezTo>
                  <a:cubicBezTo>
                    <a:pt x="165449" y="389954"/>
                    <a:pt x="166021" y="389954"/>
                    <a:pt x="166592" y="390049"/>
                  </a:cubicBezTo>
                  <a:cubicBezTo>
                    <a:pt x="168212" y="390430"/>
                    <a:pt x="169831" y="390525"/>
                    <a:pt x="171450" y="390525"/>
                  </a:cubicBezTo>
                  <a:cubicBezTo>
                    <a:pt x="173069" y="390525"/>
                    <a:pt x="174689" y="390430"/>
                    <a:pt x="176308" y="390049"/>
                  </a:cubicBezTo>
                  <a:cubicBezTo>
                    <a:pt x="176879" y="389954"/>
                    <a:pt x="177451" y="389954"/>
                    <a:pt x="177927" y="389763"/>
                  </a:cubicBezTo>
                  <a:cubicBezTo>
                    <a:pt x="184690" y="388239"/>
                    <a:pt x="190595" y="384239"/>
                    <a:pt x="194501" y="378809"/>
                  </a:cubicBezTo>
                  <a:cubicBezTo>
                    <a:pt x="194881" y="378333"/>
                    <a:pt x="195167" y="377857"/>
                    <a:pt x="195453" y="377381"/>
                  </a:cubicBezTo>
                  <a:cubicBezTo>
                    <a:pt x="195929" y="376809"/>
                    <a:pt x="196310" y="376142"/>
                    <a:pt x="196596" y="375475"/>
                  </a:cubicBezTo>
                  <a:cubicBezTo>
                    <a:pt x="197263" y="374237"/>
                    <a:pt x="197834" y="372904"/>
                    <a:pt x="198311" y="371475"/>
                  </a:cubicBezTo>
                  <a:cubicBezTo>
                    <a:pt x="199454" y="368522"/>
                    <a:pt x="200025" y="365284"/>
                    <a:pt x="200025" y="361950"/>
                  </a:cubicBezTo>
                  <a:lnTo>
                    <a:pt x="200025" y="352425"/>
                  </a:lnTo>
                  <a:lnTo>
                    <a:pt x="209550" y="352425"/>
                  </a:lnTo>
                  <a:cubicBezTo>
                    <a:pt x="251555" y="352425"/>
                    <a:pt x="285750" y="318230"/>
                    <a:pt x="285750" y="276225"/>
                  </a:cubicBezTo>
                  <a:cubicBezTo>
                    <a:pt x="285750" y="234220"/>
                    <a:pt x="251555" y="200025"/>
                    <a:pt x="209550" y="200025"/>
                  </a:cubicBezTo>
                  <a:lnTo>
                    <a:pt x="114300" y="200025"/>
                  </a:lnTo>
                  <a:cubicBezTo>
                    <a:pt x="103823" y="200025"/>
                    <a:pt x="95250" y="191453"/>
                    <a:pt x="95250" y="180975"/>
                  </a:cubicBezTo>
                  <a:cubicBezTo>
                    <a:pt x="95250" y="170498"/>
                    <a:pt x="103823" y="161925"/>
                    <a:pt x="114300" y="161925"/>
                  </a:cubicBezTo>
                  <a:lnTo>
                    <a:pt x="142875" y="161925"/>
                  </a:lnTo>
                  <a:lnTo>
                    <a:pt x="142875" y="180975"/>
                  </a:lnTo>
                  <a:close/>
                  <a:moveTo>
                    <a:pt x="38100" y="38100"/>
                  </a:moveTo>
                  <a:cubicBezTo>
                    <a:pt x="32861" y="38100"/>
                    <a:pt x="28575" y="33814"/>
                    <a:pt x="28575" y="28575"/>
                  </a:cubicBezTo>
                  <a:cubicBezTo>
                    <a:pt x="28575" y="23336"/>
                    <a:pt x="32861" y="19050"/>
                    <a:pt x="38100" y="19050"/>
                  </a:cubicBezTo>
                  <a:cubicBezTo>
                    <a:pt x="43339" y="19050"/>
                    <a:pt x="47625" y="23336"/>
                    <a:pt x="47625" y="28575"/>
                  </a:cubicBezTo>
                  <a:cubicBezTo>
                    <a:pt x="47625" y="33814"/>
                    <a:pt x="43339" y="38100"/>
                    <a:pt x="38100" y="3810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9966072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4475889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5" name="Содержимое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Содержимое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9FCE5FE9-7CC1-4233-AFA1-9757A706286B}" type="datetime1">
              <a:rPr lang="en-US" smtClean="0"/>
              <a:pPr/>
              <a:t>2/23/2022</a:t>
            </a:fld>
            <a:endParaRPr lang="en-US" dirty="0"/>
          </a:p>
        </p:txBody>
      </p:sp>
      <p:sp>
        <p:nvSpPr>
          <p:cNvPr id="8" name="Нижний колонтитул 7"/>
          <p:cNvSpPr>
            <a:spLocks noGrp="1"/>
          </p:cNvSpPr>
          <p:nvPr>
            <p:ph type="ftr" sz="quarter" idx="11"/>
          </p:nvPr>
        </p:nvSpPr>
        <p:spPr/>
        <p:txBody>
          <a:bodyPr/>
          <a:lstStyle/>
          <a:p>
            <a:endParaRPr lang="en-US" dirty="0"/>
          </a:p>
        </p:txBody>
      </p:sp>
      <p:sp>
        <p:nvSpPr>
          <p:cNvPr id="9" name="Номер слайда 8"/>
          <p:cNvSpPr>
            <a:spLocks noGrp="1"/>
          </p:cNvSpPr>
          <p:nvPr>
            <p:ph type="sldNum" sz="quarter" idx="12"/>
          </p:nvPr>
        </p:nvSpPr>
        <p:spPr/>
        <p:txBody>
          <a:bodyPr/>
          <a:lstStyle/>
          <a:p>
            <a:pPr>
              <a:defRPr/>
            </a:pPr>
            <a:fld id="{DF1C1FEF-B233-4AA3-99D6-6C3CBFEF361D}" type="slidenum">
              <a:rPr lang="ru-RU" smtClean="0"/>
              <a:pPr>
                <a:defRPr/>
              </a:pPr>
              <a:t>‹#›</a:t>
            </a:fld>
            <a:endParaRPr lang="ru-RU"/>
          </a:p>
        </p:txBody>
      </p:sp>
    </p:spTree>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1_Images &amp; Contents Layout">
    <p:spTree>
      <p:nvGrpSpPr>
        <p:cNvPr id="1" name=""/>
        <p:cNvGrpSpPr/>
        <p:nvPr/>
      </p:nvGrpSpPr>
      <p:grpSpPr>
        <a:xfrm>
          <a:off x="0" y="0"/>
          <a:ext cx="0" cy="0"/>
          <a:chOff x="0" y="0"/>
          <a:chExt cx="0" cy="0"/>
        </a:xfrm>
      </p:grpSpPr>
      <p:sp>
        <p:nvSpPr>
          <p:cNvPr id="22" name="직사각형 21">
            <a:extLst>
              <a:ext uri="{FF2B5EF4-FFF2-40B4-BE49-F238E27FC236}">
                <a16:creationId xmlns:a16="http://schemas.microsoft.com/office/drawing/2014/main" id="{C0AD03F6-15F2-4D54-8634-F2FD4B876D5D}"/>
              </a:ext>
            </a:extLst>
          </p:cNvPr>
          <p:cNvSpPr/>
          <p:nvPr userDrawn="1"/>
        </p:nvSpPr>
        <p:spPr>
          <a:xfrm>
            <a:off x="1" y="1894646"/>
            <a:ext cx="9143999" cy="30687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그림 개체 틀 25">
            <a:extLst>
              <a:ext uri="{FF2B5EF4-FFF2-40B4-BE49-F238E27FC236}">
                <a16:creationId xmlns:a16="http://schemas.microsoft.com/office/drawing/2014/main" id="{FD1AC33C-0748-4865-932F-6D8BA4643ACA}"/>
              </a:ext>
            </a:extLst>
          </p:cNvPr>
          <p:cNvSpPr>
            <a:spLocks noGrp="1"/>
          </p:cNvSpPr>
          <p:nvPr>
            <p:ph type="pic" sz="quarter" idx="11" hasCustomPrompt="1"/>
          </p:nvPr>
        </p:nvSpPr>
        <p:spPr>
          <a:xfrm>
            <a:off x="3522760" y="52057"/>
            <a:ext cx="5135916" cy="6753884"/>
          </a:xfrm>
          <a:custGeom>
            <a:avLst/>
            <a:gdLst>
              <a:gd name="connsiteX0" fmla="*/ 3704348 w 6847888"/>
              <a:gd name="connsiteY0" fmla="*/ 5 h 6753884"/>
              <a:gd name="connsiteX1" fmla="*/ 4005720 w 6847888"/>
              <a:gd name="connsiteY1" fmla="*/ 361947 h 6753884"/>
              <a:gd name="connsiteX2" fmla="*/ 3756101 w 6847888"/>
              <a:gd name="connsiteY2" fmla="*/ 1075954 h 6753884"/>
              <a:gd name="connsiteX3" fmla="*/ 3808606 w 6847888"/>
              <a:gd name="connsiteY3" fmla="*/ 1408969 h 6753884"/>
              <a:gd name="connsiteX4" fmla="*/ 4102330 w 6847888"/>
              <a:gd name="connsiteY4" fmla="*/ 1405443 h 6753884"/>
              <a:gd name="connsiteX5" fmla="*/ 4189935 w 6847888"/>
              <a:gd name="connsiteY5" fmla="*/ 955591 h 6753884"/>
              <a:gd name="connsiteX6" fmla="*/ 4386903 w 6847888"/>
              <a:gd name="connsiteY6" fmla="*/ 729816 h 6753884"/>
              <a:gd name="connsiteX7" fmla="*/ 4462508 w 6847888"/>
              <a:gd name="connsiteY7" fmla="*/ 1003700 h 6753884"/>
              <a:gd name="connsiteX8" fmla="*/ 4290141 w 6847888"/>
              <a:gd name="connsiteY8" fmla="*/ 1451300 h 6753884"/>
              <a:gd name="connsiteX9" fmla="*/ 4479906 w 6847888"/>
              <a:gd name="connsiteY9" fmla="*/ 1558119 h 6753884"/>
              <a:gd name="connsiteX10" fmla="*/ 4652418 w 6847888"/>
              <a:gd name="connsiteY10" fmla="*/ 1291849 h 6753884"/>
              <a:gd name="connsiteX11" fmla="*/ 4765676 w 6847888"/>
              <a:gd name="connsiteY11" fmla="*/ 714012 h 6753884"/>
              <a:gd name="connsiteX12" fmla="*/ 4799428 w 6847888"/>
              <a:gd name="connsiteY12" fmla="*/ 394967 h 6753884"/>
              <a:gd name="connsiteX13" fmla="*/ 5004194 w 6847888"/>
              <a:gd name="connsiteY13" fmla="*/ 127002 h 6753884"/>
              <a:gd name="connsiteX14" fmla="*/ 5239118 w 6847888"/>
              <a:gd name="connsiteY14" fmla="*/ 192050 h 6753884"/>
              <a:gd name="connsiteX15" fmla="*/ 5208812 w 6847888"/>
              <a:gd name="connsiteY15" fmla="*/ 577136 h 6753884"/>
              <a:gd name="connsiteX16" fmla="*/ 4785928 w 6847888"/>
              <a:gd name="connsiteY16" fmla="*/ 1648852 h 6753884"/>
              <a:gd name="connsiteX17" fmla="*/ 5084152 w 6847888"/>
              <a:gd name="connsiteY17" fmla="*/ 1573924 h 6753884"/>
              <a:gd name="connsiteX18" fmla="*/ 5454388 w 6847888"/>
              <a:gd name="connsiteY18" fmla="*/ 1220876 h 6753884"/>
              <a:gd name="connsiteX19" fmla="*/ 5820412 w 6847888"/>
              <a:gd name="connsiteY19" fmla="*/ 791621 h 6753884"/>
              <a:gd name="connsiteX20" fmla="*/ 6488554 w 6847888"/>
              <a:gd name="connsiteY20" fmla="*/ 699901 h 6753884"/>
              <a:gd name="connsiteX21" fmla="*/ 6192287 w 6847888"/>
              <a:gd name="connsiteY21" fmla="*/ 1353942 h 6753884"/>
              <a:gd name="connsiteX22" fmla="*/ 5480803 w 6847888"/>
              <a:gd name="connsiteY22" fmla="*/ 1591998 h 6753884"/>
              <a:gd name="connsiteX23" fmla="*/ 4996546 w 6847888"/>
              <a:gd name="connsiteY23" fmla="*/ 2136796 h 6753884"/>
              <a:gd name="connsiteX24" fmla="*/ 5316970 w 6847888"/>
              <a:gd name="connsiteY24" fmla="*/ 2261685 h 6753884"/>
              <a:gd name="connsiteX25" fmla="*/ 5832552 w 6847888"/>
              <a:gd name="connsiteY25" fmla="*/ 2059893 h 6753884"/>
              <a:gd name="connsiteX26" fmla="*/ 6198284 w 6847888"/>
              <a:gd name="connsiteY26" fmla="*/ 1721240 h 6753884"/>
              <a:gd name="connsiteX27" fmla="*/ 6511057 w 6847888"/>
              <a:gd name="connsiteY27" fmla="*/ 1787139 h 6753884"/>
              <a:gd name="connsiteX28" fmla="*/ 6338392 w 6847888"/>
              <a:gd name="connsiteY28" fmla="*/ 2109428 h 6753884"/>
              <a:gd name="connsiteX29" fmla="*/ 5894660 w 6847888"/>
              <a:gd name="connsiteY29" fmla="*/ 2187178 h 6753884"/>
              <a:gd name="connsiteX30" fmla="*/ 5350720 w 6847888"/>
              <a:gd name="connsiteY30" fmla="*/ 2509611 h 6753884"/>
              <a:gd name="connsiteX31" fmla="*/ 5337966 w 6847888"/>
              <a:gd name="connsiteY31" fmla="*/ 2841924 h 6753884"/>
              <a:gd name="connsiteX32" fmla="*/ 5722747 w 6847888"/>
              <a:gd name="connsiteY32" fmla="*/ 2939991 h 6753884"/>
              <a:gd name="connsiteX33" fmla="*/ 6365545 w 6847888"/>
              <a:gd name="connsiteY33" fmla="*/ 2659891 h 6753884"/>
              <a:gd name="connsiteX34" fmla="*/ 6772825 w 6847888"/>
              <a:gd name="connsiteY34" fmla="*/ 2757962 h 6753884"/>
              <a:gd name="connsiteX35" fmla="*/ 6450302 w 6847888"/>
              <a:gd name="connsiteY35" fmla="*/ 3041588 h 6753884"/>
              <a:gd name="connsiteX36" fmla="*/ 5794002 w 6847888"/>
              <a:gd name="connsiteY36" fmla="*/ 3061344 h 6753884"/>
              <a:gd name="connsiteX37" fmla="*/ 5566884 w 6847888"/>
              <a:gd name="connsiteY37" fmla="*/ 3295578 h 6753884"/>
              <a:gd name="connsiteX38" fmla="*/ 5924786 w 6847888"/>
              <a:gd name="connsiteY38" fmla="*/ 3470206 h 6753884"/>
              <a:gd name="connsiteX39" fmla="*/ 6646448 w 6847888"/>
              <a:gd name="connsiteY39" fmla="*/ 3568310 h 6753884"/>
              <a:gd name="connsiteX40" fmla="*/ 5957990 w 6847888"/>
              <a:gd name="connsiteY40" fmla="*/ 3543273 h 6753884"/>
              <a:gd name="connsiteX41" fmla="*/ 5679994 w 6847888"/>
              <a:gd name="connsiteY41" fmla="*/ 3559455 h 6753884"/>
              <a:gd name="connsiteX42" fmla="*/ 5639035 w 6847888"/>
              <a:gd name="connsiteY42" fmla="*/ 4035837 h 6753884"/>
              <a:gd name="connsiteX43" fmla="*/ 6838762 w 6847888"/>
              <a:gd name="connsiteY43" fmla="*/ 4397663 h 6753884"/>
              <a:gd name="connsiteX44" fmla="*/ 5833001 w 6847888"/>
              <a:gd name="connsiteY44" fmla="*/ 4238897 h 6753884"/>
              <a:gd name="connsiteX45" fmla="*/ 5215709 w 6847888"/>
              <a:gd name="connsiteY45" fmla="*/ 4274451 h 6753884"/>
              <a:gd name="connsiteX46" fmla="*/ 5136502 w 6847888"/>
              <a:gd name="connsiteY46" fmla="*/ 4515036 h 6753884"/>
              <a:gd name="connsiteX47" fmla="*/ 5480660 w 6847888"/>
              <a:gd name="connsiteY47" fmla="*/ 4848320 h 6753884"/>
              <a:gd name="connsiteX48" fmla="*/ 6101276 w 6847888"/>
              <a:gd name="connsiteY48" fmla="*/ 5412584 h 6753884"/>
              <a:gd name="connsiteX49" fmla="*/ 5335310 w 6847888"/>
              <a:gd name="connsiteY49" fmla="*/ 4941769 h 6753884"/>
              <a:gd name="connsiteX50" fmla="*/ 4887530 w 6847888"/>
              <a:gd name="connsiteY50" fmla="*/ 4918188 h 6753884"/>
              <a:gd name="connsiteX51" fmla="*/ 4721424 w 6847888"/>
              <a:gd name="connsiteY51" fmla="*/ 5309901 h 6753884"/>
              <a:gd name="connsiteX52" fmla="*/ 4794693 w 6847888"/>
              <a:gd name="connsiteY52" fmla="*/ 5776368 h 6753884"/>
              <a:gd name="connsiteX53" fmla="*/ 4843214 w 6847888"/>
              <a:gd name="connsiteY53" fmla="*/ 6753302 h 6753884"/>
              <a:gd name="connsiteX54" fmla="*/ 4621620 w 6847888"/>
              <a:gd name="connsiteY54" fmla="*/ 6003373 h 6753884"/>
              <a:gd name="connsiteX55" fmla="*/ 4542910 w 6847888"/>
              <a:gd name="connsiteY55" fmla="*/ 5278318 h 6753884"/>
              <a:gd name="connsiteX56" fmla="*/ 4284891 w 6847888"/>
              <a:gd name="connsiteY56" fmla="*/ 4931956 h 6753884"/>
              <a:gd name="connsiteX57" fmla="*/ 3901613 w 6847888"/>
              <a:gd name="connsiteY57" fmla="*/ 4940185 h 6753884"/>
              <a:gd name="connsiteX58" fmla="*/ 3718599 w 6847888"/>
              <a:gd name="connsiteY58" fmla="*/ 5262629 h 6753884"/>
              <a:gd name="connsiteX59" fmla="*/ 3768102 w 6847888"/>
              <a:gd name="connsiteY59" fmla="*/ 5681014 h 6753884"/>
              <a:gd name="connsiteX60" fmla="*/ 3541585 w 6847888"/>
              <a:gd name="connsiteY60" fmla="*/ 6112805 h 6753884"/>
              <a:gd name="connsiteX61" fmla="*/ 3390074 w 6847888"/>
              <a:gd name="connsiteY61" fmla="*/ 5647148 h 6753884"/>
              <a:gd name="connsiteX62" fmla="*/ 3530334 w 6847888"/>
              <a:gd name="connsiteY62" fmla="*/ 5252751 h 6753884"/>
              <a:gd name="connsiteX63" fmla="*/ 3438078 w 6847888"/>
              <a:gd name="connsiteY63" fmla="*/ 4904921 h 6753884"/>
              <a:gd name="connsiteX64" fmla="*/ 3123805 w 6847888"/>
              <a:gd name="connsiteY64" fmla="*/ 4837894 h 6753884"/>
              <a:gd name="connsiteX65" fmla="*/ 2747277 w 6847888"/>
              <a:gd name="connsiteY65" fmla="*/ 5184314 h 6753884"/>
              <a:gd name="connsiteX66" fmla="*/ 2508759 w 6847888"/>
              <a:gd name="connsiteY66" fmla="*/ 5867983 h 6753884"/>
              <a:gd name="connsiteX67" fmla="*/ 1877212 w 6847888"/>
              <a:gd name="connsiteY67" fmla="*/ 6254619 h 6753884"/>
              <a:gd name="connsiteX68" fmla="*/ 1793956 w 6847888"/>
              <a:gd name="connsiteY68" fmla="*/ 5594938 h 6753884"/>
              <a:gd name="connsiteX69" fmla="*/ 2825282 w 6847888"/>
              <a:gd name="connsiteY69" fmla="*/ 4769457 h 6753884"/>
              <a:gd name="connsiteX70" fmla="*/ 2843283 w 6847888"/>
              <a:gd name="connsiteY70" fmla="*/ 4338371 h 6753884"/>
              <a:gd name="connsiteX71" fmla="*/ 2509509 w 6847888"/>
              <a:gd name="connsiteY71" fmla="*/ 4184563 h 6753884"/>
              <a:gd name="connsiteX72" fmla="*/ 2145732 w 6847888"/>
              <a:gd name="connsiteY72" fmla="*/ 4312267 h 6753884"/>
              <a:gd name="connsiteX73" fmla="*/ 1745953 w 6847888"/>
              <a:gd name="connsiteY73" fmla="*/ 4757462 h 6753884"/>
              <a:gd name="connsiteX74" fmla="*/ 1410678 w 6847888"/>
              <a:gd name="connsiteY74" fmla="*/ 4810378 h 6753884"/>
              <a:gd name="connsiteX75" fmla="*/ 1519436 w 6847888"/>
              <a:gd name="connsiteY75" fmla="*/ 4450552 h 6753884"/>
              <a:gd name="connsiteX76" fmla="*/ 2177235 w 6847888"/>
              <a:gd name="connsiteY76" fmla="*/ 4061094 h 6753884"/>
              <a:gd name="connsiteX77" fmla="*/ 2236489 w 6847888"/>
              <a:gd name="connsiteY77" fmla="*/ 3792989 h 6753884"/>
              <a:gd name="connsiteX78" fmla="*/ 1943218 w 6847888"/>
              <a:gd name="connsiteY78" fmla="*/ 3725256 h 6753884"/>
              <a:gd name="connsiteX79" fmla="*/ 1646195 w 6847888"/>
              <a:gd name="connsiteY79" fmla="*/ 3769000 h 6753884"/>
              <a:gd name="connsiteX80" fmla="*/ 1475933 w 6847888"/>
              <a:gd name="connsiteY80" fmla="*/ 3821210 h 6753884"/>
              <a:gd name="connsiteX81" fmla="*/ 773301 w 6847888"/>
              <a:gd name="connsiteY81" fmla="*/ 4138496 h 6753884"/>
              <a:gd name="connsiteX82" fmla="*/ 10449 w 6847888"/>
              <a:gd name="connsiteY82" fmla="*/ 4282644 h 6753884"/>
              <a:gd name="connsiteX83" fmla="*/ 698113 w 6847888"/>
              <a:gd name="connsiteY83" fmla="*/ 3885768 h 6753884"/>
              <a:gd name="connsiteX84" fmla="*/ 1569689 w 6847888"/>
              <a:gd name="connsiteY84" fmla="*/ 3693508 h 6753884"/>
              <a:gd name="connsiteX85" fmla="*/ 1871212 w 6847888"/>
              <a:gd name="connsiteY85" fmla="*/ 3598260 h 6753884"/>
              <a:gd name="connsiteX86" fmla="*/ 2129231 w 6847888"/>
              <a:gd name="connsiteY86" fmla="*/ 3361198 h 6753884"/>
              <a:gd name="connsiteX87" fmla="*/ 1946218 w 6847888"/>
              <a:gd name="connsiteY87" fmla="*/ 3168586 h 6753884"/>
              <a:gd name="connsiteX88" fmla="*/ 1078525 w 6847888"/>
              <a:gd name="connsiteY88" fmla="*/ 3261717 h 6753884"/>
              <a:gd name="connsiteX89" fmla="*/ 355264 w 6847888"/>
              <a:gd name="connsiteY89" fmla="*/ 3077920 h 6753884"/>
              <a:gd name="connsiteX90" fmla="*/ 1270418 w 6847888"/>
              <a:gd name="connsiteY90" fmla="*/ 3019717 h 6753884"/>
              <a:gd name="connsiteX91" fmla="*/ 1876462 w 6847888"/>
              <a:gd name="connsiteY91" fmla="*/ 2963274 h 6753884"/>
              <a:gd name="connsiteX92" fmla="*/ 2046289 w 6847888"/>
              <a:gd name="connsiteY92" fmla="*/ 2552361 h 6753884"/>
              <a:gd name="connsiteX93" fmla="*/ 1608020 w 6847888"/>
              <a:gd name="connsiteY93" fmla="*/ 2243943 h 6753884"/>
              <a:gd name="connsiteX94" fmla="*/ 884360 w 6847888"/>
              <a:gd name="connsiteY94" fmla="*/ 1671796 h 6753884"/>
              <a:gd name="connsiteX95" fmla="*/ 1677807 w 6847888"/>
              <a:gd name="connsiteY95" fmla="*/ 2125859 h 6753884"/>
              <a:gd name="connsiteX96" fmla="*/ 2480999 w 6847888"/>
              <a:gd name="connsiteY96" fmla="*/ 2291025 h 6753884"/>
              <a:gd name="connsiteX97" fmla="*/ 2789337 w 6847888"/>
              <a:gd name="connsiteY97" fmla="*/ 1973660 h 6753884"/>
              <a:gd name="connsiteX98" fmla="*/ 2605228 w 6847888"/>
              <a:gd name="connsiteY98" fmla="*/ 1554212 h 6753884"/>
              <a:gd name="connsiteX99" fmla="*/ 1886011 w 6847888"/>
              <a:gd name="connsiteY99" fmla="*/ 841920 h 6753884"/>
              <a:gd name="connsiteX100" fmla="*/ 2701797 w 6847888"/>
              <a:gd name="connsiteY100" fmla="*/ 1488981 h 6753884"/>
              <a:gd name="connsiteX101" fmla="*/ 3003046 w 6847888"/>
              <a:gd name="connsiteY101" fmla="*/ 1694006 h 6753884"/>
              <a:gd name="connsiteX102" fmla="*/ 3172858 w 6847888"/>
              <a:gd name="connsiteY102" fmla="*/ 1616116 h 6753884"/>
              <a:gd name="connsiteX103" fmla="*/ 3170310 w 6847888"/>
              <a:gd name="connsiteY103" fmla="*/ 1323597 h 6753884"/>
              <a:gd name="connsiteX104" fmla="*/ 2928026 w 6847888"/>
              <a:gd name="connsiteY104" fmla="*/ 677624 h 6753884"/>
              <a:gd name="connsiteX105" fmla="*/ 3225507 w 6847888"/>
              <a:gd name="connsiteY105" fmla="*/ 1291714 h 6753884"/>
              <a:gd name="connsiteX106" fmla="*/ 3426679 w 6847888"/>
              <a:gd name="connsiteY106" fmla="*/ 1486720 h 6753884"/>
              <a:gd name="connsiteX107" fmla="*/ 3527334 w 6847888"/>
              <a:gd name="connsiteY107" fmla="*/ 1399091 h 6753884"/>
              <a:gd name="connsiteX108" fmla="*/ 3537085 w 6847888"/>
              <a:gd name="connsiteY108" fmla="*/ 1104881 h 6753884"/>
              <a:gd name="connsiteX109" fmla="*/ 3372073 w 6847888"/>
              <a:gd name="connsiteY109" fmla="*/ 293510 h 6753884"/>
              <a:gd name="connsiteX110" fmla="*/ 3704348 w 6847888"/>
              <a:gd name="connsiteY110" fmla="*/ 5 h 675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847888" h="6753884">
                <a:moveTo>
                  <a:pt x="3704348" y="5"/>
                </a:moveTo>
                <a:cubicBezTo>
                  <a:pt x="3810646" y="-809"/>
                  <a:pt x="4026723" y="117124"/>
                  <a:pt x="4005720" y="361947"/>
                </a:cubicBezTo>
                <a:cubicBezTo>
                  <a:pt x="3986743" y="580216"/>
                  <a:pt x="3787229" y="901450"/>
                  <a:pt x="3756101" y="1075954"/>
                </a:cubicBezTo>
                <a:cubicBezTo>
                  <a:pt x="3742751" y="1176844"/>
                  <a:pt x="3745600" y="1330654"/>
                  <a:pt x="3808606" y="1408969"/>
                </a:cubicBezTo>
                <a:cubicBezTo>
                  <a:pt x="3880610" y="1486578"/>
                  <a:pt x="4030324" y="1512685"/>
                  <a:pt x="4102330" y="1405443"/>
                </a:cubicBezTo>
                <a:cubicBezTo>
                  <a:pt x="4185586" y="1287617"/>
                  <a:pt x="4206888" y="1092324"/>
                  <a:pt x="4189935" y="955591"/>
                </a:cubicBezTo>
                <a:cubicBezTo>
                  <a:pt x="4179856" y="789440"/>
                  <a:pt x="4293168" y="715308"/>
                  <a:pt x="4386903" y="729816"/>
                </a:cubicBezTo>
                <a:cubicBezTo>
                  <a:pt x="4480638" y="744325"/>
                  <a:pt x="4529242" y="877503"/>
                  <a:pt x="4462508" y="1003700"/>
                </a:cubicBezTo>
                <a:cubicBezTo>
                  <a:pt x="4392324" y="1120160"/>
                  <a:pt x="4279766" y="1338885"/>
                  <a:pt x="4290141" y="1451300"/>
                </a:cubicBezTo>
                <a:cubicBezTo>
                  <a:pt x="4288366" y="1524678"/>
                  <a:pt x="4391924" y="1561977"/>
                  <a:pt x="4479906" y="1558119"/>
                </a:cubicBezTo>
                <a:cubicBezTo>
                  <a:pt x="4599916" y="1551769"/>
                  <a:pt x="4630666" y="1394858"/>
                  <a:pt x="4652418" y="1291849"/>
                </a:cubicBezTo>
                <a:cubicBezTo>
                  <a:pt x="4692172" y="1095709"/>
                  <a:pt x="4755176" y="909446"/>
                  <a:pt x="4765676" y="714012"/>
                </a:cubicBezTo>
                <a:cubicBezTo>
                  <a:pt x="4790178" y="564532"/>
                  <a:pt x="4759676" y="492802"/>
                  <a:pt x="4799428" y="394967"/>
                </a:cubicBezTo>
                <a:cubicBezTo>
                  <a:pt x="4841432" y="238337"/>
                  <a:pt x="4931439" y="146757"/>
                  <a:pt x="5004194" y="127002"/>
                </a:cubicBezTo>
                <a:cubicBezTo>
                  <a:pt x="5150010" y="75499"/>
                  <a:pt x="5211817" y="169191"/>
                  <a:pt x="5239118" y="192050"/>
                </a:cubicBezTo>
                <a:cubicBezTo>
                  <a:pt x="5299674" y="250846"/>
                  <a:pt x="5296994" y="393292"/>
                  <a:pt x="5208812" y="577136"/>
                </a:cubicBezTo>
                <a:cubicBezTo>
                  <a:pt x="5067800" y="821536"/>
                  <a:pt x="4525658" y="1443540"/>
                  <a:pt x="4785928" y="1648852"/>
                </a:cubicBezTo>
                <a:cubicBezTo>
                  <a:pt x="4920938" y="1725051"/>
                  <a:pt x="5009743" y="1637420"/>
                  <a:pt x="5084152" y="1573924"/>
                </a:cubicBezTo>
                <a:cubicBezTo>
                  <a:pt x="5127654" y="1540058"/>
                  <a:pt x="5352230" y="1344488"/>
                  <a:pt x="5454388" y="1220876"/>
                </a:cubicBezTo>
                <a:cubicBezTo>
                  <a:pt x="5595400" y="1069185"/>
                  <a:pt x="5664252" y="970828"/>
                  <a:pt x="5820412" y="791621"/>
                </a:cubicBezTo>
                <a:cubicBezTo>
                  <a:pt x="5968922" y="636402"/>
                  <a:pt x="6229786" y="490356"/>
                  <a:pt x="6488554" y="699901"/>
                </a:cubicBezTo>
                <a:cubicBezTo>
                  <a:pt x="6742073" y="1018099"/>
                  <a:pt x="6400803" y="1304555"/>
                  <a:pt x="6192287" y="1353942"/>
                </a:cubicBezTo>
                <a:cubicBezTo>
                  <a:pt x="5889261" y="1436635"/>
                  <a:pt x="5698873" y="1491549"/>
                  <a:pt x="5480803" y="1591998"/>
                </a:cubicBezTo>
                <a:cubicBezTo>
                  <a:pt x="5253910" y="1696510"/>
                  <a:pt x="4931590" y="1809017"/>
                  <a:pt x="4996546" y="2136796"/>
                </a:cubicBezTo>
                <a:cubicBezTo>
                  <a:pt x="5046203" y="2240795"/>
                  <a:pt x="5220216" y="2280734"/>
                  <a:pt x="5316970" y="2261685"/>
                </a:cubicBezTo>
                <a:cubicBezTo>
                  <a:pt x="5465506" y="2226691"/>
                  <a:pt x="5685666" y="2149966"/>
                  <a:pt x="5832552" y="2059893"/>
                </a:cubicBezTo>
                <a:cubicBezTo>
                  <a:pt x="5944310" y="1983412"/>
                  <a:pt x="6085200" y="1766699"/>
                  <a:pt x="6198284" y="1721240"/>
                </a:cubicBezTo>
                <a:cubicBezTo>
                  <a:pt x="6311367" y="1675781"/>
                  <a:pt x="6409799" y="1653087"/>
                  <a:pt x="6511057" y="1787139"/>
                </a:cubicBezTo>
                <a:cubicBezTo>
                  <a:pt x="6586814" y="1937277"/>
                  <a:pt x="6450153" y="2050727"/>
                  <a:pt x="6338392" y="2109428"/>
                </a:cubicBezTo>
                <a:cubicBezTo>
                  <a:pt x="6216682" y="2164201"/>
                  <a:pt x="6007516" y="2152934"/>
                  <a:pt x="5894660" y="2187178"/>
                </a:cubicBezTo>
                <a:cubicBezTo>
                  <a:pt x="5781804" y="2221422"/>
                  <a:pt x="5522488" y="2346487"/>
                  <a:pt x="5350720" y="2509611"/>
                </a:cubicBezTo>
                <a:cubicBezTo>
                  <a:pt x="5241060" y="2619816"/>
                  <a:pt x="5275712" y="2737504"/>
                  <a:pt x="5337966" y="2841924"/>
                </a:cubicBezTo>
                <a:cubicBezTo>
                  <a:pt x="5400220" y="2946343"/>
                  <a:pt x="5592838" y="2982464"/>
                  <a:pt x="5722747" y="2939991"/>
                </a:cubicBezTo>
                <a:cubicBezTo>
                  <a:pt x="5947168" y="2871978"/>
                  <a:pt x="6241035" y="2686984"/>
                  <a:pt x="6365545" y="2659891"/>
                </a:cubicBezTo>
                <a:cubicBezTo>
                  <a:pt x="6512556" y="2630965"/>
                  <a:pt x="6751074" y="2582282"/>
                  <a:pt x="6772825" y="2757962"/>
                </a:cubicBezTo>
                <a:cubicBezTo>
                  <a:pt x="6792326" y="2934346"/>
                  <a:pt x="6647566" y="3011956"/>
                  <a:pt x="6450302" y="3041588"/>
                </a:cubicBezTo>
                <a:cubicBezTo>
                  <a:pt x="6314542" y="3061344"/>
                  <a:pt x="6067777" y="3008996"/>
                  <a:pt x="5794002" y="3061344"/>
                </a:cubicBezTo>
                <a:cubicBezTo>
                  <a:pt x="5694092" y="3093797"/>
                  <a:pt x="5565984" y="3135708"/>
                  <a:pt x="5566884" y="3295578"/>
                </a:cubicBezTo>
                <a:cubicBezTo>
                  <a:pt x="5584136" y="3394602"/>
                  <a:pt x="5764046" y="3461148"/>
                  <a:pt x="5924786" y="3470206"/>
                </a:cubicBezTo>
                <a:cubicBezTo>
                  <a:pt x="6241250" y="3470455"/>
                  <a:pt x="6675030" y="3353870"/>
                  <a:pt x="6646448" y="3568310"/>
                </a:cubicBezTo>
                <a:cubicBezTo>
                  <a:pt x="6606736" y="3806610"/>
                  <a:pt x="6208178" y="3558109"/>
                  <a:pt x="5957990" y="3543273"/>
                </a:cubicBezTo>
                <a:cubicBezTo>
                  <a:pt x="5890802" y="3537398"/>
                  <a:pt x="5745062" y="3544992"/>
                  <a:pt x="5679994" y="3559455"/>
                </a:cubicBezTo>
                <a:cubicBezTo>
                  <a:pt x="5453044" y="3598970"/>
                  <a:pt x="5291757" y="3892894"/>
                  <a:pt x="5639035" y="4035837"/>
                </a:cubicBezTo>
                <a:cubicBezTo>
                  <a:pt x="5961740" y="4167682"/>
                  <a:pt x="6953080" y="3913801"/>
                  <a:pt x="6838762" y="4397663"/>
                </a:cubicBezTo>
                <a:cubicBezTo>
                  <a:pt x="6705978" y="4839592"/>
                  <a:pt x="6223310" y="4344608"/>
                  <a:pt x="5833001" y="4238897"/>
                </a:cubicBezTo>
                <a:cubicBezTo>
                  <a:pt x="5646234" y="4186402"/>
                  <a:pt x="5306312" y="4159727"/>
                  <a:pt x="5215709" y="4274451"/>
                </a:cubicBezTo>
                <a:cubicBezTo>
                  <a:pt x="5163956" y="4333010"/>
                  <a:pt x="5115501" y="4416966"/>
                  <a:pt x="5136502" y="4515036"/>
                </a:cubicBezTo>
                <a:cubicBezTo>
                  <a:pt x="5159005" y="4603405"/>
                  <a:pt x="5300256" y="4745093"/>
                  <a:pt x="5480660" y="4848320"/>
                </a:cubicBezTo>
                <a:cubicBezTo>
                  <a:pt x="5689832" y="4949866"/>
                  <a:pt x="6354463" y="5164998"/>
                  <a:pt x="6101276" y="5412584"/>
                </a:cubicBezTo>
                <a:cubicBezTo>
                  <a:pt x="5865496" y="5624531"/>
                  <a:pt x="5484828" y="5051110"/>
                  <a:pt x="5335310" y="4941769"/>
                </a:cubicBezTo>
                <a:cubicBezTo>
                  <a:pt x="5119438" y="4860879"/>
                  <a:pt x="4989844" y="4856833"/>
                  <a:pt x="4887530" y="4918188"/>
                </a:cubicBezTo>
                <a:cubicBezTo>
                  <a:pt x="4794522" y="5004970"/>
                  <a:pt x="4697526" y="5071784"/>
                  <a:pt x="4721424" y="5309901"/>
                </a:cubicBezTo>
                <a:cubicBezTo>
                  <a:pt x="4755926" y="5583650"/>
                  <a:pt x="4727188" y="5504030"/>
                  <a:pt x="4794693" y="5776368"/>
                </a:cubicBezTo>
                <a:cubicBezTo>
                  <a:pt x="4904951" y="6155243"/>
                  <a:pt x="5127484" y="6709559"/>
                  <a:pt x="4843214" y="6753302"/>
                </a:cubicBezTo>
                <a:cubicBezTo>
                  <a:pt x="4588196" y="6769530"/>
                  <a:pt x="4579617" y="6445041"/>
                  <a:pt x="4621620" y="6003373"/>
                </a:cubicBezTo>
                <a:cubicBezTo>
                  <a:pt x="4647170" y="5698890"/>
                  <a:pt x="4617916" y="5550657"/>
                  <a:pt x="4542910" y="5278318"/>
                </a:cubicBezTo>
                <a:cubicBezTo>
                  <a:pt x="4468702" y="5079954"/>
                  <a:pt x="4391774" y="4988312"/>
                  <a:pt x="4284891" y="4931956"/>
                </a:cubicBezTo>
                <a:cubicBezTo>
                  <a:pt x="4178008" y="4875601"/>
                  <a:pt x="4014121" y="4892209"/>
                  <a:pt x="3901613" y="4940185"/>
                </a:cubicBezTo>
                <a:cubicBezTo>
                  <a:pt x="3743350" y="5001568"/>
                  <a:pt x="3741100" y="5120815"/>
                  <a:pt x="3718599" y="5262629"/>
                </a:cubicBezTo>
                <a:cubicBezTo>
                  <a:pt x="3709598" y="5410793"/>
                  <a:pt x="3737350" y="5450302"/>
                  <a:pt x="3768102" y="5681014"/>
                </a:cubicBezTo>
                <a:cubicBezTo>
                  <a:pt x="3780853" y="5856693"/>
                  <a:pt x="3746350" y="6098694"/>
                  <a:pt x="3541585" y="6112805"/>
                </a:cubicBezTo>
                <a:cubicBezTo>
                  <a:pt x="3324820" y="6102222"/>
                  <a:pt x="3348072" y="5776967"/>
                  <a:pt x="3390074" y="5647148"/>
                </a:cubicBezTo>
                <a:cubicBezTo>
                  <a:pt x="3432077" y="5517329"/>
                  <a:pt x="3522084" y="5376221"/>
                  <a:pt x="3530334" y="5252751"/>
                </a:cubicBezTo>
                <a:cubicBezTo>
                  <a:pt x="3538585" y="5129281"/>
                  <a:pt x="3505583" y="4974063"/>
                  <a:pt x="3438078" y="4904921"/>
                </a:cubicBezTo>
                <a:cubicBezTo>
                  <a:pt x="3370573" y="4835777"/>
                  <a:pt x="3245314" y="4820961"/>
                  <a:pt x="3123805" y="4837894"/>
                </a:cubicBezTo>
                <a:cubicBezTo>
                  <a:pt x="2952042" y="4883754"/>
                  <a:pt x="2850034" y="5012867"/>
                  <a:pt x="2747277" y="5184314"/>
                </a:cubicBezTo>
                <a:cubicBezTo>
                  <a:pt x="2644519" y="5355760"/>
                  <a:pt x="2559763" y="5625982"/>
                  <a:pt x="2508759" y="5867983"/>
                </a:cubicBezTo>
                <a:cubicBezTo>
                  <a:pt x="2460755" y="6006268"/>
                  <a:pt x="2223738" y="6403487"/>
                  <a:pt x="1877212" y="6254619"/>
                </a:cubicBezTo>
                <a:cubicBezTo>
                  <a:pt x="1636444" y="6171364"/>
                  <a:pt x="1607193" y="5793900"/>
                  <a:pt x="1793956" y="5594938"/>
                </a:cubicBezTo>
                <a:cubicBezTo>
                  <a:pt x="2088728" y="5283090"/>
                  <a:pt x="2592015" y="5170203"/>
                  <a:pt x="2825282" y="4769457"/>
                </a:cubicBezTo>
                <a:cubicBezTo>
                  <a:pt x="2918289" y="4595893"/>
                  <a:pt x="2895788" y="4435736"/>
                  <a:pt x="2843283" y="4338371"/>
                </a:cubicBezTo>
                <a:cubicBezTo>
                  <a:pt x="2790780" y="4241007"/>
                  <a:pt x="2641519" y="4190208"/>
                  <a:pt x="2509509" y="4184563"/>
                </a:cubicBezTo>
                <a:cubicBezTo>
                  <a:pt x="2358748" y="4181741"/>
                  <a:pt x="2273241" y="4217018"/>
                  <a:pt x="2145732" y="4312267"/>
                </a:cubicBezTo>
                <a:cubicBezTo>
                  <a:pt x="2018222" y="4407514"/>
                  <a:pt x="1852461" y="4674914"/>
                  <a:pt x="1745953" y="4757462"/>
                </a:cubicBezTo>
                <a:cubicBezTo>
                  <a:pt x="1658196" y="4843537"/>
                  <a:pt x="1498434" y="4878110"/>
                  <a:pt x="1410678" y="4810378"/>
                </a:cubicBezTo>
                <a:cubicBezTo>
                  <a:pt x="1280168" y="4721480"/>
                  <a:pt x="1403177" y="4498529"/>
                  <a:pt x="1519436" y="4450552"/>
                </a:cubicBezTo>
                <a:cubicBezTo>
                  <a:pt x="1787955" y="4347544"/>
                  <a:pt x="2057226" y="4170453"/>
                  <a:pt x="2177235" y="4061094"/>
                </a:cubicBezTo>
                <a:cubicBezTo>
                  <a:pt x="2297244" y="3951736"/>
                  <a:pt x="2282993" y="3869892"/>
                  <a:pt x="2236489" y="3792989"/>
                </a:cubicBezTo>
                <a:cubicBezTo>
                  <a:pt x="2154732" y="3718907"/>
                  <a:pt x="2105229" y="3718202"/>
                  <a:pt x="1943218" y="3725256"/>
                </a:cubicBezTo>
                <a:cubicBezTo>
                  <a:pt x="1769954" y="3730901"/>
                  <a:pt x="1718201" y="3759123"/>
                  <a:pt x="1646195" y="3769000"/>
                </a:cubicBezTo>
                <a:cubicBezTo>
                  <a:pt x="1589191" y="3786639"/>
                  <a:pt x="1621415" y="3759627"/>
                  <a:pt x="1475933" y="3821210"/>
                </a:cubicBezTo>
                <a:cubicBezTo>
                  <a:pt x="1330451" y="3882794"/>
                  <a:pt x="996953" y="4018334"/>
                  <a:pt x="773301" y="4138496"/>
                </a:cubicBezTo>
                <a:cubicBezTo>
                  <a:pt x="529052" y="4269722"/>
                  <a:pt x="137210" y="4545329"/>
                  <a:pt x="10449" y="4282644"/>
                </a:cubicBezTo>
                <a:cubicBezTo>
                  <a:pt x="-71518" y="4012081"/>
                  <a:pt x="344836" y="3944329"/>
                  <a:pt x="698113" y="3885768"/>
                </a:cubicBezTo>
                <a:cubicBezTo>
                  <a:pt x="971883" y="3849080"/>
                  <a:pt x="1374172" y="3741426"/>
                  <a:pt x="1569689" y="3693508"/>
                </a:cubicBezTo>
                <a:cubicBezTo>
                  <a:pt x="1765206" y="3645589"/>
                  <a:pt x="1770704" y="3640592"/>
                  <a:pt x="1871212" y="3598260"/>
                </a:cubicBezTo>
                <a:cubicBezTo>
                  <a:pt x="1961969" y="3542522"/>
                  <a:pt x="2122480" y="3500189"/>
                  <a:pt x="2129231" y="3361198"/>
                </a:cubicBezTo>
                <a:cubicBezTo>
                  <a:pt x="2131481" y="3239845"/>
                  <a:pt x="2060976" y="3207391"/>
                  <a:pt x="1946218" y="3168586"/>
                </a:cubicBezTo>
                <a:cubicBezTo>
                  <a:pt x="1771100" y="3152007"/>
                  <a:pt x="1388950" y="3204399"/>
                  <a:pt x="1078525" y="3261717"/>
                </a:cubicBezTo>
                <a:cubicBezTo>
                  <a:pt x="768100" y="3319035"/>
                  <a:pt x="334262" y="3420107"/>
                  <a:pt x="355264" y="3077920"/>
                </a:cubicBezTo>
                <a:cubicBezTo>
                  <a:pt x="419768" y="2677879"/>
                  <a:pt x="878138" y="2975268"/>
                  <a:pt x="1270418" y="3019717"/>
                </a:cubicBezTo>
                <a:cubicBezTo>
                  <a:pt x="1492434" y="3054994"/>
                  <a:pt x="1726451" y="3053583"/>
                  <a:pt x="1876462" y="2963274"/>
                </a:cubicBezTo>
                <a:cubicBezTo>
                  <a:pt x="1971719" y="2866615"/>
                  <a:pt x="2091030" y="2672250"/>
                  <a:pt x="2046289" y="2552361"/>
                </a:cubicBezTo>
                <a:cubicBezTo>
                  <a:pt x="2001549" y="2432472"/>
                  <a:pt x="1608041" y="2243980"/>
                  <a:pt x="1608020" y="2243943"/>
                </a:cubicBezTo>
                <a:cubicBezTo>
                  <a:pt x="1296260" y="2073846"/>
                  <a:pt x="701803" y="1907011"/>
                  <a:pt x="884360" y="1671796"/>
                </a:cubicBezTo>
                <a:cubicBezTo>
                  <a:pt x="1089824" y="1412656"/>
                  <a:pt x="1481682" y="1994995"/>
                  <a:pt x="1677807" y="2125859"/>
                </a:cubicBezTo>
                <a:cubicBezTo>
                  <a:pt x="2056079" y="2339783"/>
                  <a:pt x="2295745" y="2316391"/>
                  <a:pt x="2480999" y="2291025"/>
                </a:cubicBezTo>
                <a:cubicBezTo>
                  <a:pt x="2666255" y="2265659"/>
                  <a:pt x="2767530" y="2105153"/>
                  <a:pt x="2789337" y="1973660"/>
                </a:cubicBezTo>
                <a:cubicBezTo>
                  <a:pt x="2809717" y="1860696"/>
                  <a:pt x="2713780" y="1633569"/>
                  <a:pt x="2605228" y="1554212"/>
                </a:cubicBezTo>
                <a:cubicBezTo>
                  <a:pt x="2304269" y="1292718"/>
                  <a:pt x="1625026" y="1082788"/>
                  <a:pt x="1886011" y="841920"/>
                </a:cubicBezTo>
                <a:cubicBezTo>
                  <a:pt x="2137837" y="626183"/>
                  <a:pt x="2414335" y="1222589"/>
                  <a:pt x="2701797" y="1488981"/>
                </a:cubicBezTo>
                <a:cubicBezTo>
                  <a:pt x="2883834" y="1636745"/>
                  <a:pt x="2924536" y="1672817"/>
                  <a:pt x="3003046" y="1694006"/>
                </a:cubicBezTo>
                <a:cubicBezTo>
                  <a:pt x="3081556" y="1715196"/>
                  <a:pt x="3144981" y="1677851"/>
                  <a:pt x="3172858" y="1616116"/>
                </a:cubicBezTo>
                <a:cubicBezTo>
                  <a:pt x="3200735" y="1554382"/>
                  <a:pt x="3211115" y="1480012"/>
                  <a:pt x="3170310" y="1323597"/>
                </a:cubicBezTo>
                <a:cubicBezTo>
                  <a:pt x="3129505" y="1167182"/>
                  <a:pt x="2599438" y="804735"/>
                  <a:pt x="2928026" y="677624"/>
                </a:cubicBezTo>
                <a:cubicBezTo>
                  <a:pt x="3190782" y="552811"/>
                  <a:pt x="3103292" y="1038951"/>
                  <a:pt x="3225507" y="1291714"/>
                </a:cubicBezTo>
                <a:cubicBezTo>
                  <a:pt x="3297966" y="1401632"/>
                  <a:pt x="3343420" y="1480087"/>
                  <a:pt x="3426679" y="1486720"/>
                </a:cubicBezTo>
                <a:cubicBezTo>
                  <a:pt x="3501136" y="1491635"/>
                  <a:pt x="3501457" y="1464354"/>
                  <a:pt x="3527334" y="1399091"/>
                </a:cubicBezTo>
                <a:cubicBezTo>
                  <a:pt x="3548336" y="1340531"/>
                  <a:pt x="3548336" y="1183196"/>
                  <a:pt x="3537085" y="1104881"/>
                </a:cubicBezTo>
                <a:cubicBezTo>
                  <a:pt x="3511208" y="920618"/>
                  <a:pt x="3344196" y="477655"/>
                  <a:pt x="3372073" y="293510"/>
                </a:cubicBezTo>
                <a:cubicBezTo>
                  <a:pt x="3412576" y="117124"/>
                  <a:pt x="3498677" y="1580"/>
                  <a:pt x="3704348" y="5"/>
                </a:cubicBezTo>
                <a:close/>
              </a:path>
            </a:pathLst>
          </a:custGeom>
          <a:solidFill>
            <a:schemeClr val="bg1">
              <a:lumMod val="95000"/>
            </a:schemeClr>
          </a:solidFill>
          <a:effectLst/>
        </p:spPr>
        <p:txBody>
          <a:bodyPr wrap="square" anchor="ctr">
            <a:noAutofit/>
          </a:bodyPr>
          <a:lstStyle>
            <a:lvl1pPr marL="0" marR="0" indent="0" algn="ctr" defTabSz="685800" rtl="0" eaLnBrk="1" fontAlgn="auto" latinLnBrk="1" hangingPunct="1">
              <a:lnSpc>
                <a:spcPct val="90000"/>
              </a:lnSpc>
              <a:spcBef>
                <a:spcPts val="750"/>
              </a:spcBef>
              <a:spcAft>
                <a:spcPts val="0"/>
              </a:spcAft>
              <a:buClrTx/>
              <a:buSzTx/>
              <a:buFontTx/>
              <a:buNone/>
              <a:tabLst/>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5261787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Content over Content" type="objOverTx">
  <p:cSld name="Title, Content over Content">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a:off x="457172" y="273424"/>
            <a:ext cx="8229090" cy="114463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2"/>
          <p:cNvSpPr txBox="1">
            <a:spLocks noGrp="1"/>
          </p:cNvSpPr>
          <p:nvPr>
            <p:ph type="body" idx="1"/>
          </p:nvPr>
        </p:nvSpPr>
        <p:spPr>
          <a:xfrm>
            <a:off x="457172" y="1604399"/>
            <a:ext cx="8229090" cy="1896978"/>
          </a:xfrm>
          <a:prstGeom prst="rect">
            <a:avLst/>
          </a:prstGeom>
          <a:noFill/>
          <a:ln>
            <a:noFill/>
          </a:ln>
        </p:spPr>
        <p:txBody>
          <a:bodyPr spcFirstLastPara="1" wrap="square" lIns="0" tIns="0" rIns="0" bIns="0" anchor="t" anchorCtr="0">
            <a:normAutofit/>
          </a:bodyPr>
          <a:lstStyle>
            <a:lvl1pPr marL="311045" lvl="0" indent="-155522" algn="l">
              <a:spcBef>
                <a:spcPts val="0"/>
              </a:spcBef>
              <a:spcAft>
                <a:spcPts val="0"/>
              </a:spcAft>
              <a:buSzPts val="1400"/>
              <a:buNone/>
              <a:defRPr/>
            </a:lvl1pPr>
            <a:lvl2pPr marL="622089" lvl="1" indent="-155522" algn="l">
              <a:spcBef>
                <a:spcPts val="0"/>
              </a:spcBef>
              <a:spcAft>
                <a:spcPts val="0"/>
              </a:spcAft>
              <a:buSzPts val="1400"/>
              <a:buNone/>
              <a:defRPr/>
            </a:lvl2pPr>
            <a:lvl3pPr marL="933134" lvl="2" indent="-155522" algn="l">
              <a:spcBef>
                <a:spcPts val="0"/>
              </a:spcBef>
              <a:spcAft>
                <a:spcPts val="0"/>
              </a:spcAft>
              <a:buSzPts val="1400"/>
              <a:buNone/>
              <a:defRPr/>
            </a:lvl3pPr>
            <a:lvl4pPr marL="1244178" lvl="3" indent="-155522" algn="l">
              <a:spcBef>
                <a:spcPts val="0"/>
              </a:spcBef>
              <a:spcAft>
                <a:spcPts val="0"/>
              </a:spcAft>
              <a:buSzPts val="1400"/>
              <a:buNone/>
              <a:defRPr/>
            </a:lvl4pPr>
            <a:lvl5pPr marL="1555223" lvl="4" indent="-155522" algn="l">
              <a:spcBef>
                <a:spcPts val="0"/>
              </a:spcBef>
              <a:spcAft>
                <a:spcPts val="0"/>
              </a:spcAft>
              <a:buSzPts val="1400"/>
              <a:buNone/>
              <a:defRPr/>
            </a:lvl5pPr>
            <a:lvl6pPr marL="1866268" lvl="5" indent="-155522" algn="l">
              <a:spcBef>
                <a:spcPts val="0"/>
              </a:spcBef>
              <a:spcAft>
                <a:spcPts val="0"/>
              </a:spcAft>
              <a:buSzPts val="1400"/>
              <a:buNone/>
              <a:defRPr/>
            </a:lvl6pPr>
            <a:lvl7pPr marL="2177312" lvl="6" indent="-155522" algn="l">
              <a:spcBef>
                <a:spcPts val="0"/>
              </a:spcBef>
              <a:spcAft>
                <a:spcPts val="0"/>
              </a:spcAft>
              <a:buSzPts val="1400"/>
              <a:buNone/>
              <a:defRPr/>
            </a:lvl7pPr>
            <a:lvl8pPr marL="2488357" lvl="7" indent="-155522" algn="l">
              <a:spcBef>
                <a:spcPts val="0"/>
              </a:spcBef>
              <a:spcAft>
                <a:spcPts val="0"/>
              </a:spcAft>
              <a:buSzPts val="1400"/>
              <a:buNone/>
              <a:defRPr/>
            </a:lvl8pPr>
            <a:lvl9pPr marL="2799401" lvl="8" indent="-155522" algn="l">
              <a:spcBef>
                <a:spcPts val="0"/>
              </a:spcBef>
              <a:spcAft>
                <a:spcPts val="0"/>
              </a:spcAft>
              <a:buSzPts val="1400"/>
              <a:buNone/>
              <a:defRPr/>
            </a:lvl9pPr>
          </a:lstStyle>
          <a:p>
            <a:endParaRPr/>
          </a:p>
        </p:txBody>
      </p:sp>
      <p:sp>
        <p:nvSpPr>
          <p:cNvPr id="48" name="Google Shape;48;p12"/>
          <p:cNvSpPr txBox="1">
            <a:spLocks noGrp="1"/>
          </p:cNvSpPr>
          <p:nvPr>
            <p:ph type="body" idx="2"/>
          </p:nvPr>
        </p:nvSpPr>
        <p:spPr>
          <a:xfrm>
            <a:off x="457172" y="3682062"/>
            <a:ext cx="8229090" cy="1896978"/>
          </a:xfrm>
          <a:prstGeom prst="rect">
            <a:avLst/>
          </a:prstGeom>
          <a:noFill/>
          <a:ln>
            <a:noFill/>
          </a:ln>
        </p:spPr>
        <p:txBody>
          <a:bodyPr spcFirstLastPara="1" wrap="square" lIns="0" tIns="0" rIns="0" bIns="0" anchor="t" anchorCtr="0">
            <a:normAutofit/>
          </a:bodyPr>
          <a:lstStyle>
            <a:lvl1pPr marL="311045" lvl="0" indent="-155522" algn="l">
              <a:spcBef>
                <a:spcPts val="0"/>
              </a:spcBef>
              <a:spcAft>
                <a:spcPts val="0"/>
              </a:spcAft>
              <a:buSzPts val="1400"/>
              <a:buNone/>
              <a:defRPr/>
            </a:lvl1pPr>
            <a:lvl2pPr marL="622089" lvl="1" indent="-155522" algn="l">
              <a:spcBef>
                <a:spcPts val="0"/>
              </a:spcBef>
              <a:spcAft>
                <a:spcPts val="0"/>
              </a:spcAft>
              <a:buSzPts val="1400"/>
              <a:buNone/>
              <a:defRPr/>
            </a:lvl2pPr>
            <a:lvl3pPr marL="933134" lvl="2" indent="-155522" algn="l">
              <a:spcBef>
                <a:spcPts val="0"/>
              </a:spcBef>
              <a:spcAft>
                <a:spcPts val="0"/>
              </a:spcAft>
              <a:buSzPts val="1400"/>
              <a:buNone/>
              <a:defRPr/>
            </a:lvl3pPr>
            <a:lvl4pPr marL="1244178" lvl="3" indent="-155522" algn="l">
              <a:spcBef>
                <a:spcPts val="0"/>
              </a:spcBef>
              <a:spcAft>
                <a:spcPts val="0"/>
              </a:spcAft>
              <a:buSzPts val="1400"/>
              <a:buNone/>
              <a:defRPr/>
            </a:lvl4pPr>
            <a:lvl5pPr marL="1555223" lvl="4" indent="-155522" algn="l">
              <a:spcBef>
                <a:spcPts val="0"/>
              </a:spcBef>
              <a:spcAft>
                <a:spcPts val="0"/>
              </a:spcAft>
              <a:buSzPts val="1400"/>
              <a:buNone/>
              <a:defRPr/>
            </a:lvl5pPr>
            <a:lvl6pPr marL="1866268" lvl="5" indent="-155522" algn="l">
              <a:spcBef>
                <a:spcPts val="0"/>
              </a:spcBef>
              <a:spcAft>
                <a:spcPts val="0"/>
              </a:spcAft>
              <a:buSzPts val="1400"/>
              <a:buNone/>
              <a:defRPr/>
            </a:lvl6pPr>
            <a:lvl7pPr marL="2177312" lvl="6" indent="-155522" algn="l">
              <a:spcBef>
                <a:spcPts val="0"/>
              </a:spcBef>
              <a:spcAft>
                <a:spcPts val="0"/>
              </a:spcAft>
              <a:buSzPts val="1400"/>
              <a:buNone/>
              <a:defRPr/>
            </a:lvl7pPr>
            <a:lvl8pPr marL="2488357" lvl="7" indent="-155522" algn="l">
              <a:spcBef>
                <a:spcPts val="0"/>
              </a:spcBef>
              <a:spcAft>
                <a:spcPts val="0"/>
              </a:spcAft>
              <a:buSzPts val="1400"/>
              <a:buNone/>
              <a:defRPr/>
            </a:lvl8pPr>
            <a:lvl9pPr marL="2799401" lvl="8" indent="-155522" algn="l">
              <a:spcBef>
                <a:spcPts val="0"/>
              </a:spcBef>
              <a:spcAft>
                <a:spcPts val="0"/>
              </a:spcAft>
              <a:buSzPts val="1400"/>
              <a:buNone/>
              <a:defRPr/>
            </a:lvl9pPr>
          </a:lstStyle>
          <a:p>
            <a:endParaRPr/>
          </a:p>
        </p:txBody>
      </p:sp>
    </p:spTree>
    <p:extLst>
      <p:ext uri="{BB962C8B-B14F-4D97-AF65-F5344CB8AC3E}">
        <p14:creationId xmlns:p14="http://schemas.microsoft.com/office/powerpoint/2010/main" val="2358174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9FCE5FE9-7CC1-4233-AFA1-9757A706286B}" type="datetime1">
              <a:rPr lang="en-US" smtClean="0"/>
              <a:pPr/>
              <a:t>2/23/2022</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pPr>
              <a:defRPr/>
            </a:pPr>
            <a:fld id="{DF1C1FEF-B233-4AA3-99D6-6C3CBFEF361D}" type="slidenum">
              <a:rPr lang="ru-RU" smtClean="0"/>
              <a:pPr>
                <a:defRPr/>
              </a:pPr>
              <a:t>‹#›</a:t>
            </a:fld>
            <a:endParaRPr lang="ru-RU"/>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7C9B81F-C347-4BEF-BFDF-29C42F48304A}" type="datetimeFigureOut">
              <a:rPr lang="en-US" smtClean="0"/>
              <a:pPr/>
              <a:t>2/23/2022</a:t>
            </a:fld>
            <a:endParaRPr lang="en-US"/>
          </a:p>
        </p:txBody>
      </p:sp>
      <p:sp>
        <p:nvSpPr>
          <p:cNvPr id="3" name="Нижний колонтитул 2"/>
          <p:cNvSpPr>
            <a:spLocks noGrp="1"/>
          </p:cNvSpPr>
          <p:nvPr>
            <p:ph type="ftr" sz="quarter" idx="11"/>
          </p:nvPr>
        </p:nvSpPr>
        <p:spPr/>
        <p:txBody>
          <a:bodyPr/>
          <a:lstStyle/>
          <a:p>
            <a:endParaRPr kumimoji="0" lang="en-US"/>
          </a:p>
        </p:txBody>
      </p:sp>
      <p:sp>
        <p:nvSpPr>
          <p:cNvPr id="4" name="Номер слайда 3"/>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transition spd="slow">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a:t>Образец текста</a:t>
            </a:r>
          </a:p>
        </p:txBody>
      </p:sp>
      <p:sp>
        <p:nvSpPr>
          <p:cNvPr id="4" name="Содержимое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9FCE5FE9-7CC1-4233-AFA1-9757A706286B}" type="datetime1">
              <a:rPr lang="en-US" smtClean="0"/>
              <a:pPr/>
              <a:t>2/23/2022</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pPr>
              <a:defRPr/>
            </a:pPr>
            <a:fld id="{DF1C1FEF-B233-4AA3-99D6-6C3CBFEF361D}" type="slidenum">
              <a:rPr lang="ru-RU" smtClean="0"/>
              <a:pPr>
                <a:defRPr/>
              </a:pPr>
              <a:t>‹#›</a:t>
            </a:fld>
            <a:endParaRPr lang="ru-RU"/>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a:t>Образец текста</a:t>
            </a:r>
          </a:p>
        </p:txBody>
      </p:sp>
      <p:sp>
        <p:nvSpPr>
          <p:cNvPr id="5" name="Дата 4"/>
          <p:cNvSpPr>
            <a:spLocks noGrp="1"/>
          </p:cNvSpPr>
          <p:nvPr>
            <p:ph type="dt" sz="half" idx="10"/>
          </p:nvPr>
        </p:nvSpPr>
        <p:spPr/>
        <p:txBody>
          <a:bodyPr/>
          <a:lstStyle/>
          <a:p>
            <a:fld id="{9FCE5FE9-7CC1-4233-AFA1-9757A706286B}" type="datetime1">
              <a:rPr lang="en-US" smtClean="0"/>
              <a:pPr/>
              <a:t>2/23/2022</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pPr>
              <a:defRPr/>
            </a:pPr>
            <a:fld id="{DF1C1FEF-B233-4AA3-99D6-6C3CBFEF361D}" type="slidenum">
              <a:rPr lang="ru-RU" smtClean="0"/>
              <a:pPr>
                <a:defRPr/>
              </a:pPr>
              <a:t>‹#›</a:t>
            </a:fld>
            <a:endParaRPr lang="ru-RU"/>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9FCE5FE9-7CC1-4233-AFA1-9757A706286B}" type="datetime1">
              <a:rPr lang="en-US" smtClean="0"/>
              <a:pPr/>
              <a:t>2/23/2022</a:t>
            </a:fld>
            <a:endParaRPr lang="en-US" dirty="0"/>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dirty="0"/>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DF1C1FEF-B233-4AA3-99D6-6C3CBFEF361D}" type="slidenum">
              <a:rPr lang="ru-RU" smtClean="0"/>
              <a:pPr>
                <a:defRPr/>
              </a:pPr>
              <a:t>‹#›</a:t>
            </a:fld>
            <a:endParaRPr lang="ru-RU"/>
          </a:p>
        </p:txBody>
      </p:sp>
    </p:spTree>
  </p:cSld>
  <p:clrMap bg1="dk1" tx1="lt1" bg2="dk2" tx2="lt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 id="2147484206" r:id="rId12"/>
    <p:sldLayoutId id="2147484178" r:id="rId13"/>
    <p:sldLayoutId id="2147483873" r:id="rId14"/>
    <p:sldLayoutId id="2147483874" r:id="rId15"/>
    <p:sldLayoutId id="2147483876" r:id="rId16"/>
    <p:sldLayoutId id="2147483877" r:id="rId17"/>
    <p:sldLayoutId id="2147483828" r:id="rId18"/>
    <p:sldLayoutId id="2147483895" r:id="rId19"/>
    <p:sldLayoutId id="2147483896" r:id="rId20"/>
    <p:sldLayoutId id="2147483897" r:id="rId21"/>
    <p:sldLayoutId id="2147483898" r:id="rId22"/>
    <p:sldLayoutId id="2147483899" r:id="rId23"/>
    <p:sldLayoutId id="2147483900" r:id="rId24"/>
    <p:sldLayoutId id="2147483901" r:id="rId25"/>
    <p:sldLayoutId id="2147483902" r:id="rId26"/>
    <p:sldLayoutId id="2147483903" r:id="rId27"/>
    <p:sldLayoutId id="2147483904" r:id="rId28"/>
    <p:sldLayoutId id="2147483905" r:id="rId29"/>
    <p:sldLayoutId id="2147483906" r:id="rId30"/>
    <p:sldLayoutId id="2147483907" r:id="rId31"/>
    <p:sldLayoutId id="2147483908" r:id="rId32"/>
    <p:sldLayoutId id="2147483910" r:id="rId33"/>
    <p:sldLayoutId id="2147483911" r:id="rId34"/>
    <p:sldLayoutId id="2147483912" r:id="rId35"/>
    <p:sldLayoutId id="2147483913" r:id="rId36"/>
    <p:sldLayoutId id="2147483914" r:id="rId37"/>
    <p:sldLayoutId id="2147483915" r:id="rId38"/>
    <p:sldLayoutId id="2147483916" r:id="rId39"/>
    <p:sldLayoutId id="2147483917" r:id="rId40"/>
    <p:sldLayoutId id="2147483918" r:id="rId41"/>
    <p:sldLayoutId id="2147484208" r:id="rId42"/>
    <p:sldLayoutId id="2147484209" r:id="rId43"/>
    <p:sldLayoutId id="2147484210" r:id="rId44"/>
    <p:sldLayoutId id="2147484211" r:id="rId45"/>
    <p:sldLayoutId id="2147484212" r:id="rId46"/>
    <p:sldLayoutId id="2147484213" r:id="rId47"/>
    <p:sldLayoutId id="2147484214" r:id="rId48"/>
    <p:sldLayoutId id="2147484215" r:id="rId49"/>
    <p:sldLayoutId id="2147484216" r:id="rId50"/>
    <p:sldLayoutId id="2147484217" r:id="rId51"/>
  </p:sldLayoutIdLst>
  <p:transition>
    <p:split orient="vert"/>
  </p:transition>
  <p:hf hdr="0" ft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50.xml"/><Relationship Id="rId4" Type="http://schemas.openxmlformats.org/officeDocument/2006/relationships/image" Target="../media/image72.jpeg"/></Relationships>
</file>

<file path=ppt/slides/_rels/slide10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3.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2.e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5.emf"/><Relationship Id="rId2" Type="http://schemas.openxmlformats.org/officeDocument/2006/relationships/slideLayout" Target="../slideLayouts/slideLayout9.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14.emf"/><Relationship Id="rId4" Type="http://schemas.openxmlformats.org/officeDocument/2006/relationships/oleObject" Target="../embeddings/oleObject3.bin"/></Relationships>
</file>

<file path=ppt/slides/_rels/slide2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chart" Target="../charts/chart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hyperlink" Target="http://www.heart.org/HEARTORG/"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1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chart" Target="../charts/char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8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jpe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image" Target="../media/image49.jpg"/><Relationship Id="rId5" Type="http://schemas.openxmlformats.org/officeDocument/2006/relationships/image" Target="../media/image45.jpe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7.png"/></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86.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5.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53.png"/><Relationship Id="rId4" Type="http://schemas.openxmlformats.org/officeDocument/2006/relationships/image" Target="../media/image52.png"/></Relationships>
</file>

<file path=ppt/slides/_rels/slide8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8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8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9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9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9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46.xml"/><Relationship Id="rId4" Type="http://schemas.openxmlformats.org/officeDocument/2006/relationships/image" Target="../media/image56.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8.xml"/><Relationship Id="rId1" Type="http://schemas.openxmlformats.org/officeDocument/2006/relationships/vmlDrawing" Target="../drawings/vmlDrawing3.vml"/><Relationship Id="rId4" Type="http://schemas.openxmlformats.org/officeDocument/2006/relationships/image" Target="../media/image57.emf"/></Relationships>
</file>

<file path=ppt/slides/_rels/slide9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9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en.wikipedia.org/wiki/File:PDCA_Cycle.svg" TargetMode="External"/><Relationship Id="rId1" Type="http://schemas.openxmlformats.org/officeDocument/2006/relationships/slideLayout" Target="../slideLayouts/slideLayout42.xml"/></Relationships>
</file>

<file path=ppt/slides/_rels/slide9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847940" y="1500413"/>
            <a:ext cx="7632848" cy="2216619"/>
          </a:xfrm>
          <a:noFill/>
        </p:spPr>
        <p:txBody>
          <a:bodyPr>
            <a:noAutofit/>
          </a:bodyPr>
          <a:lstStyle/>
          <a:p>
            <a:r>
              <a:rPr lang="x-none" sz="3600" spc="150" dirty="0">
                <a:ln w="11430"/>
                <a:solidFill>
                  <a:srgbClr val="FFFF00"/>
                </a:solidFill>
                <a:latin typeface="Times New Roman" panose="02020603050405020304" pitchFamily="18" charset="0"/>
                <a:cs typeface="Times New Roman" panose="02020603050405020304" pitchFamily="18" charset="0"/>
              </a:rPr>
              <a:t>RAPORT</a:t>
            </a:r>
            <a:r>
              <a:rPr lang="en-US" sz="3600" spc="150" dirty="0">
                <a:ln w="11430"/>
                <a:solidFill>
                  <a:srgbClr val="FFFF00"/>
                </a:solidFill>
                <a:latin typeface="Times New Roman" panose="02020603050405020304" pitchFamily="18" charset="0"/>
                <a:cs typeface="Times New Roman" panose="02020603050405020304" pitchFamily="18" charset="0"/>
              </a:rPr>
              <a:t> </a:t>
            </a:r>
            <a:br>
              <a:rPr lang="en-US" sz="3600" spc="150" dirty="0">
                <a:ln w="11430"/>
                <a:solidFill>
                  <a:srgbClr val="FFFF00"/>
                </a:solidFill>
                <a:latin typeface="Times New Roman" panose="02020603050405020304" pitchFamily="18" charset="0"/>
                <a:cs typeface="Times New Roman" panose="02020603050405020304" pitchFamily="18" charset="0"/>
              </a:rPr>
            </a:br>
            <a:r>
              <a:rPr lang="en-US" sz="3600" spc="150" dirty="0">
                <a:ln w="11430"/>
                <a:solidFill>
                  <a:srgbClr val="FFFF00"/>
                </a:solidFill>
                <a:latin typeface="Times New Roman" panose="02020603050405020304" pitchFamily="18" charset="0"/>
                <a:cs typeface="Times New Roman" panose="02020603050405020304" pitchFamily="18" charset="0"/>
              </a:rPr>
              <a:t>PRIVIND</a:t>
            </a:r>
            <a:r>
              <a:rPr lang="x-none" sz="3600" spc="150" dirty="0">
                <a:ln w="11430"/>
                <a:solidFill>
                  <a:srgbClr val="FFFF00"/>
                </a:solidFill>
                <a:latin typeface="Times New Roman" panose="02020603050405020304" pitchFamily="18" charset="0"/>
                <a:cs typeface="Times New Roman" panose="02020603050405020304" pitchFamily="18" charset="0"/>
              </a:rPr>
              <a:t> ACTIVITATEA </a:t>
            </a:r>
            <a:r>
              <a:rPr lang="en-US" sz="3600" spc="150" dirty="0">
                <a:ln w="11430"/>
                <a:solidFill>
                  <a:srgbClr val="FFFF00"/>
                </a:solidFill>
                <a:latin typeface="Times New Roman" panose="02020603050405020304" pitchFamily="18" charset="0"/>
                <a:cs typeface="Times New Roman" panose="02020603050405020304" pitchFamily="18" charset="0"/>
              </a:rPr>
              <a:t>CLINIC</a:t>
            </a:r>
            <a:r>
              <a:rPr lang="ro-RO" sz="3600" spc="150" dirty="0">
                <a:ln w="11430"/>
                <a:solidFill>
                  <a:srgbClr val="FFFF00"/>
                </a:solidFill>
                <a:latin typeface="Times New Roman" panose="02020603050405020304" pitchFamily="18" charset="0"/>
                <a:cs typeface="Times New Roman" panose="02020603050405020304" pitchFamily="18" charset="0"/>
              </a:rPr>
              <a:t>Ă</a:t>
            </a:r>
            <a:endParaRPr lang="en-US" sz="3600" dirty="0">
              <a:solidFill>
                <a:srgbClr val="FFFF00"/>
              </a:solidFill>
              <a:latin typeface="Times New Roman" panose="02020603050405020304" pitchFamily="18"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119E7EB0-350E-446D-8EBB-7815629895A9}"/>
              </a:ext>
            </a:extLst>
          </p:cNvPr>
          <p:cNvSpPr>
            <a:spLocks noGrp="1"/>
          </p:cNvSpPr>
          <p:nvPr>
            <p:ph type="ftr" sz="quarter" idx="11"/>
          </p:nvPr>
        </p:nvSpPr>
        <p:spPr>
          <a:xfrm>
            <a:off x="5004048" y="5157192"/>
            <a:ext cx="3816424" cy="976536"/>
          </a:xfrm>
          <a:noFill/>
        </p:spPr>
        <p:txBody>
          <a:bodyPr/>
          <a:lstStyle/>
          <a:p>
            <a:pPr>
              <a:defRPr/>
            </a:pPr>
            <a:r>
              <a:rPr lang="en-US" altLang="ru-RU" sz="1600" b="1" i="1" spc="150" dirty="0">
                <a:ln w="11430"/>
                <a:solidFill>
                  <a:schemeClr val="tx1"/>
                </a:solidFill>
                <a:latin typeface="Times New Roman" panose="02020603050405020304" pitchFamily="18" charset="0"/>
                <a:cs typeface="Times New Roman" panose="02020603050405020304" pitchFamily="18" charset="0"/>
              </a:rPr>
              <a:t>Director general</a:t>
            </a:r>
            <a:r>
              <a:rPr lang="ro-RO" altLang="ru-RU" sz="1600" b="1" i="1" spc="150" dirty="0">
                <a:ln w="11430"/>
                <a:solidFill>
                  <a:schemeClr val="tx1"/>
                </a:solidFill>
                <a:latin typeface="Times New Roman" panose="02020603050405020304" pitchFamily="18" charset="0"/>
                <a:cs typeface="Times New Roman" panose="02020603050405020304" pitchFamily="18" charset="0"/>
              </a:rPr>
              <a:t>,</a:t>
            </a:r>
            <a:r>
              <a:rPr lang="en-US" altLang="ru-RU" sz="1600" b="1" i="1" spc="150" dirty="0">
                <a:ln w="11430"/>
                <a:solidFill>
                  <a:schemeClr val="tx1"/>
                </a:solidFill>
                <a:latin typeface="Times New Roman" panose="02020603050405020304" pitchFamily="18" charset="0"/>
                <a:cs typeface="Times New Roman" panose="02020603050405020304" pitchFamily="18" charset="0"/>
              </a:rPr>
              <a:t> </a:t>
            </a:r>
          </a:p>
          <a:p>
            <a:pPr>
              <a:defRPr/>
            </a:pPr>
            <a:r>
              <a:rPr lang="en-US" altLang="ru-RU" sz="1600" b="1" i="1" spc="150" dirty="0">
                <a:ln w="11430"/>
                <a:solidFill>
                  <a:schemeClr val="tx1"/>
                </a:solidFill>
                <a:latin typeface="Times New Roman" panose="02020603050405020304" pitchFamily="18" charset="0"/>
                <a:cs typeface="Times New Roman" panose="02020603050405020304" pitchFamily="18" charset="0"/>
              </a:rPr>
              <a:t>dr. </a:t>
            </a:r>
            <a:r>
              <a:rPr lang="ro-RO" altLang="ru-RU" sz="1600" b="1" i="1" spc="150" dirty="0">
                <a:ln w="11430"/>
                <a:solidFill>
                  <a:schemeClr val="tx1"/>
                </a:solidFill>
                <a:latin typeface="Times New Roman" panose="02020603050405020304" pitchFamily="18" charset="0"/>
                <a:cs typeface="Times New Roman" panose="02020603050405020304" pitchFamily="18" charset="0"/>
              </a:rPr>
              <a:t>în șt</a:t>
            </a:r>
            <a:r>
              <a:rPr lang="en-US" altLang="ru-RU" sz="1600" b="1" i="1" spc="150" dirty="0">
                <a:ln w="11430"/>
                <a:solidFill>
                  <a:schemeClr val="tx1"/>
                </a:solidFill>
                <a:latin typeface="Times New Roman" panose="02020603050405020304" pitchFamily="18" charset="0"/>
                <a:cs typeface="Times New Roman" panose="02020603050405020304" pitchFamily="18" charset="0"/>
              </a:rPr>
              <a:t>.</a:t>
            </a:r>
            <a:r>
              <a:rPr lang="ro-RO" altLang="ru-RU" sz="1600" b="1" i="1" spc="150" dirty="0">
                <a:ln w="11430"/>
                <a:solidFill>
                  <a:schemeClr val="tx1"/>
                </a:solidFill>
                <a:latin typeface="Times New Roman" panose="02020603050405020304" pitchFamily="18" charset="0"/>
                <a:cs typeface="Times New Roman" panose="02020603050405020304" pitchFamily="18" charset="0"/>
              </a:rPr>
              <a:t> </a:t>
            </a:r>
            <a:r>
              <a:rPr lang="en-US" altLang="ru-RU" sz="1600" b="1" i="1" spc="150" dirty="0">
                <a:ln w="11430"/>
                <a:solidFill>
                  <a:schemeClr val="tx1"/>
                </a:solidFill>
                <a:latin typeface="Times New Roman" panose="02020603050405020304" pitchFamily="18" charset="0"/>
                <a:cs typeface="Times New Roman" panose="02020603050405020304" pitchFamily="18" charset="0"/>
              </a:rPr>
              <a:t>m</a:t>
            </a:r>
            <a:r>
              <a:rPr lang="ro-RO" altLang="ru-RU" sz="1600" b="1" i="1" spc="150" dirty="0" err="1">
                <a:ln w="11430"/>
                <a:solidFill>
                  <a:schemeClr val="tx1"/>
                </a:solidFill>
                <a:latin typeface="Times New Roman" panose="02020603050405020304" pitchFamily="18" charset="0"/>
                <a:cs typeface="Times New Roman" panose="02020603050405020304" pitchFamily="18" charset="0"/>
              </a:rPr>
              <a:t>ed</a:t>
            </a:r>
            <a:r>
              <a:rPr lang="en-US" altLang="ru-RU" sz="1600" b="1" i="1" spc="150" dirty="0">
                <a:ln w="11430"/>
                <a:solidFill>
                  <a:schemeClr val="tx1"/>
                </a:solidFill>
                <a:latin typeface="Times New Roman" panose="02020603050405020304" pitchFamily="18" charset="0"/>
                <a:cs typeface="Times New Roman" panose="02020603050405020304" pitchFamily="18" charset="0"/>
              </a:rPr>
              <a:t>.</a:t>
            </a:r>
            <a:r>
              <a:rPr lang="ro-RO" altLang="ru-RU" sz="1600" b="1" i="1" spc="150" dirty="0">
                <a:ln w="11430"/>
                <a:solidFill>
                  <a:schemeClr val="tx1"/>
                </a:solidFill>
                <a:latin typeface="Times New Roman" panose="02020603050405020304" pitchFamily="18" charset="0"/>
                <a:cs typeface="Times New Roman" panose="02020603050405020304" pitchFamily="18" charset="0"/>
              </a:rPr>
              <a:t>, </a:t>
            </a:r>
            <a:endParaRPr lang="en-US" altLang="ru-RU" sz="1600" b="1" i="1" spc="150" dirty="0">
              <a:ln w="11430"/>
              <a:solidFill>
                <a:schemeClr val="tx1"/>
              </a:solidFill>
              <a:latin typeface="Times New Roman" panose="02020603050405020304" pitchFamily="18" charset="0"/>
              <a:cs typeface="Times New Roman" panose="02020603050405020304" pitchFamily="18" charset="0"/>
            </a:endParaRPr>
          </a:p>
          <a:p>
            <a:pPr>
              <a:defRPr/>
            </a:pPr>
            <a:r>
              <a:rPr lang="ro-RO" altLang="ru-RU" sz="1600" b="1" i="1" spc="150" dirty="0" err="1">
                <a:ln w="11430"/>
                <a:solidFill>
                  <a:schemeClr val="tx1"/>
                </a:solidFill>
                <a:latin typeface="Times New Roman" panose="02020603050405020304" pitchFamily="18" charset="0"/>
                <a:cs typeface="Times New Roman" panose="02020603050405020304" pitchFamily="18" charset="0"/>
              </a:rPr>
              <a:t>conf</a:t>
            </a:r>
            <a:r>
              <a:rPr lang="en-US" altLang="ru-RU" sz="1600" b="1" i="1" spc="150" dirty="0">
                <a:ln w="11430"/>
                <a:solidFill>
                  <a:schemeClr val="tx1"/>
                </a:solidFill>
                <a:latin typeface="Times New Roman" panose="02020603050405020304" pitchFamily="18" charset="0"/>
                <a:cs typeface="Times New Roman" panose="02020603050405020304" pitchFamily="18" charset="0"/>
              </a:rPr>
              <a:t>.</a:t>
            </a:r>
            <a:r>
              <a:rPr lang="ro-RO" altLang="ru-RU" sz="1600" b="1" i="1" spc="150" dirty="0">
                <a:ln w="11430"/>
                <a:solidFill>
                  <a:schemeClr val="tx1"/>
                </a:solidFill>
                <a:latin typeface="Times New Roman" panose="02020603050405020304" pitchFamily="18" charset="0"/>
                <a:cs typeface="Times New Roman" panose="02020603050405020304" pitchFamily="18" charset="0"/>
              </a:rPr>
              <a:t> cercetător,</a:t>
            </a:r>
            <a:r>
              <a:rPr lang="en-US" altLang="ru-RU" sz="1600" b="1" i="1" spc="150" dirty="0">
                <a:ln w="11430"/>
                <a:solidFill>
                  <a:schemeClr val="tx1"/>
                </a:solidFill>
                <a:latin typeface="Times New Roman" panose="02020603050405020304" pitchFamily="18" charset="0"/>
                <a:cs typeface="Times New Roman" panose="02020603050405020304" pitchFamily="18" charset="0"/>
              </a:rPr>
              <a:t> </a:t>
            </a:r>
            <a:r>
              <a:rPr lang="en-US" altLang="ru-RU" sz="1600" b="1" i="1" spc="150" dirty="0" err="1">
                <a:ln w="11430"/>
                <a:solidFill>
                  <a:schemeClr val="tx1"/>
                </a:solidFill>
                <a:latin typeface="Times New Roman" panose="02020603050405020304" pitchFamily="18" charset="0"/>
                <a:cs typeface="Times New Roman" panose="02020603050405020304" pitchFamily="18" charset="0"/>
              </a:rPr>
              <a:t>V.Moscalu</a:t>
            </a:r>
            <a:endParaRPr sz="1600" b="1" i="1" dirty="0">
              <a:solidFill>
                <a:schemeClr val="tx1"/>
              </a:solidFill>
              <a:latin typeface="Times New Roman" panose="02020603050405020304" pitchFamily="18" charset="0"/>
              <a:cs typeface="Times New Roman" panose="02020603050405020304" pitchFamily="18" charset="0"/>
            </a:endParaRPr>
          </a:p>
        </p:txBody>
      </p:sp>
      <p:sp>
        <p:nvSpPr>
          <p:cNvPr id="6" name="Subtitle 5"/>
          <p:cNvSpPr>
            <a:spLocks noGrp="1"/>
          </p:cNvSpPr>
          <p:nvPr>
            <p:ph type="subTitle" idx="1"/>
          </p:nvPr>
        </p:nvSpPr>
        <p:spPr>
          <a:xfrm>
            <a:off x="1763688" y="3933057"/>
            <a:ext cx="6480720" cy="673118"/>
          </a:xfrm>
          <a:noFill/>
        </p:spPr>
        <p:txBody>
          <a:bodyPr>
            <a:normAutofit fontScale="77500" lnSpcReduction="20000"/>
          </a:bodyPr>
          <a:lstStyle/>
          <a:p>
            <a:pPr defTabSz="685800">
              <a:spcBef>
                <a:spcPts val="750"/>
              </a:spcBef>
            </a:pPr>
            <a:r>
              <a:rPr lang="en-US" sz="2400" b="1" cap="none" dirty="0">
                <a:latin typeface="Times New Roman" panose="02020603050405020304" pitchFamily="18" charset="0"/>
                <a:cs typeface="Times New Roman" panose="02020603050405020304" pitchFamily="18" charset="0"/>
              </a:rPr>
              <a:t>IMSP INSTITUTUL DE CARDIOLOGIE </a:t>
            </a:r>
            <a:endParaRPr lang="ro-RO" sz="2400" b="1" cap="none" dirty="0">
              <a:latin typeface="Times New Roman" panose="02020603050405020304" pitchFamily="18" charset="0"/>
              <a:cs typeface="Times New Roman" panose="02020603050405020304" pitchFamily="18" charset="0"/>
            </a:endParaRPr>
          </a:p>
          <a:p>
            <a:pPr lvl="0" defTabSz="685800">
              <a:spcBef>
                <a:spcPts val="750"/>
              </a:spcBef>
            </a:pPr>
            <a:r>
              <a:rPr lang="ro-RO" sz="2400" b="1" dirty="0">
                <a:latin typeface="Times New Roman" panose="02020603050405020304" pitchFamily="18" charset="0"/>
                <a:cs typeface="Times New Roman" panose="02020603050405020304" pitchFamily="18" charset="0"/>
              </a:rPr>
              <a:t>20</a:t>
            </a:r>
            <a:r>
              <a:rPr lang="en-US" sz="2400" b="1" dirty="0">
                <a:latin typeface="Times New Roman" panose="02020603050405020304" pitchFamily="18" charset="0"/>
                <a:cs typeface="Times New Roman" panose="02020603050405020304" pitchFamily="18" charset="0"/>
              </a:rPr>
              <a:t>21</a:t>
            </a:r>
            <a:endParaRPr lang="en-US" sz="2400" b="1" cap="none"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2F53035-7984-431C-B527-E23BB4497EB8}"/>
              </a:ext>
            </a:extLst>
          </p:cNvPr>
          <p:cNvSpPr txBox="1"/>
          <p:nvPr/>
        </p:nvSpPr>
        <p:spPr>
          <a:xfrm>
            <a:off x="4479633" y="5453059"/>
            <a:ext cx="184731" cy="276999"/>
          </a:xfrm>
          <a:prstGeom prst="rect">
            <a:avLst/>
          </a:prstGeom>
          <a:noFill/>
        </p:spPr>
        <p:txBody>
          <a:bodyPr wrap="none" rtlCol="0">
            <a:spAutoFit/>
          </a:bodyPr>
          <a:lstStyle/>
          <a:p>
            <a:pPr algn="ctr" defTabSz="685800"/>
            <a:endParaRPr lang="en-US" sz="1200" dirty="0">
              <a:solidFill>
                <a:srgbClr val="E35D81"/>
              </a:solidFill>
            </a:endParaRPr>
          </a:p>
        </p:txBody>
      </p:sp>
      <p:pic>
        <p:nvPicPr>
          <p:cNvPr id="12" name="Picture 2" descr="D:\DESKTOP\foto IMSP 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188640"/>
            <a:ext cx="1343106" cy="13431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upload.wikimedia.org/wikipedia/commons/thumb/a/a3/Coat_of_arms_of_Moldova.svg/2000px-Coat_of_arms_of_Moldova.svg.png">
            <a:extLst>
              <a:ext uri="{FF2B5EF4-FFF2-40B4-BE49-F238E27FC236}">
                <a16:creationId xmlns:a16="http://schemas.microsoft.com/office/drawing/2014/main" id="{F2952227-7DA7-47FD-AF3C-DA9A88FC3693}"/>
              </a:ext>
            </a:extLst>
          </p:cNvPr>
          <p:cNvPicPr>
            <a:picLocks noChangeAspect="1" noChangeArrowheads="1"/>
          </p:cNvPicPr>
          <p:nvPr/>
        </p:nvPicPr>
        <p:blipFill>
          <a:blip r:embed="rId4" cstate="print"/>
          <a:srcRect/>
          <a:stretch>
            <a:fillRect/>
          </a:stretch>
        </p:blipFill>
        <p:spPr bwMode="auto">
          <a:xfrm>
            <a:off x="690856" y="188640"/>
            <a:ext cx="1224136" cy="1343106"/>
          </a:xfrm>
          <a:prstGeom prst="rect">
            <a:avLst/>
          </a:prstGeom>
          <a:noFill/>
        </p:spPr>
      </p:pic>
    </p:spTree>
    <p:extLst>
      <p:ext uri="{BB962C8B-B14F-4D97-AF65-F5344CB8AC3E}">
        <p14:creationId xmlns:p14="http://schemas.microsoft.com/office/powerpoint/2010/main" val="12836539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cdn.promdevelop.ru/wp-content/uploads/2017/09/gold-1.jpg"/>
          <p:cNvPicPr>
            <a:picLocks noChangeAspect="1" noChangeArrowheads="1"/>
          </p:cNvPicPr>
          <p:nvPr/>
        </p:nvPicPr>
        <p:blipFill>
          <a:blip r:embed="rId3" cstate="print"/>
          <a:srcRect/>
          <a:stretch>
            <a:fillRect/>
          </a:stretch>
        </p:blipFill>
        <p:spPr bwMode="auto">
          <a:xfrm>
            <a:off x="1143000" y="857250"/>
            <a:ext cx="6858000" cy="5116019"/>
          </a:xfrm>
          <a:prstGeom prst="rect">
            <a:avLst/>
          </a:prstGeom>
          <a:noFill/>
        </p:spPr>
      </p:pic>
      <p:sp>
        <p:nvSpPr>
          <p:cNvPr id="67586" name="Rectangle 2"/>
          <p:cNvSpPr>
            <a:spLocks noChangeArrowheads="1"/>
          </p:cNvSpPr>
          <p:nvPr/>
        </p:nvSpPr>
        <p:spPr bwMode="auto">
          <a:xfrm>
            <a:off x="1753791" y="2662678"/>
            <a:ext cx="2101857" cy="253916"/>
          </a:xfrm>
          <a:prstGeom prst="rect">
            <a:avLst/>
          </a:prstGeom>
          <a:noFill/>
          <a:ln w="9525">
            <a:noFill/>
            <a:miter lim="800000"/>
            <a:headEnd/>
            <a:tailEnd/>
          </a:ln>
          <a:effectLst/>
        </p:spPr>
        <p:txBody>
          <a:bodyPr wrap="none" anchor="ctr">
            <a:spAutoFit/>
          </a:bodyPr>
          <a:lstStyle/>
          <a:p>
            <a:r>
              <a:rPr lang="ro-RO" sz="1050" b="1" i="1">
                <a:ea typeface="Times New Roman" pitchFamily="18" charset="0"/>
                <a:cs typeface="Arial" pitchFamily="34" charset="0"/>
              </a:rPr>
              <a:t>                                                    </a:t>
            </a:r>
            <a:endParaRPr lang="ro-RO">
              <a:ea typeface="Times New Roman" pitchFamily="18" charset="0"/>
              <a:cs typeface="Arial" pitchFamily="34" charset="0"/>
            </a:endParaRPr>
          </a:p>
        </p:txBody>
      </p:sp>
      <p:sp>
        <p:nvSpPr>
          <p:cNvPr id="67587" name="Rectangle 3"/>
          <p:cNvSpPr>
            <a:spLocks noChangeArrowheads="1"/>
          </p:cNvSpPr>
          <p:nvPr/>
        </p:nvSpPr>
        <p:spPr bwMode="auto">
          <a:xfrm>
            <a:off x="6108411" y="5698980"/>
            <a:ext cx="184731" cy="530915"/>
          </a:xfrm>
          <a:prstGeom prst="rect">
            <a:avLst/>
          </a:prstGeom>
          <a:noFill/>
          <a:ln w="9525">
            <a:noFill/>
            <a:miter lim="800000"/>
            <a:headEnd/>
            <a:tailEnd/>
          </a:ln>
          <a:effectLst/>
        </p:spPr>
        <p:txBody>
          <a:bodyPr wrap="none" anchor="ctr">
            <a:spAutoFit/>
          </a:bodyPr>
          <a:lstStyle/>
          <a:p>
            <a:pPr algn="ctr"/>
            <a:r>
              <a:rPr lang="ro-RO" sz="1050" b="1">
                <a:ea typeface="Times New Roman" pitchFamily="18" charset="0"/>
                <a:cs typeface="Arial" pitchFamily="34" charset="0"/>
              </a:rPr>
              <a:t/>
            </a:r>
            <a:br>
              <a:rPr lang="ro-RO" sz="1050" b="1">
                <a:ea typeface="Times New Roman" pitchFamily="18" charset="0"/>
                <a:cs typeface="Arial" pitchFamily="34" charset="0"/>
              </a:rPr>
            </a:br>
            <a:endParaRPr lang="ro-RO">
              <a:ea typeface="Times New Roman" pitchFamily="18" charset="0"/>
              <a:cs typeface="Arial" pitchFamily="34" charset="0"/>
            </a:endParaRPr>
          </a:p>
        </p:txBody>
      </p:sp>
      <p:sp>
        <p:nvSpPr>
          <p:cNvPr id="67588" name="Rectangle 4"/>
          <p:cNvSpPr>
            <a:spLocks noChangeArrowheads="1"/>
          </p:cNvSpPr>
          <p:nvPr/>
        </p:nvSpPr>
        <p:spPr bwMode="auto">
          <a:xfrm>
            <a:off x="1143001" y="845708"/>
            <a:ext cx="4806535" cy="1200329"/>
          </a:xfrm>
          <a:prstGeom prst="rect">
            <a:avLst/>
          </a:prstGeom>
          <a:noFill/>
          <a:ln w="9525">
            <a:noFill/>
            <a:miter lim="800000"/>
            <a:headEnd/>
            <a:tailEnd/>
          </a:ln>
          <a:effectLst/>
        </p:spPr>
        <p:txBody>
          <a:bodyPr wrap="square" anchor="ctr">
            <a:spAutoFit/>
          </a:bodyPr>
          <a:lstStyle/>
          <a:p>
            <a:pPr algn="ctr">
              <a:tabLst>
                <a:tab pos="4388644" algn="l"/>
              </a:tabLst>
            </a:pPr>
            <a:r>
              <a:rPr lang="ro-RO" sz="2400" b="1" dirty="0">
                <a:solidFill>
                  <a:srgbClr val="002060"/>
                </a:solidFill>
                <a:latin typeface="Times New Roman" pitchFamily="18" charset="0"/>
                <a:cs typeface="Times New Roman" pitchFamily="18" charset="0"/>
              </a:rPr>
              <a:t>REZULTATELE </a:t>
            </a:r>
          </a:p>
          <a:p>
            <a:pPr algn="ctr">
              <a:tabLst>
                <a:tab pos="4388644" algn="l"/>
              </a:tabLst>
            </a:pPr>
            <a:r>
              <a:rPr lang="ro-RO" sz="2400" b="1" dirty="0">
                <a:solidFill>
                  <a:srgbClr val="002060"/>
                </a:solidFill>
                <a:latin typeface="Times New Roman" pitchFamily="18" charset="0"/>
                <a:cs typeface="Times New Roman" pitchFamily="18" charset="0"/>
              </a:rPr>
              <a:t>ACTIVITĂŢII</a:t>
            </a:r>
          </a:p>
          <a:p>
            <a:pPr algn="ctr">
              <a:tabLst>
                <a:tab pos="4388644" algn="l"/>
              </a:tabLst>
            </a:pPr>
            <a:r>
              <a:rPr lang="ro-RO" sz="2400" b="1" dirty="0">
                <a:solidFill>
                  <a:srgbClr val="002060"/>
                </a:solidFill>
                <a:latin typeface="Times New Roman" pitchFamily="18" charset="0"/>
                <a:cs typeface="Times New Roman" pitchFamily="18" charset="0"/>
              </a:rPr>
              <a:t> ECONOMICO-FINANCIARE</a:t>
            </a:r>
            <a:endParaRPr lang="ro-RO" sz="2400" dirty="0">
              <a:solidFill>
                <a:srgbClr val="002060"/>
              </a:solidFill>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3E406750-80C1-4FD5-8D1D-BC52DF94E346}" type="slidenum">
              <a:rPr lang="ru-RU" smtClean="0"/>
              <a:pPr/>
              <a:t>10</a:t>
            </a:fld>
            <a:endParaRPr lang="ru-RU"/>
          </a:p>
        </p:txBody>
      </p:sp>
    </p:spTree>
    <p:extLst>
      <p:ext uri="{BB962C8B-B14F-4D97-AF65-F5344CB8AC3E}">
        <p14:creationId xmlns:p14="http://schemas.microsoft.com/office/powerpoint/2010/main" val="3798315715"/>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138619" y="823118"/>
            <a:ext cx="3414408" cy="897703"/>
            <a:chOff x="1859927" y="36985"/>
            <a:chExt cx="6636552" cy="1196937"/>
          </a:xfrm>
          <a:solidFill>
            <a:srgbClr val="FF0000"/>
          </a:solidFill>
        </p:grpSpPr>
        <p:sp>
          <p:nvSpPr>
            <p:cNvPr id="6" name="Стрелка вправо 5"/>
            <p:cNvSpPr/>
            <p:nvPr/>
          </p:nvSpPr>
          <p:spPr>
            <a:xfrm>
              <a:off x="1871883" y="36985"/>
              <a:ext cx="6624596" cy="1196937"/>
            </a:xfrm>
            <a:prstGeom prst="rightArrow">
              <a:avLst>
                <a:gd name="adj1" fmla="val 75000"/>
                <a:gd name="adj2" fmla="val 50000"/>
              </a:avLst>
            </a:prstGeom>
            <a:grpFill/>
            <a:ln>
              <a:solidFill>
                <a:srgbClr val="FF0000">
                  <a:alpha val="90000"/>
                </a:srgbClr>
              </a:solidFill>
            </a:ln>
          </p:spPr>
          <p:style>
            <a:lnRef idx="1">
              <a:scrgbClr r="0" g="0" b="0"/>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sp>
        <p:sp>
          <p:nvSpPr>
            <p:cNvPr id="7" name="Стрелка вправо 4"/>
            <p:cNvSpPr/>
            <p:nvPr/>
          </p:nvSpPr>
          <p:spPr>
            <a:xfrm>
              <a:off x="1859927" y="313061"/>
              <a:ext cx="6175745" cy="628813"/>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525" tIns="9525" rIns="9525" bIns="9525" numCol="1" spcCol="1270" anchor="t" anchorCtr="0">
              <a:noAutofit/>
            </a:bodyPr>
            <a:lstStyle/>
            <a:p>
              <a:pPr algn="ctr"/>
              <a:endParaRPr lang="ko-KR" altLang="en-US" sz="3000" b="1" dirty="0">
                <a:solidFill>
                  <a:schemeClr val="bg1"/>
                </a:solidFill>
                <a:latin typeface="Bookman Old Style" pitchFamily="18" charset="0"/>
                <a:cs typeface="Arial" pitchFamily="34" charset="0"/>
              </a:endParaRPr>
            </a:p>
          </p:txBody>
        </p:sp>
      </p:grpSp>
      <p:sp>
        <p:nvSpPr>
          <p:cNvPr id="9" name="Содержимое 2"/>
          <p:cNvSpPr txBox="1">
            <a:spLocks/>
          </p:cNvSpPr>
          <p:nvPr/>
        </p:nvSpPr>
        <p:spPr>
          <a:xfrm>
            <a:off x="481520" y="1847117"/>
            <a:ext cx="8258783" cy="2147304"/>
          </a:xfrm>
          <a:prstGeom prst="rect">
            <a:avLst/>
          </a:prstGeom>
        </p:spPr>
        <p:txBody>
          <a:bodyPr vert="horz" lIns="68580" tIns="34290" rIns="68580" bIns="34290" rtlCol="0">
            <a:normAutofit/>
          </a:bodyPr>
          <a:lstStyle/>
          <a:p>
            <a:pPr indent="278606" algn="just" defTabSz="685800" fontAlgn="auto">
              <a:lnSpc>
                <a:spcPct val="90000"/>
              </a:lnSpc>
              <a:spcBef>
                <a:spcPts val="750"/>
              </a:spcBef>
              <a:spcAft>
                <a:spcPts val="0"/>
              </a:spcAft>
              <a:defRPr/>
            </a:pPr>
            <a:endParaRPr lang="ru-RU" sz="2400" b="1" dirty="0">
              <a:solidFill>
                <a:srgbClr val="002060"/>
              </a:solidFill>
              <a:latin typeface="Bookman Old Style" pitchFamily="18" charset="0"/>
            </a:endParaRPr>
          </a:p>
        </p:txBody>
      </p:sp>
      <p:sp>
        <p:nvSpPr>
          <p:cNvPr id="2" name="Прямоугольник 1">
            <a:extLst>
              <a:ext uri="{FF2B5EF4-FFF2-40B4-BE49-F238E27FC236}">
                <a16:creationId xmlns:a16="http://schemas.microsoft.com/office/drawing/2014/main" id="{8892FECA-49B4-4CBA-8AE1-D35308163BD5}"/>
              </a:ext>
            </a:extLst>
          </p:cNvPr>
          <p:cNvSpPr/>
          <p:nvPr/>
        </p:nvSpPr>
        <p:spPr>
          <a:xfrm>
            <a:off x="642552" y="2031142"/>
            <a:ext cx="7889789" cy="2862322"/>
          </a:xfrm>
          <a:prstGeom prst="rect">
            <a:avLst/>
          </a:prstGeom>
        </p:spPr>
        <p:txBody>
          <a:bodyPr wrap="square">
            <a:spAutoFit/>
          </a:bodyPr>
          <a:lstStyle/>
          <a:p>
            <a:pPr algn="just">
              <a:spcAft>
                <a:spcPts val="0"/>
              </a:spcAft>
            </a:pPr>
            <a:r>
              <a:rPr lang="ro-RO" sz="3000" dirty="0">
                <a:latin typeface="Times New Roman" panose="02020603050405020304" pitchFamily="18" charset="0"/>
                <a:ea typeface="Times New Roman" panose="02020603050405020304" pitchFamily="18" charset="0"/>
              </a:rPr>
              <a:t>”Îngrijirea de calitate este acel fel de tip de  îngrijire de la care se aşteaptă să crească la maximum starea de bine a pacientului după ce se iau în consideraţie câştigurile şi pierderile aşteptate, care cuprind procesul de îngrijire în toate componentele sale”</a:t>
            </a:r>
            <a:endParaRPr lang="ru-RU" sz="3000" dirty="0">
              <a:latin typeface="Times New Roman" panose="02020603050405020304" pitchFamily="18" charset="0"/>
              <a:ea typeface="Times New Roman" panose="02020603050405020304" pitchFamily="18" charset="0"/>
            </a:endParaRPr>
          </a:p>
        </p:txBody>
      </p:sp>
      <p:pic>
        <p:nvPicPr>
          <p:cNvPr id="11" name="Picture 2" descr="Cum masuram tensiunea arteriala?">
            <a:extLst>
              <a:ext uri="{FF2B5EF4-FFF2-40B4-BE49-F238E27FC236}">
                <a16:creationId xmlns:a16="http://schemas.microsoft.com/office/drawing/2014/main" id="{F009C4D2-3B93-4DFC-8C3D-A06C845BA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4492" y="4428353"/>
            <a:ext cx="2347784" cy="142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44725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BB6991-A8BD-497E-9486-7E3BABBA550A}"/>
              </a:ext>
            </a:extLst>
          </p:cNvPr>
          <p:cNvSpPr txBox="1"/>
          <p:nvPr/>
        </p:nvSpPr>
        <p:spPr>
          <a:xfrm>
            <a:off x="528640" y="1328671"/>
            <a:ext cx="1833560" cy="415498"/>
          </a:xfrm>
          <a:prstGeom prst="rect">
            <a:avLst/>
          </a:prstGeom>
          <a:solidFill>
            <a:srgbClr val="0070C0"/>
          </a:solidFill>
          <a:scene3d>
            <a:camera prst="orthographicFront"/>
            <a:lightRig rig="threePt" dir="t"/>
          </a:scene3d>
          <a:sp3d>
            <a:bevelT/>
          </a:sp3d>
        </p:spPr>
        <p:txBody>
          <a:bodyPr wrap="square" rtlCol="0">
            <a:spAutoFit/>
          </a:bodyPr>
          <a:lstStyle/>
          <a:p>
            <a:pPr algn="ctr"/>
            <a:r>
              <a:rPr lang="ro-MO" altLang="ko-KR" sz="2100" b="1" i="1" dirty="0">
                <a:solidFill>
                  <a:schemeClr val="bg1"/>
                </a:solidFill>
                <a:latin typeface="Cambria" pitchFamily="18" charset="0"/>
                <a:cs typeface="Arial" pitchFamily="34" charset="0"/>
              </a:rPr>
              <a:t>WEBINAR</a:t>
            </a:r>
            <a:endParaRPr lang="ko-KR" altLang="en-US" sz="2100" b="1" i="1" dirty="0">
              <a:solidFill>
                <a:schemeClr val="bg1"/>
              </a:solidFill>
              <a:latin typeface="Cambria" pitchFamily="18" charset="0"/>
              <a:cs typeface="Arial" pitchFamily="34" charset="0"/>
            </a:endParaRPr>
          </a:p>
        </p:txBody>
      </p:sp>
      <p:sp>
        <p:nvSpPr>
          <p:cNvPr id="7" name="TextBox 6">
            <a:extLst>
              <a:ext uri="{FF2B5EF4-FFF2-40B4-BE49-F238E27FC236}">
                <a16:creationId xmlns:a16="http://schemas.microsoft.com/office/drawing/2014/main" id="{8799E2E3-41C3-4C47-87EA-02219D3E7EF4}"/>
              </a:ext>
            </a:extLst>
          </p:cNvPr>
          <p:cNvSpPr txBox="1"/>
          <p:nvPr/>
        </p:nvSpPr>
        <p:spPr>
          <a:xfrm>
            <a:off x="514786" y="2835780"/>
            <a:ext cx="4278887" cy="1338828"/>
          </a:xfrm>
          <a:prstGeom prst="rect">
            <a:avLst/>
          </a:prstGeom>
          <a:solidFill>
            <a:srgbClr val="FF0000"/>
          </a:solidFill>
        </p:spPr>
        <p:txBody>
          <a:bodyPr wrap="square" rtlCol="0">
            <a:spAutoFit/>
          </a:bodyPr>
          <a:lstStyle/>
          <a:p>
            <a:pPr algn="ctr"/>
            <a:r>
              <a:rPr lang="ro-RO" altLang="ko-KR" sz="2700" b="1" dirty="0">
                <a:solidFill>
                  <a:schemeClr val="bg1"/>
                </a:solidFill>
                <a:latin typeface="Cambria" pitchFamily="18" charset="0"/>
                <a:cs typeface="Arial" pitchFamily="34" charset="0"/>
              </a:rPr>
              <a:t>ÎNGRIJIREA</a:t>
            </a:r>
          </a:p>
          <a:p>
            <a:pPr algn="ctr"/>
            <a:r>
              <a:rPr lang="ro-RO" altLang="ko-KR" sz="2700" b="1" dirty="0">
                <a:solidFill>
                  <a:schemeClr val="bg1"/>
                </a:solidFill>
                <a:latin typeface="Cambria" pitchFamily="18" charset="0"/>
                <a:cs typeface="Arial" pitchFamily="34" charset="0"/>
              </a:rPr>
              <a:t> BOLNAVILOR ÎN PUSEU HIPERTENSIV</a:t>
            </a:r>
            <a:endParaRPr lang="en-US" altLang="ko-KR" sz="2700" b="1" dirty="0">
              <a:solidFill>
                <a:schemeClr val="bg1"/>
              </a:solidFill>
              <a:latin typeface="Cambria" pitchFamily="18" charset="0"/>
              <a:cs typeface="Arial" pitchFamily="34" charset="0"/>
            </a:endParaRPr>
          </a:p>
        </p:txBody>
      </p:sp>
      <p:sp>
        <p:nvSpPr>
          <p:cNvPr id="5" name="TextBox 4">
            <a:extLst>
              <a:ext uri="{FF2B5EF4-FFF2-40B4-BE49-F238E27FC236}">
                <a16:creationId xmlns:a16="http://schemas.microsoft.com/office/drawing/2014/main" id="{DA2E42E3-BA7F-4699-BA09-434D3A7144A8}"/>
              </a:ext>
            </a:extLst>
          </p:cNvPr>
          <p:cNvSpPr txBox="1"/>
          <p:nvPr/>
        </p:nvSpPr>
        <p:spPr>
          <a:xfrm>
            <a:off x="514787" y="1351519"/>
            <a:ext cx="1833561" cy="415498"/>
          </a:xfrm>
          <a:prstGeom prst="rect">
            <a:avLst/>
          </a:prstGeom>
          <a:solidFill>
            <a:srgbClr val="FF0000"/>
          </a:solidFill>
          <a:scene3d>
            <a:camera prst="orthographicFront"/>
            <a:lightRig rig="threePt" dir="t"/>
          </a:scene3d>
          <a:sp3d>
            <a:bevelT/>
          </a:sp3d>
        </p:spPr>
        <p:txBody>
          <a:bodyPr wrap="square" rtlCol="0">
            <a:spAutoFit/>
          </a:bodyPr>
          <a:lstStyle/>
          <a:p>
            <a:pPr algn="ctr"/>
            <a:r>
              <a:rPr lang="ro-MO" altLang="ko-KR" sz="2100" b="1" i="1" dirty="0">
                <a:solidFill>
                  <a:schemeClr val="bg1"/>
                </a:solidFill>
                <a:latin typeface="Cambria" pitchFamily="18" charset="0"/>
                <a:cs typeface="Arial" pitchFamily="34" charset="0"/>
              </a:rPr>
              <a:t>WEBINAR</a:t>
            </a:r>
            <a:endParaRPr lang="ko-KR" altLang="en-US" sz="2100" b="1" i="1" dirty="0">
              <a:solidFill>
                <a:schemeClr val="bg1"/>
              </a:solidFill>
              <a:latin typeface="Cambria" pitchFamily="18" charset="0"/>
              <a:cs typeface="Arial" pitchFamily="34" charset="0"/>
            </a:endParaRPr>
          </a:p>
        </p:txBody>
      </p:sp>
      <p:pic>
        <p:nvPicPr>
          <p:cNvPr id="17" name="Рисунок 16" descr="00613.jpg"/>
          <p:cNvPicPr>
            <a:picLocks noGrp="1" noChangeAspect="1"/>
          </p:cNvPicPr>
          <p:nvPr>
            <p:ph type="pic" sz="quarter" idx="11"/>
          </p:nvPr>
        </p:nvPicPr>
        <p:blipFill>
          <a:blip r:embed="rId2" cstate="print"/>
          <a:srcRect l="16962" r="16962"/>
          <a:stretch>
            <a:fillRect/>
          </a:stretch>
        </p:blipFill>
        <p:spPr/>
      </p:pic>
      <p:pic>
        <p:nvPicPr>
          <p:cNvPr id="1028" name="Picture 4" descr="De ce unele pastile trebuie să fie dizolvate sub limbă. Țevi sub presiune">
            <a:extLst>
              <a:ext uri="{FF2B5EF4-FFF2-40B4-BE49-F238E27FC236}">
                <a16:creationId xmlns:a16="http://schemas.microsoft.com/office/drawing/2014/main" id="{4001BCFB-DA4A-448A-A054-02A738421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57" y="4143471"/>
            <a:ext cx="2364798" cy="18262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titled">
            <a:extLst>
              <a:ext uri="{FF2B5EF4-FFF2-40B4-BE49-F238E27FC236}">
                <a16:creationId xmlns:a16="http://schemas.microsoft.com/office/drawing/2014/main" id="{581E7E8B-6A5C-4F21-B568-78C7AD8CC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1553" y="4362656"/>
            <a:ext cx="1628775" cy="1578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3279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трелка вправо 3"/>
          <p:cNvSpPr/>
          <p:nvPr/>
        </p:nvSpPr>
        <p:spPr>
          <a:xfrm>
            <a:off x="179697" y="857250"/>
            <a:ext cx="7269258" cy="897703"/>
          </a:xfrm>
          <a:prstGeom prst="rightArrow">
            <a:avLst>
              <a:gd name="adj1" fmla="val 75000"/>
              <a:gd name="adj2" fmla="val 50000"/>
            </a:avLst>
          </a:prstGeom>
          <a:solidFill>
            <a:srgbClr val="FF0000"/>
          </a:solidFill>
          <a:ln>
            <a:solidFill>
              <a:srgbClr val="FF0000">
                <a:alpha val="90000"/>
              </a:srgbClr>
            </a:solidFill>
          </a:ln>
        </p:spPr>
        <p:style>
          <a:lnRef idx="1">
            <a:scrgbClr r="0" g="0" b="0"/>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sp>
      <p:sp>
        <p:nvSpPr>
          <p:cNvPr id="5" name="Заголовок 7"/>
          <p:cNvSpPr txBox="1">
            <a:spLocks/>
          </p:cNvSpPr>
          <p:nvPr/>
        </p:nvSpPr>
        <p:spPr>
          <a:xfrm>
            <a:off x="307637" y="1036249"/>
            <a:ext cx="6747348" cy="514097"/>
          </a:xfrm>
          <a:prstGeom prst="rect">
            <a:avLst/>
          </a:prstGeom>
        </p:spPr>
        <p:txBody>
          <a:bodyPr vert="horz" lIns="68580" tIns="34290" rIns="68580" bIns="34290" rtlCol="0" anchor="ctr">
            <a:normAutofit fontScale="67500" lnSpcReduction="20000"/>
          </a:bodyPr>
          <a:lstStyle/>
          <a:p>
            <a:pPr algn="ctr" defTabSz="685800" fontAlgn="auto">
              <a:lnSpc>
                <a:spcPct val="90000"/>
              </a:lnSpc>
              <a:spcAft>
                <a:spcPts val="0"/>
              </a:spcAft>
              <a:defRPr/>
            </a:pPr>
            <a:r>
              <a:rPr lang="ro-MO" altLang="ko-KR" sz="3300" b="1" dirty="0">
                <a:solidFill>
                  <a:schemeClr val="bg1"/>
                </a:solidFill>
                <a:latin typeface="Bookman Old Style" pitchFamily="18" charset="0"/>
                <a:ea typeface="+mj-ea"/>
                <a:cs typeface="Arial" pitchFamily="34" charset="0"/>
              </a:rPr>
              <a:t>COMPETENȚA DE CERCETARE ÎN NURSING</a:t>
            </a:r>
            <a:endParaRPr lang="ru-RU" sz="3300" dirty="0">
              <a:latin typeface="+mj-lt"/>
              <a:ea typeface="+mj-ea"/>
              <a:cs typeface="+mj-cs"/>
            </a:endParaRPr>
          </a:p>
        </p:txBody>
      </p:sp>
      <p:pic>
        <p:nvPicPr>
          <p:cNvPr id="6" name="Imagine 2">
            <a:extLst>
              <a:ext uri="{FF2B5EF4-FFF2-40B4-BE49-F238E27FC236}">
                <a16:creationId xmlns:a16="http://schemas.microsoft.com/office/drawing/2014/main" id="{A2C4FA1E-8676-4AD7-8B8E-943F88F721D1}"/>
              </a:ext>
            </a:extLst>
          </p:cNvPr>
          <p:cNvPicPr>
            <a:picLocks noChangeAspect="1"/>
          </p:cNvPicPr>
          <p:nvPr/>
        </p:nvPicPr>
        <p:blipFill>
          <a:blip r:embed="rId3" cstate="print"/>
          <a:stretch>
            <a:fillRect/>
          </a:stretch>
        </p:blipFill>
        <p:spPr>
          <a:xfrm>
            <a:off x="8190296" y="1153995"/>
            <a:ext cx="821724" cy="1295765"/>
          </a:xfrm>
          <a:prstGeom prst="rect">
            <a:avLst/>
          </a:prstGeom>
        </p:spPr>
      </p:pic>
      <p:pic>
        <p:nvPicPr>
          <p:cNvPr id="2050" name="Picture 2" descr="D:\Mariana copia 1.06.2012\3\Copia PC\M Negrean 31.05.2009\Disc D\Мои документы\CONFER REPUBLIC\2019-2020\2019-2020\ELEVI, 2019-2020\FOTO SELECTATE\IMG_4400.JPG"/>
          <p:cNvPicPr>
            <a:picLocks noChangeAspect="1" noChangeArrowheads="1"/>
          </p:cNvPicPr>
          <p:nvPr/>
        </p:nvPicPr>
        <p:blipFill>
          <a:blip r:embed="rId4" cstate="print"/>
          <a:srcRect/>
          <a:stretch>
            <a:fillRect/>
          </a:stretch>
        </p:blipFill>
        <p:spPr bwMode="auto">
          <a:xfrm>
            <a:off x="249000" y="3483061"/>
            <a:ext cx="3337670" cy="2224043"/>
          </a:xfrm>
          <a:prstGeom prst="rect">
            <a:avLst/>
          </a:prstGeom>
          <a:ln>
            <a:noFill/>
          </a:ln>
          <a:effectLst>
            <a:outerShdw blurRad="292100" dist="139700" dir="2700000" algn="tl" rotWithShape="0">
              <a:srgbClr val="333333">
                <a:alpha val="65000"/>
              </a:srgbClr>
            </a:outerShdw>
          </a:effectLst>
          <a:scene3d>
            <a:camera prst="perspectiveRight"/>
            <a:lightRig rig="threePt" dir="t"/>
          </a:scene3d>
          <a:sp3d>
            <a:bevelT/>
          </a:sp3d>
        </p:spPr>
      </p:pic>
      <p:pic>
        <p:nvPicPr>
          <p:cNvPr id="9" name="Picture 3" descr="D:\Mariana copia 1.06.2012\3\Copia PC\M Negrean 31.05.2009\Disc D\Мои документы\CONFER REPUBLIC\2019-2020\2019-2020\ELEVI, 2019-2020\poze sala\IMG_4258.JPG"/>
          <p:cNvPicPr>
            <a:picLocks noChangeAspect="1" noChangeArrowheads="1"/>
          </p:cNvPicPr>
          <p:nvPr/>
        </p:nvPicPr>
        <p:blipFill>
          <a:blip r:embed="rId5" cstate="print"/>
          <a:srcRect/>
          <a:stretch>
            <a:fillRect/>
          </a:stretch>
        </p:blipFill>
        <p:spPr bwMode="auto">
          <a:xfrm rot="10800000" flipH="1" flipV="1">
            <a:off x="5117413" y="3496139"/>
            <a:ext cx="3581400" cy="2137991"/>
          </a:xfrm>
          <a:prstGeom prst="rect">
            <a:avLst/>
          </a:prstGeom>
          <a:ln>
            <a:noFill/>
          </a:ln>
          <a:effectLst>
            <a:outerShdw blurRad="292100" dist="139700" dir="2700000" algn="tl" rotWithShape="0">
              <a:srgbClr val="333333">
                <a:alpha val="65000"/>
              </a:srgbClr>
            </a:outerShdw>
          </a:effectLst>
          <a:scene3d>
            <a:camera prst="perspectiveLeft"/>
            <a:lightRig rig="threePt" dir="t"/>
          </a:scene3d>
          <a:sp3d>
            <a:bevelT/>
          </a:sp3d>
        </p:spPr>
      </p:pic>
      <p:sp>
        <p:nvSpPr>
          <p:cNvPr id="10" name="TextBox 9">
            <a:extLst>
              <a:ext uri="{FF2B5EF4-FFF2-40B4-BE49-F238E27FC236}">
                <a16:creationId xmlns:a16="http://schemas.microsoft.com/office/drawing/2014/main" id="{BA4DC74E-5626-4654-8506-CC3263AA14F2}"/>
              </a:ext>
            </a:extLst>
          </p:cNvPr>
          <p:cNvSpPr txBox="1"/>
          <p:nvPr/>
        </p:nvSpPr>
        <p:spPr>
          <a:xfrm>
            <a:off x="341008" y="1728372"/>
            <a:ext cx="7861300" cy="2262158"/>
          </a:xfrm>
          <a:prstGeom prst="rect">
            <a:avLst/>
          </a:prstGeom>
          <a:noFill/>
        </p:spPr>
        <p:txBody>
          <a:bodyPr wrap="square" rtlCol="0">
            <a:spAutoFit/>
          </a:bodyPr>
          <a:lstStyle/>
          <a:p>
            <a:pPr algn="just"/>
            <a:r>
              <a:rPr lang="ro-RO" sz="2100" b="1" dirty="0">
                <a:latin typeface="Bookman Old Style" panose="02050604050505020204" pitchFamily="18" charset="0"/>
              </a:rPr>
              <a:t>	</a:t>
            </a:r>
            <a:r>
              <a:rPr lang="en-US" sz="2100" b="1" dirty="0" err="1">
                <a:latin typeface="Bookman Old Style" panose="02050604050505020204" pitchFamily="18" charset="0"/>
              </a:rPr>
              <a:t>Colaborarea</a:t>
            </a:r>
            <a:r>
              <a:rPr lang="en-US" sz="2100" b="1" dirty="0">
                <a:latin typeface="Bookman Old Style" panose="02050604050505020204" pitchFamily="18" charset="0"/>
              </a:rPr>
              <a:t> </a:t>
            </a:r>
            <a:r>
              <a:rPr lang="en-US" sz="2100" b="1" dirty="0" err="1">
                <a:latin typeface="Bookman Old Style" panose="02050604050505020204" pitchFamily="18" charset="0"/>
              </a:rPr>
              <a:t>în</a:t>
            </a:r>
            <a:r>
              <a:rPr lang="en-US" sz="2100" b="1" dirty="0">
                <a:latin typeface="Bookman Old Style" panose="02050604050505020204" pitchFamily="18" charset="0"/>
              </a:rPr>
              <a:t> </a:t>
            </a:r>
            <a:r>
              <a:rPr lang="en-US" sz="2100" b="1" dirty="0" err="1">
                <a:latin typeface="Bookman Old Style" panose="02050604050505020204" pitchFamily="18" charset="0"/>
              </a:rPr>
              <a:t>domeniul</a:t>
            </a:r>
            <a:r>
              <a:rPr lang="en-US" sz="2100" b="1" dirty="0">
                <a:latin typeface="Bookman Old Style" panose="02050604050505020204" pitchFamily="18" charset="0"/>
              </a:rPr>
              <a:t> </a:t>
            </a:r>
            <a:r>
              <a:rPr lang="en-US" sz="2100" b="1" dirty="0" err="1">
                <a:latin typeface="Bookman Old Style" panose="02050604050505020204" pitchFamily="18" charset="0"/>
              </a:rPr>
              <a:t>nursingului</a:t>
            </a:r>
            <a:r>
              <a:rPr lang="en-US" sz="2100" b="1" dirty="0">
                <a:latin typeface="Bookman Old Style" panose="02050604050505020204" pitchFamily="18" charset="0"/>
              </a:rPr>
              <a:t> </a:t>
            </a:r>
            <a:r>
              <a:rPr lang="en-US" sz="2100" b="1" dirty="0" err="1">
                <a:latin typeface="Bookman Old Style" panose="02050604050505020204" pitchFamily="18" charset="0"/>
              </a:rPr>
              <a:t>între</a:t>
            </a:r>
            <a:r>
              <a:rPr lang="en-US" sz="2100" b="1" dirty="0">
                <a:latin typeface="Bookman Old Style" panose="02050604050505020204" pitchFamily="18" charset="0"/>
              </a:rPr>
              <a:t> Carolina de Nord </a:t>
            </a:r>
            <a:r>
              <a:rPr lang="en-US" sz="2100" b="1" dirty="0" err="1">
                <a:latin typeface="Bookman Old Style" panose="02050604050505020204" pitchFamily="18" charset="0"/>
              </a:rPr>
              <a:t>și</a:t>
            </a:r>
            <a:r>
              <a:rPr lang="en-US" sz="2100" b="1" dirty="0">
                <a:latin typeface="Bookman Old Style" panose="02050604050505020204" pitchFamily="18" charset="0"/>
              </a:rPr>
              <a:t> Moldova (NCMNC)</a:t>
            </a:r>
            <a:endParaRPr lang="ro-RO" sz="2100" b="1" dirty="0">
              <a:latin typeface="Bookman Old Style" panose="02050604050505020204" pitchFamily="18" charset="0"/>
            </a:endParaRPr>
          </a:p>
          <a:p>
            <a:pPr algn="ctr"/>
            <a:r>
              <a:rPr lang="en-US" sz="2100" b="1" dirty="0">
                <a:latin typeface="Bookman Old Style" panose="02050604050505020204" pitchFamily="18" charset="0"/>
              </a:rPr>
              <a:t> </a:t>
            </a:r>
            <a:r>
              <a:rPr lang="ro-RO" sz="2100" b="1" dirty="0">
                <a:latin typeface="Bookman Old Style" panose="02050604050505020204" pitchFamily="18" charset="0"/>
              </a:rPr>
              <a:t>”Planificare a educației profesionale”</a:t>
            </a:r>
          </a:p>
          <a:p>
            <a:pPr algn="just"/>
            <a:r>
              <a:rPr lang="en-US" sz="2100" b="1" dirty="0" err="1">
                <a:latin typeface="Bookman Old Style" panose="02050604050505020204" pitchFamily="18" charset="0"/>
              </a:rPr>
              <a:t>Perioada</a:t>
            </a:r>
            <a:r>
              <a:rPr lang="en-US" sz="2100" b="1" dirty="0">
                <a:latin typeface="Bookman Old Style" panose="02050604050505020204" pitchFamily="18" charset="0"/>
              </a:rPr>
              <a:t> de </a:t>
            </a:r>
            <a:r>
              <a:rPr lang="en-US" sz="2100" b="1" dirty="0" err="1">
                <a:latin typeface="Bookman Old Style" panose="02050604050505020204" pitchFamily="18" charset="0"/>
              </a:rPr>
              <a:t>implementare</a:t>
            </a:r>
            <a:r>
              <a:rPr lang="en-US" sz="2100" b="1" dirty="0">
                <a:latin typeface="Bookman Old Style" panose="02050604050505020204" pitchFamily="18" charset="0"/>
              </a:rPr>
              <a:t> a grantului:1 </a:t>
            </a:r>
            <a:r>
              <a:rPr lang="en-US" sz="2100" b="1" dirty="0" err="1">
                <a:latin typeface="Bookman Old Style" panose="02050604050505020204" pitchFamily="18" charset="0"/>
              </a:rPr>
              <a:t>octombrie</a:t>
            </a:r>
            <a:r>
              <a:rPr lang="en-US" sz="2100" b="1" dirty="0">
                <a:latin typeface="Bookman Old Style" panose="02050604050505020204" pitchFamily="18" charset="0"/>
              </a:rPr>
              <a:t> 2021 – 30 </a:t>
            </a:r>
            <a:r>
              <a:rPr lang="en-US" sz="2100" b="1" dirty="0" err="1">
                <a:latin typeface="Bookman Old Style" panose="02050604050505020204" pitchFamily="18" charset="0"/>
              </a:rPr>
              <a:t>septembrie</a:t>
            </a:r>
            <a:r>
              <a:rPr lang="en-US" sz="2100" b="1" dirty="0">
                <a:latin typeface="Bookman Old Style" panose="02050604050505020204" pitchFamily="18" charset="0"/>
              </a:rPr>
              <a:t> 2024</a:t>
            </a:r>
            <a:endParaRPr lang="ru-RU" sz="2100" b="1" dirty="0">
              <a:latin typeface="Bookman Old Style" panose="02050604050505020204" pitchFamily="18" charset="0"/>
            </a:endParaRPr>
          </a:p>
          <a:p>
            <a:pPr algn="just"/>
            <a:endParaRPr lang="en-US" altLang="ko-KR" b="1" dirty="0">
              <a:solidFill>
                <a:srgbClr val="FF0000"/>
              </a:solidFill>
              <a:latin typeface="Bell MT" panose="02020503060305020303" pitchFamily="18" charset="0"/>
              <a:ea typeface="Cambria" panose="02040503050406030204" pitchFamily="18" charset="0"/>
              <a:cs typeface="Arial" pitchFamily="34" charset="0"/>
            </a:endParaRPr>
          </a:p>
          <a:p>
            <a:pPr algn="ctr"/>
            <a:endParaRPr lang="vi-VN" altLang="ko-KR" b="1" dirty="0">
              <a:solidFill>
                <a:srgbClr val="FF0000"/>
              </a:solidFill>
              <a:latin typeface="Cambria" pitchFamily="18" charset="0"/>
              <a:ea typeface="Cambria" panose="02040503050406030204" pitchFamily="18" charset="0"/>
              <a:cs typeface="Arial" pitchFamily="34" charset="0"/>
            </a:endParaRPr>
          </a:p>
        </p:txBody>
      </p:sp>
      <p:pic>
        <p:nvPicPr>
          <p:cNvPr id="3" name="Рисунок 2">
            <a:extLst>
              <a:ext uri="{FF2B5EF4-FFF2-40B4-BE49-F238E27FC236}">
                <a16:creationId xmlns:a16="http://schemas.microsoft.com/office/drawing/2014/main" id="{98405B62-550A-47FD-AFB0-DAFF4952A48A}"/>
              </a:ext>
            </a:extLst>
          </p:cNvPr>
          <p:cNvPicPr>
            <a:picLocks noChangeAspect="1"/>
          </p:cNvPicPr>
          <p:nvPr/>
        </p:nvPicPr>
        <p:blipFill>
          <a:blip r:embed="rId6" cstate="print">
            <a:extLst>
              <a:ext uri="{28A0092B-C50C-407E-A947-70E740481C1C}">
                <a14:useLocalDpi xmlns:a14="http://schemas.microsoft.com/office/drawing/2010/main" val="0"/>
              </a:ext>
            </a:extLst>
          </a:blip>
          <a:srcRect t="1567" r="17910"/>
          <a:stretch>
            <a:fillRect/>
          </a:stretch>
        </p:blipFill>
        <p:spPr>
          <a:xfrm rot="5400000">
            <a:off x="3304641" y="3673082"/>
            <a:ext cx="1934035" cy="1553993"/>
          </a:xfrm>
          <a:prstGeom prst="rect">
            <a:avLst/>
          </a:prstGeom>
          <a:scene3d>
            <a:camera prst="orthographicFront"/>
            <a:lightRig rig="threePt" dir="t"/>
          </a:scene3d>
          <a:sp3d>
            <a:bevelT/>
          </a:sp3d>
        </p:spPr>
      </p:pic>
      <p:sp>
        <p:nvSpPr>
          <p:cNvPr id="2" name="Заголовок 1"/>
          <p:cNvSpPr>
            <a:spLocks noGrp="1"/>
          </p:cNvSpPr>
          <p:nvPr>
            <p:ph type="title"/>
          </p:nvPr>
        </p:nvSpPr>
        <p:spPr/>
        <p:txBody>
          <a:bodyPr/>
          <a:lstStyle/>
          <a:p>
            <a:endParaRPr lang="en-US"/>
          </a:p>
        </p:txBody>
      </p:sp>
    </p:spTree>
    <p:extLst>
      <p:ext uri="{BB962C8B-B14F-4D97-AF65-F5344CB8AC3E}">
        <p14:creationId xmlns:p14="http://schemas.microsoft.com/office/powerpoint/2010/main" val="27812542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r>
              <a:rPr lang="en-US" sz="3200" dirty="0" err="1" smtClean="0">
                <a:solidFill>
                  <a:srgbClr val="FFFF00"/>
                </a:solidFill>
              </a:rPr>
              <a:t>Planuri</a:t>
            </a:r>
            <a:r>
              <a:rPr lang="en-US" sz="3200" dirty="0" smtClean="0">
                <a:solidFill>
                  <a:srgbClr val="FFFF00"/>
                </a:solidFill>
              </a:rPr>
              <a:t> de </a:t>
            </a:r>
            <a:r>
              <a:rPr lang="en-US" sz="3200" dirty="0" err="1" smtClean="0">
                <a:solidFill>
                  <a:srgbClr val="FFFF00"/>
                </a:solidFill>
              </a:rPr>
              <a:t>viitor</a:t>
            </a:r>
            <a:endParaRPr lang="en-US" sz="3200" dirty="0">
              <a:solidFill>
                <a:srgbClr val="FFFF00"/>
              </a:solidFill>
            </a:endParaRPr>
          </a:p>
        </p:txBody>
      </p:sp>
      <p:sp>
        <p:nvSpPr>
          <p:cNvPr id="5" name="Объект 4"/>
          <p:cNvSpPr>
            <a:spLocks noGrp="1"/>
          </p:cNvSpPr>
          <p:nvPr>
            <p:ph idx="1"/>
          </p:nvPr>
        </p:nvSpPr>
        <p:spPr/>
        <p:txBody>
          <a:bodyPr>
            <a:normAutofit/>
          </a:bodyPr>
          <a:lstStyle/>
          <a:p>
            <a:pPr>
              <a:buFont typeface="Wingdings" panose="05000000000000000000" pitchFamily="2" charset="2"/>
              <a:buChar char="Ø"/>
            </a:pPr>
            <a:r>
              <a:rPr lang="en-US" sz="2000" dirty="0" err="1" smtClean="0">
                <a:latin typeface="Arial" panose="020B0604020202020204" pitchFamily="34" charset="0"/>
                <a:cs typeface="Arial" panose="020B0604020202020204" pitchFamily="34" charset="0"/>
              </a:rPr>
              <a:t>Indeplinirea</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contractuli</a:t>
            </a:r>
            <a:r>
              <a:rPr lang="en-US" sz="2000" dirty="0" smtClean="0">
                <a:latin typeface="Arial" panose="020B0604020202020204" pitchFamily="34" charset="0"/>
                <a:cs typeface="Arial" panose="020B0604020202020204" pitchFamily="34" charset="0"/>
              </a:rPr>
              <a:t> cu CNAM</a:t>
            </a:r>
          </a:p>
          <a:p>
            <a:pPr>
              <a:buFont typeface="Wingdings" panose="05000000000000000000" pitchFamily="2" charset="2"/>
              <a:buChar char="Ø"/>
            </a:pPr>
            <a:r>
              <a:rPr lang="en-US" sz="2000" dirty="0" err="1" smtClean="0">
                <a:latin typeface="Arial" panose="020B0604020202020204" pitchFamily="34" charset="0"/>
                <a:cs typeface="Arial" panose="020B0604020202020204" pitchFamily="34" charset="0"/>
              </a:rPr>
              <a:t>Masuri</a:t>
            </a:r>
            <a:r>
              <a:rPr lang="en-US" sz="2000" dirty="0" smtClean="0">
                <a:latin typeface="Arial" panose="020B0604020202020204" pitchFamily="34" charset="0"/>
                <a:cs typeface="Arial" panose="020B0604020202020204" pitchFamily="34" charset="0"/>
              </a:rPr>
              <a:t> de </a:t>
            </a:r>
            <a:r>
              <a:rPr lang="en-US" sz="2000" dirty="0" err="1" smtClean="0">
                <a:latin typeface="Arial" panose="020B0604020202020204" pitchFamily="34" charset="0"/>
                <a:cs typeface="Arial" panose="020B0604020202020204" pitchFamily="34" charset="0"/>
              </a:rPr>
              <a:t>protectie</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efective</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catre</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infectia</a:t>
            </a:r>
            <a:r>
              <a:rPr lang="en-US" sz="2000" dirty="0" smtClean="0">
                <a:latin typeface="Arial" panose="020B0604020202020204" pitchFamily="34" charset="0"/>
                <a:cs typeface="Arial" panose="020B0604020202020204" pitchFamily="34" charset="0"/>
              </a:rPr>
              <a:t> COVID-19</a:t>
            </a:r>
          </a:p>
          <a:p>
            <a:pPr>
              <a:buFont typeface="Wingdings" panose="05000000000000000000" pitchFamily="2" charset="2"/>
              <a:buChar char="Ø"/>
            </a:pPr>
            <a:r>
              <a:rPr lang="en-US" sz="2000" dirty="0" err="1" smtClean="0">
                <a:latin typeface="Arial" panose="020B0604020202020204" pitchFamily="34" charset="0"/>
                <a:cs typeface="Arial" panose="020B0604020202020204" pitchFamily="34" charset="0"/>
              </a:rPr>
              <a:t>Asigurarea</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Securitatii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economice</a:t>
            </a:r>
            <a:r>
              <a:rPr lang="en-US" sz="2000" dirty="0" smtClean="0">
                <a:latin typeface="Arial" panose="020B0604020202020204" pitchFamily="34" charset="0"/>
                <a:cs typeface="Arial" panose="020B0604020202020204" pitchFamily="34" charset="0"/>
              </a:rPr>
              <a:t> a </a:t>
            </a:r>
            <a:r>
              <a:rPr lang="en-US" sz="2000" dirty="0" err="1" smtClean="0">
                <a:latin typeface="Arial" panose="020B0604020202020204" pitchFamily="34" charset="0"/>
                <a:cs typeface="Arial" panose="020B0604020202020204" pitchFamily="34" charset="0"/>
              </a:rPr>
              <a:t>institutiei</a:t>
            </a:r>
            <a:endParaRPr lang="en-US" sz="20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sz="2000" dirty="0" err="1" smtClean="0">
                <a:latin typeface="Arial" panose="020B0604020202020204" pitchFamily="34" charset="0"/>
                <a:cs typeface="Arial" panose="020B0604020202020204" pitchFamily="34" charset="0"/>
              </a:rPr>
              <a:t>Transparenta</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decizionala</a:t>
            </a:r>
            <a:endParaRPr lang="en-US" sz="2000" dirty="0" smtClean="0">
              <a:latin typeface="Arial" panose="020B0604020202020204" pitchFamily="34" charset="0"/>
              <a:cs typeface="Arial" panose="020B0604020202020204" pitchFamily="34" charset="0"/>
            </a:endParaRPr>
          </a:p>
          <a:p>
            <a:pPr>
              <a:buFont typeface="Wingdings" panose="05000000000000000000" pitchFamily="2" charset="2"/>
              <a:buChar char="Ø"/>
            </a:pPr>
            <a:r>
              <a:rPr lang="en-US" sz="2000" dirty="0" err="1" smtClean="0">
                <a:latin typeface="Arial" panose="020B0604020202020204" pitchFamily="34" charset="0"/>
                <a:cs typeface="Arial" panose="020B0604020202020204" pitchFamily="34" charset="0"/>
              </a:rPr>
              <a:t>Asigurarea</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unei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calitati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inalte</a:t>
            </a:r>
            <a:r>
              <a:rPr lang="en-US" sz="2000" dirty="0" smtClean="0">
                <a:latin typeface="Arial" panose="020B0604020202020204" pitchFamily="34" charset="0"/>
                <a:cs typeface="Arial" panose="020B0604020202020204" pitchFamily="34" charset="0"/>
              </a:rPr>
              <a:t> a </a:t>
            </a:r>
            <a:r>
              <a:rPr lang="en-US" sz="2000" dirty="0" err="1" smtClean="0">
                <a:latin typeface="Arial" panose="020B0604020202020204" pitchFamily="34" charset="0"/>
                <a:cs typeface="Arial" panose="020B0604020202020204" pitchFamily="34" charset="0"/>
              </a:rPr>
              <a:t>serviciilor</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prestate</a:t>
            </a:r>
            <a:endParaRPr lang="en-US" sz="2000" dirty="0" smtClean="0">
              <a:latin typeface="Arial" panose="020B0604020202020204" pitchFamily="34" charset="0"/>
              <a:cs typeface="Arial" panose="020B0604020202020204" pitchFamily="34" charset="0"/>
            </a:endParaRPr>
          </a:p>
          <a:p>
            <a:pPr>
              <a:buFont typeface="Wingdings" panose="05000000000000000000" pitchFamily="2" charset="2"/>
              <a:buChar char="Ø"/>
            </a:pPr>
            <a:r>
              <a:rPr lang="en-US" sz="2000" dirty="0" err="1">
                <a:latin typeface="Arial" panose="020B0604020202020204" pitchFamily="34" charset="0"/>
                <a:cs typeface="Arial" panose="020B0604020202020204" pitchFamily="34" charset="0"/>
              </a:rPr>
              <a:t>Promovarea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proiectelor</a:t>
            </a:r>
            <a:r>
              <a:rPr lang="en-US" sz="2000" dirty="0">
                <a:latin typeface="Arial" panose="020B0604020202020204" pitchFamily="34" charset="0"/>
                <a:cs typeface="Arial" panose="020B0604020202020204" pitchFamily="34" charset="0"/>
              </a:rPr>
              <a:t> de </a:t>
            </a:r>
            <a:r>
              <a:rPr lang="en-US" sz="2000" dirty="0" err="1" smtClean="0">
                <a:latin typeface="Arial" panose="020B0604020202020204" pitchFamily="34" charset="0"/>
                <a:cs typeface="Arial" panose="020B0604020202020204" pitchFamily="34" charset="0"/>
              </a:rPr>
              <a:t>dezvoltare</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tehnologice</a:t>
            </a:r>
            <a:endParaRPr lang="en-US" sz="2000" dirty="0" smtClean="0">
              <a:latin typeface="Arial" panose="020B0604020202020204" pitchFamily="34" charset="0"/>
              <a:cs typeface="Arial" panose="020B0604020202020204" pitchFamily="34" charset="0"/>
            </a:endParaRPr>
          </a:p>
          <a:p>
            <a:pPr>
              <a:buFont typeface="Wingdings" panose="05000000000000000000" pitchFamily="2" charset="2"/>
              <a:buChar char="Ø"/>
            </a:pPr>
            <a:r>
              <a:rPr lang="en-US" sz="2000" dirty="0" err="1" smtClean="0">
                <a:latin typeface="Arial" panose="020B0604020202020204" pitchFamily="34" charset="0"/>
                <a:cs typeface="Arial" panose="020B0604020202020204" pitchFamily="34" charset="0"/>
              </a:rPr>
              <a:t>Participarea</a:t>
            </a:r>
            <a:r>
              <a:rPr lang="en-US" sz="2000" dirty="0" smtClean="0">
                <a:latin typeface="Arial" panose="020B0604020202020204" pitchFamily="34" charset="0"/>
                <a:cs typeface="Arial" panose="020B0604020202020204" pitchFamily="34" charset="0"/>
              </a:rPr>
              <a:t> la </a:t>
            </a:r>
            <a:r>
              <a:rPr lang="en-US" sz="2000" dirty="0" err="1" smtClean="0">
                <a:latin typeface="Arial" panose="020B0604020202020204" pitchFamily="34" charset="0"/>
                <a:cs typeface="Arial" panose="020B0604020202020204" pitchFamily="34" charset="0"/>
              </a:rPr>
              <a:t>proiecte</a:t>
            </a:r>
            <a:r>
              <a:rPr lang="en-US" sz="2000" dirty="0" smtClean="0">
                <a:latin typeface="Arial" panose="020B0604020202020204" pitchFamily="34" charset="0"/>
                <a:cs typeface="Arial" panose="020B0604020202020204" pitchFamily="34" charset="0"/>
              </a:rPr>
              <a:t> de grant</a:t>
            </a:r>
          </a:p>
          <a:p>
            <a:pPr>
              <a:buFont typeface="Wingdings" panose="05000000000000000000" pitchFamily="2" charset="2"/>
              <a:buChar char="Ø"/>
            </a:pPr>
            <a:r>
              <a:rPr lang="en-US" sz="2000" dirty="0" err="1" smtClean="0">
                <a:latin typeface="Arial" panose="020B0604020202020204" pitchFamily="34" charset="0"/>
                <a:cs typeface="Arial" panose="020B0604020202020204" pitchFamily="34" charset="0"/>
              </a:rPr>
              <a:t>Dezvoltarea</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tehnologiilor</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informationale</a:t>
            </a:r>
            <a:r>
              <a:rPr lang="en-US" sz="2000" dirty="0" smtClean="0">
                <a:latin typeface="Arial" panose="020B0604020202020204" pitchFamily="34" charset="0"/>
                <a:cs typeface="Arial" panose="020B0604020202020204" pitchFamily="34" charset="0"/>
              </a:rPr>
              <a:t> in </a:t>
            </a:r>
            <a:r>
              <a:rPr lang="en-US" sz="2000" dirty="0" err="1" smtClean="0">
                <a:latin typeface="Arial" panose="020B0604020202020204" pitchFamily="34" charset="0"/>
                <a:cs typeface="Arial" panose="020B0604020202020204" pitchFamily="34" charset="0"/>
              </a:rPr>
              <a:t>cadrul</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institutiei</a:t>
            </a:r>
            <a:endParaRPr lang="en-US" sz="2000" dirty="0" smtClean="0">
              <a:latin typeface="Arial" panose="020B0604020202020204" pitchFamily="34" charset="0"/>
              <a:cs typeface="Arial" panose="020B0604020202020204" pitchFamily="34" charset="0"/>
            </a:endParaRPr>
          </a:p>
          <a:p>
            <a:pPr>
              <a:buFont typeface="Wingdings" panose="05000000000000000000" pitchFamily="2" charset="2"/>
              <a:buChar char="Ø"/>
            </a:pPr>
            <a:r>
              <a:rPr lang="en-US" sz="2000" dirty="0" err="1" smtClean="0">
                <a:latin typeface="Arial" panose="020B0604020202020204" pitchFamily="34" charset="0"/>
                <a:cs typeface="Arial" panose="020B0604020202020204" pitchFamily="34" charset="0"/>
              </a:rPr>
              <a:t>Cresterea</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nivelului</a:t>
            </a:r>
            <a:r>
              <a:rPr lang="en-US" sz="2000" dirty="0" smtClean="0">
                <a:latin typeface="Arial" panose="020B0604020202020204" pitchFamily="34" charset="0"/>
                <a:cs typeface="Arial" panose="020B0604020202020204" pitchFamily="34" charset="0"/>
              </a:rPr>
              <a:t> professional </a:t>
            </a:r>
          </a:p>
          <a:p>
            <a:pPr>
              <a:buFont typeface="Wingdings" panose="05000000000000000000" pitchFamily="2" charset="2"/>
              <a:buChar char="Ø"/>
            </a:pPr>
            <a:r>
              <a:rPr lang="en-US" sz="2000" dirty="0" err="1" smtClean="0">
                <a:latin typeface="Arial" panose="020B0604020202020204" pitchFamily="34" charset="0"/>
                <a:cs typeface="Arial" panose="020B0604020202020204" pitchFamily="34" charset="0"/>
              </a:rPr>
              <a:t>Continuarea</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activit</a:t>
            </a:r>
            <a:r>
              <a:rPr lang="en-US" sz="2000" dirty="0" err="1">
                <a:latin typeface="Arial" panose="020B0604020202020204" pitchFamily="34" charset="0"/>
                <a:cs typeface="Arial" panose="020B0604020202020204" pitchFamily="34" charset="0"/>
              </a:rPr>
              <a:t>a</a:t>
            </a:r>
            <a:r>
              <a:rPr lang="en-US" sz="2000" dirty="0" err="1" smtClean="0">
                <a:latin typeface="Arial" panose="020B0604020202020204" pitchFamily="34" charset="0"/>
                <a:cs typeface="Arial" panose="020B0604020202020204" pitchFamily="34" charset="0"/>
              </a:rPr>
              <a:t>tilor</a:t>
            </a:r>
            <a:r>
              <a:rPr lang="en-US" sz="2000" dirty="0" smtClean="0">
                <a:latin typeface="Arial" panose="020B0604020202020204" pitchFamily="34" charset="0"/>
                <a:cs typeface="Arial" panose="020B0604020202020204" pitchFamily="34" charset="0"/>
              </a:rPr>
              <a:t> in </a:t>
            </a:r>
            <a:r>
              <a:rPr lang="en-US" sz="2000" dirty="0" err="1" smtClean="0">
                <a:latin typeface="Arial" panose="020B0604020202020204" pitchFamily="34" charset="0"/>
                <a:cs typeface="Arial" panose="020B0604020202020204" pitchFamily="34" charset="0"/>
              </a:rPr>
              <a:t>cadrul</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unui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nou</a:t>
            </a:r>
            <a:r>
              <a:rPr lang="en-US" sz="2000" dirty="0" smtClean="0">
                <a:latin typeface="Arial" panose="020B0604020202020204" pitchFamily="34" charset="0"/>
                <a:cs typeface="Arial" panose="020B0604020202020204" pitchFamily="34" charset="0"/>
              </a:rPr>
              <a:t> PNCBCV</a:t>
            </a:r>
          </a:p>
          <a:p>
            <a:pPr>
              <a:buFont typeface="Wingdings" panose="05000000000000000000" pitchFamily="2" charset="2"/>
              <a:buChar char="Ø"/>
            </a:pPr>
            <a:r>
              <a:rPr lang="en-US" sz="2000" dirty="0" err="1" smtClean="0">
                <a:latin typeface="Arial" panose="020B0604020202020204" pitchFamily="34" charset="0"/>
                <a:cs typeface="Arial" panose="020B0604020202020204" pitchFamily="34" charset="0"/>
              </a:rPr>
              <a:t>Mentinerea</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potentialului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stiintific</a:t>
            </a:r>
            <a:r>
              <a:rPr lang="en-US" sz="2000" dirty="0" smtClean="0">
                <a:latin typeface="Arial" panose="020B0604020202020204" pitchFamily="34" charset="0"/>
                <a:cs typeface="Arial" panose="020B0604020202020204" pitchFamily="34" charset="0"/>
              </a:rPr>
              <a:t> al IC</a:t>
            </a:r>
          </a:p>
          <a:p>
            <a:pPr>
              <a:buFont typeface="Wingdings" panose="05000000000000000000" pitchFamily="2" charset="2"/>
              <a:buChar char="Ø"/>
            </a:pPr>
            <a:r>
              <a:rPr lang="en-US" sz="2000" dirty="0" err="1" smtClean="0">
                <a:latin typeface="Arial" panose="020B0604020202020204" pitchFamily="34" charset="0"/>
                <a:cs typeface="Arial" panose="020B0604020202020204" pitchFamily="34" charset="0"/>
              </a:rPr>
              <a:t>Promovarea</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tinerilor</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specialisti</a:t>
            </a:r>
            <a:r>
              <a:rPr lang="en-US" sz="2000" dirty="0" smtClean="0">
                <a:latin typeface="Arial" panose="020B0604020202020204" pitchFamily="34" charset="0"/>
                <a:cs typeface="Arial" panose="020B0604020202020204" pitchFamily="34" charset="0"/>
              </a:rPr>
              <a:t> in </a:t>
            </a:r>
            <a:r>
              <a:rPr lang="en-US" sz="2000" dirty="0" err="1" smtClean="0">
                <a:latin typeface="Arial" panose="020B0604020202020204" pitchFamily="34" charset="0"/>
                <a:cs typeface="Arial" panose="020B0604020202020204" pitchFamily="34" charset="0"/>
              </a:rPr>
              <a:t>activitati</a:t>
            </a:r>
            <a:r>
              <a:rPr lang="en-US" sz="2000" dirty="0" smtClean="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sp>
        <p:nvSpPr>
          <p:cNvPr id="3" name="Номер слайда 2"/>
          <p:cNvSpPr>
            <a:spLocks noGrp="1"/>
          </p:cNvSpPr>
          <p:nvPr>
            <p:ph type="sldNum" sz="quarter" idx="12"/>
          </p:nvPr>
        </p:nvSpPr>
        <p:spPr/>
        <p:txBody>
          <a:bodyPr/>
          <a:lstStyle/>
          <a:p>
            <a:pPr>
              <a:defRPr/>
            </a:pPr>
            <a:fld id="{DF1C1FEF-B233-4AA3-99D6-6C3CBFEF361D}" type="slidenum">
              <a:rPr lang="ru-RU" smtClean="0"/>
              <a:pPr>
                <a:defRPr/>
              </a:pPr>
              <a:t>103</a:t>
            </a:fld>
            <a:endParaRPr lang="ru-RU"/>
          </a:p>
        </p:txBody>
      </p:sp>
    </p:spTree>
    <p:extLst>
      <p:ext uri="{BB962C8B-B14F-4D97-AF65-F5344CB8AC3E}">
        <p14:creationId xmlns:p14="http://schemas.microsoft.com/office/powerpoint/2010/main" val="54010906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5" descr="http://static.eva.ro/img/db/article/063/830/977222s.jpg?ts=14080156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38" y="1541463"/>
            <a:ext cx="8269287" cy="482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itlu 1"/>
          <p:cNvSpPr>
            <a:spLocks noGrp="1"/>
          </p:cNvSpPr>
          <p:nvPr>
            <p:ph type="title"/>
          </p:nvPr>
        </p:nvSpPr>
        <p:spPr>
          <a:xfrm>
            <a:off x="478631" y="-99392"/>
            <a:ext cx="8186738" cy="1574131"/>
          </a:xfrm>
        </p:spPr>
        <p:txBody>
          <a:bodyPr/>
          <a:lstStyle/>
          <a:p>
            <a:pPr eaLnBrk="1" hangingPunct="1"/>
            <a:r>
              <a:rPr lang="ro-RO" altLang="ru-RU" sz="3600" b="1" dirty="0">
                <a:solidFill>
                  <a:srgbClr val="FFFF00"/>
                </a:solidFill>
                <a:latin typeface="Times New Roman" panose="02020603050405020304" pitchFamily="18" charset="0"/>
                <a:cs typeface="Times New Roman" panose="02020603050405020304" pitchFamily="18" charset="0"/>
              </a:rPr>
              <a:t>Mulțumesc pentru atenție!</a:t>
            </a:r>
            <a:endParaRPr lang="ru-RU" altLang="ru-RU" sz="36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38718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DF1C1FEF-B233-4AA3-99D6-6C3CBFEF361D}" type="slidenum">
              <a:rPr lang="ru-RU" smtClean="0"/>
              <a:pPr>
                <a:defRPr/>
              </a:pPr>
              <a:t>11</a:t>
            </a:fld>
            <a:endParaRPr lang="ru-RU"/>
          </a:p>
        </p:txBody>
      </p:sp>
      <p:sp>
        <p:nvSpPr>
          <p:cNvPr id="2" name="Subtitle 1"/>
          <p:cNvSpPr>
            <a:spLocks noGrp="1"/>
          </p:cNvSpPr>
          <p:nvPr>
            <p:ph type="subTitle" idx="1"/>
          </p:nvPr>
        </p:nvSpPr>
        <p:spPr>
          <a:xfrm>
            <a:off x="611560" y="404664"/>
            <a:ext cx="8075240" cy="864096"/>
          </a:xfrm>
        </p:spPr>
        <p:txBody>
          <a:bodyPr>
            <a:noAutofit/>
          </a:bodyPr>
          <a:lstStyle/>
          <a:p>
            <a:pPr>
              <a:lnSpc>
                <a:spcPct val="120000"/>
              </a:lnSpc>
              <a:spcBef>
                <a:spcPts val="0"/>
              </a:spcBef>
            </a:pPr>
            <a:r>
              <a:rPr lang="ro-RO" sz="1800" b="1" dirty="0">
                <a:solidFill>
                  <a:srgbClr val="FFFF00"/>
                </a:solidFill>
                <a:latin typeface="Arial Black" pitchFamily="34" charset="0"/>
                <a:cs typeface="Times New Roman" panose="02020603050405020304" pitchFamily="18" charset="0"/>
              </a:rPr>
              <a:t>CONTRACT </a:t>
            </a:r>
            <a:r>
              <a:rPr lang="en-US" sz="1800" b="1" dirty="0">
                <a:solidFill>
                  <a:srgbClr val="FFFF00"/>
                </a:solidFill>
                <a:latin typeface="Arial Black" pitchFamily="34" charset="0"/>
                <a:cs typeface="Times New Roman" panose="02020603050405020304" pitchFamily="18" charset="0"/>
              </a:rPr>
              <a:t>(</a:t>
            </a:r>
            <a:r>
              <a:rPr lang="en-US" sz="1800" b="1" dirty="0" err="1">
                <a:solidFill>
                  <a:srgbClr val="FFFF00"/>
                </a:solidFill>
                <a:latin typeface="Arial Black" pitchFamily="34" charset="0"/>
                <a:cs typeface="Times New Roman" panose="02020603050405020304" pitchFamily="18" charset="0"/>
              </a:rPr>
              <a:t>cor</a:t>
            </a:r>
            <a:r>
              <a:rPr lang="ro-RO" sz="1800" b="1" dirty="0">
                <a:solidFill>
                  <a:srgbClr val="FFFF00"/>
                </a:solidFill>
                <a:latin typeface="Arial Black" pitchFamily="34" charset="0"/>
                <a:cs typeface="Times New Roman" panose="02020603050405020304" pitchFamily="18" charset="0"/>
              </a:rPr>
              <a:t>r</a:t>
            </a:r>
            <a:r>
              <a:rPr lang="en-US" sz="1800" b="1" dirty="0" err="1">
                <a:solidFill>
                  <a:srgbClr val="FFFF00"/>
                </a:solidFill>
                <a:latin typeface="Arial Black" pitchFamily="34" charset="0"/>
                <a:cs typeface="Times New Roman" panose="02020603050405020304" pitchFamily="18" charset="0"/>
              </a:rPr>
              <a:t>ect</a:t>
            </a:r>
            <a:r>
              <a:rPr lang="en-US" sz="1800" b="1" dirty="0">
                <a:solidFill>
                  <a:srgbClr val="FFFF00"/>
                </a:solidFill>
                <a:latin typeface="Arial Black" pitchFamily="34" charset="0"/>
                <a:cs typeface="Times New Roman" panose="02020603050405020304" pitchFamily="18" charset="0"/>
              </a:rPr>
              <a:t>)</a:t>
            </a:r>
            <a:endParaRPr lang="ro-RO" sz="1800" b="1" dirty="0">
              <a:solidFill>
                <a:srgbClr val="FFFF00"/>
              </a:solidFill>
              <a:latin typeface="Arial Black" pitchFamily="34" charset="0"/>
              <a:cs typeface="Times New Roman" panose="02020603050405020304" pitchFamily="18" charset="0"/>
            </a:endParaRPr>
          </a:p>
          <a:p>
            <a:pPr>
              <a:lnSpc>
                <a:spcPct val="120000"/>
              </a:lnSpc>
              <a:spcBef>
                <a:spcPts val="0"/>
              </a:spcBef>
            </a:pPr>
            <a:r>
              <a:rPr lang="ro-RO" sz="1800" b="1" dirty="0">
                <a:solidFill>
                  <a:srgbClr val="FFFF00"/>
                </a:solidFill>
                <a:latin typeface="Arial Black" pitchFamily="34" charset="0"/>
                <a:cs typeface="Times New Roman" panose="02020603050405020304" pitchFamily="18" charset="0"/>
              </a:rPr>
              <a:t>de prestări servicii medicale încheiat cu CNAM, anul 20</a:t>
            </a:r>
            <a:r>
              <a:rPr lang="en-US" sz="1800" b="1" dirty="0">
                <a:solidFill>
                  <a:srgbClr val="FFFF00"/>
                </a:solidFill>
                <a:latin typeface="Arial Black" pitchFamily="34" charset="0"/>
                <a:cs typeface="Times New Roman" panose="02020603050405020304" pitchFamily="18" charset="0"/>
              </a:rPr>
              <a:t>21</a:t>
            </a:r>
            <a:endParaRPr lang="ru-RU" sz="1800" b="1" dirty="0">
              <a:solidFill>
                <a:srgbClr val="FFFF00"/>
              </a:solidFill>
              <a:latin typeface="Arial Black" pitchFamily="34" charset="0"/>
              <a:cs typeface="Times New Roman" panose="02020603050405020304" pitchFamily="18" charset="0"/>
            </a:endParaRPr>
          </a:p>
        </p:txBody>
      </p:sp>
      <p:graphicFrame>
        <p:nvGraphicFramePr>
          <p:cNvPr id="3" name="Diagram 2"/>
          <p:cNvGraphicFramePr/>
          <p:nvPr>
            <p:extLst>
              <p:ext uri="{D42A27DB-BD31-4B8C-83A1-F6EECF244321}">
                <p14:modId xmlns:p14="http://schemas.microsoft.com/office/powerpoint/2010/main" val="2705677810"/>
              </p:ext>
            </p:extLst>
          </p:nvPr>
        </p:nvGraphicFramePr>
        <p:xfrm>
          <a:off x="560717" y="1394446"/>
          <a:ext cx="8187747" cy="4896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8873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2652912511"/>
              </p:ext>
            </p:extLst>
          </p:nvPr>
        </p:nvGraphicFramePr>
        <p:xfrm>
          <a:off x="179511" y="1268760"/>
          <a:ext cx="8712968" cy="4669226"/>
        </p:xfrm>
        <a:graphic>
          <a:graphicData uri="http://schemas.openxmlformats.org/drawingml/2006/table">
            <a:tbl>
              <a:tblPr>
                <a:tableStyleId>{69CF1AB2-1976-4502-BF36-3FF5EA218861}</a:tableStyleId>
              </a:tblPr>
              <a:tblGrid>
                <a:gridCol w="2634495">
                  <a:extLst>
                    <a:ext uri="{9D8B030D-6E8A-4147-A177-3AD203B41FA5}">
                      <a16:colId xmlns:a16="http://schemas.microsoft.com/office/drawing/2014/main" val="20000"/>
                    </a:ext>
                  </a:extLst>
                </a:gridCol>
                <a:gridCol w="846277">
                  <a:extLst>
                    <a:ext uri="{9D8B030D-6E8A-4147-A177-3AD203B41FA5}">
                      <a16:colId xmlns:a16="http://schemas.microsoft.com/office/drawing/2014/main" val="20001"/>
                    </a:ext>
                  </a:extLst>
                </a:gridCol>
                <a:gridCol w="1089121">
                  <a:extLst>
                    <a:ext uri="{9D8B030D-6E8A-4147-A177-3AD203B41FA5}">
                      <a16:colId xmlns:a16="http://schemas.microsoft.com/office/drawing/2014/main" val="20002"/>
                    </a:ext>
                  </a:extLst>
                </a:gridCol>
                <a:gridCol w="978736">
                  <a:extLst>
                    <a:ext uri="{9D8B030D-6E8A-4147-A177-3AD203B41FA5}">
                      <a16:colId xmlns:a16="http://schemas.microsoft.com/office/drawing/2014/main" val="20003"/>
                    </a:ext>
                  </a:extLst>
                </a:gridCol>
                <a:gridCol w="1566338">
                  <a:extLst>
                    <a:ext uri="{9D8B030D-6E8A-4147-A177-3AD203B41FA5}">
                      <a16:colId xmlns:a16="http://schemas.microsoft.com/office/drawing/2014/main" val="20004"/>
                    </a:ext>
                  </a:extLst>
                </a:gridCol>
                <a:gridCol w="1598001">
                  <a:extLst>
                    <a:ext uri="{9D8B030D-6E8A-4147-A177-3AD203B41FA5}">
                      <a16:colId xmlns:a16="http://schemas.microsoft.com/office/drawing/2014/main" val="20005"/>
                    </a:ext>
                  </a:extLst>
                </a:gridCol>
              </a:tblGrid>
              <a:tr h="316468">
                <a:tc gridSpan="6">
                  <a:txBody>
                    <a:bodyPr/>
                    <a:lstStyle/>
                    <a:p>
                      <a:pPr marL="0" indent="0" algn="ctr" fontAlgn="b">
                        <a:buNone/>
                      </a:pPr>
                      <a:r>
                        <a:rPr lang="ro-RO" sz="1400" u="none" strike="noStrike" kern="0" baseline="0" noProof="0" dirty="0">
                          <a:solidFill>
                            <a:schemeClr val="bg1"/>
                          </a:solidFill>
                        </a:rPr>
                        <a:t>1. </a:t>
                      </a:r>
                      <a:r>
                        <a:rPr lang="ro-RO" sz="1400" b="1" u="none" strike="noStrike" kern="0" baseline="0" noProof="0" dirty="0">
                          <a:solidFill>
                            <a:schemeClr val="bg1"/>
                          </a:solidFill>
                        </a:rPr>
                        <a:t>Finanțarea în bază de DRG </a:t>
                      </a:r>
                      <a:endParaRPr lang="ro-RO" sz="1400" b="1" i="0" u="none" strike="noStrike" kern="0" baseline="0" noProof="0" dirty="0">
                        <a:solidFill>
                          <a:schemeClr val="bg1"/>
                        </a:solidFill>
                        <a:latin typeface="Arial Black" panose="020B0A04020102020204" pitchFamily="34" charset="0"/>
                        <a:cs typeface="Arial" pitchFamily="34" charset="0"/>
                      </a:endParaRPr>
                    </a:p>
                  </a:txBody>
                  <a:tcPr marL="2744" marR="2744" marT="3658" marB="0" anchor="b"/>
                </a:tc>
                <a:tc hMerge="1">
                  <a:txBody>
                    <a:bodyPr/>
                    <a:lstStyle/>
                    <a:p>
                      <a:endParaRPr lang="ru-RU"/>
                    </a:p>
                  </a:txBody>
                  <a:tcPr/>
                </a:tc>
                <a:tc hMerge="1">
                  <a:txBody>
                    <a:bodyPr/>
                    <a:lstStyle/>
                    <a:p>
                      <a:pPr algn="l" fontAlgn="b"/>
                      <a:endParaRPr lang="ru-RU" sz="700" b="0" i="0" u="none" strike="noStrike" dirty="0">
                        <a:solidFill>
                          <a:srgbClr val="000000"/>
                        </a:solidFill>
                        <a:latin typeface="Calibri"/>
                      </a:endParaRPr>
                    </a:p>
                  </a:txBody>
                  <a:tcPr marL="4877" marR="4877" marT="4877"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pPr algn="l" fontAlgn="b"/>
                      <a:endParaRPr lang="ru-RU" sz="700" b="0" i="0" u="none" strike="noStrike" dirty="0">
                        <a:solidFill>
                          <a:srgbClr val="000000"/>
                        </a:solidFill>
                        <a:latin typeface="Calibri"/>
                      </a:endParaRPr>
                    </a:p>
                  </a:txBody>
                  <a:tcPr marL="4877" marR="4877" marT="4877"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fontAlgn="b"/>
                      <a:endParaRPr lang="ru-RU" sz="700" b="0" i="0" u="none" strike="noStrike" dirty="0">
                        <a:solidFill>
                          <a:srgbClr val="000000"/>
                        </a:solidFill>
                        <a:latin typeface="Calibri"/>
                      </a:endParaRPr>
                    </a:p>
                  </a:txBody>
                  <a:tcPr marL="4877" marR="4877" marT="4877"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91644">
                <a:tc rowSpan="2">
                  <a:txBody>
                    <a:bodyPr/>
                    <a:lstStyle/>
                    <a:p>
                      <a:pPr algn="ctr" fontAlgn="b"/>
                      <a:endParaRPr lang="ro-RO" sz="1400" b="1" u="none" strike="noStrike" noProof="0" dirty="0">
                        <a:solidFill>
                          <a:schemeClr val="bg1"/>
                        </a:solidFill>
                        <a:latin typeface="Arial" panose="020B0604020202020204" pitchFamily="34" charset="0"/>
                        <a:cs typeface="Arial" panose="020B0604020202020204" pitchFamily="34" charset="0"/>
                      </a:endParaRPr>
                    </a:p>
                    <a:p>
                      <a:pPr algn="ctr" fontAlgn="b"/>
                      <a:r>
                        <a:rPr lang="ro-RO" sz="1400" b="1" u="none" strike="noStrike" noProof="0" dirty="0">
                          <a:solidFill>
                            <a:schemeClr val="bg1"/>
                          </a:solidFill>
                          <a:latin typeface="Arial" panose="020B0604020202020204" pitchFamily="34" charset="0"/>
                          <a:cs typeface="Arial" panose="020B0604020202020204" pitchFamily="34" charset="0"/>
                        </a:rPr>
                        <a:t>Denumire</a:t>
                      </a:r>
                    </a:p>
                    <a:p>
                      <a:pPr algn="ctr" fontAlgn="b"/>
                      <a:r>
                        <a:rPr lang="ro-RO" sz="1400" b="1" u="none" strike="noStrike" noProof="0" dirty="0">
                          <a:solidFill>
                            <a:schemeClr val="bg1"/>
                          </a:solidFill>
                          <a:latin typeface="Arial" panose="020B0604020202020204" pitchFamily="34" charset="0"/>
                          <a:cs typeface="Arial" panose="020B0604020202020204" pitchFamily="34" charset="0"/>
                        </a:rPr>
                        <a:t> program</a:t>
                      </a:r>
                      <a:endParaRPr lang="ro-RO" sz="1400" b="1"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tc>
                <a:tc gridSpan="4">
                  <a:txBody>
                    <a:bodyPr/>
                    <a:lstStyle/>
                    <a:p>
                      <a:pPr algn="ctr" fontAlgn="b"/>
                      <a:endParaRPr lang="ro-RO" sz="1400" b="1" u="none" strike="noStrike" noProof="0" dirty="0">
                        <a:solidFill>
                          <a:schemeClr val="bg1"/>
                        </a:solidFill>
                        <a:latin typeface="Arial" panose="020B0604020202020204" pitchFamily="34" charset="0"/>
                        <a:cs typeface="Arial" panose="020B0604020202020204" pitchFamily="34" charset="0"/>
                      </a:endParaRPr>
                    </a:p>
                    <a:p>
                      <a:pPr algn="ctr" fontAlgn="b"/>
                      <a:r>
                        <a:rPr lang="ro-RO" sz="1400" b="1" u="none" strike="noStrike" noProof="0" dirty="0">
                          <a:solidFill>
                            <a:schemeClr val="bg1"/>
                          </a:solidFill>
                          <a:latin typeface="Arial" panose="020B0604020202020204" pitchFamily="34" charset="0"/>
                          <a:cs typeface="Arial" panose="020B0604020202020204" pitchFamily="34" charset="0"/>
                        </a:rPr>
                        <a:t>Cazuri tratate</a:t>
                      </a:r>
                      <a:r>
                        <a:rPr lang="ro-RO" sz="1400" b="1" u="none" strike="noStrike" baseline="0" noProof="0" dirty="0">
                          <a:solidFill>
                            <a:schemeClr val="bg1"/>
                          </a:solidFill>
                          <a:latin typeface="Arial" panose="020B0604020202020204" pitchFamily="34" charset="0"/>
                          <a:cs typeface="Arial" panose="020B0604020202020204" pitchFamily="34" charset="0"/>
                        </a:rPr>
                        <a:t> și validate CNAM</a:t>
                      </a:r>
                      <a:endParaRPr lang="ro-RO" sz="1400" b="1"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sz="1400" b="1" u="none" strike="noStrike" noProof="0" dirty="0">
                          <a:solidFill>
                            <a:schemeClr val="bg1"/>
                          </a:solidFill>
                          <a:latin typeface="Arial" panose="020B0604020202020204" pitchFamily="34" charset="0"/>
                          <a:cs typeface="Arial" panose="020B0604020202020204" pitchFamily="34" charset="0"/>
                        </a:rPr>
                        <a:t>Ponderea îndeplinirii </a:t>
                      </a:r>
                    </a:p>
                    <a:p>
                      <a:pPr algn="ctr"/>
                      <a:endParaRPr lang="ro-RO" sz="1400" b="1" i="0" noProof="0" dirty="0">
                        <a:solidFill>
                          <a:schemeClr val="bg1"/>
                        </a:solidFill>
                        <a:latin typeface="Arial" panose="020B0604020202020204" pitchFamily="34" charset="0"/>
                        <a:cs typeface="Arial" panose="020B0604020202020204" pitchFamily="34" charset="0"/>
                      </a:endParaRPr>
                    </a:p>
                  </a:txBody>
                  <a:tcPr marL="2744" marR="2744" marT="3658" marB="0"/>
                </a:tc>
                <a:extLst>
                  <a:ext uri="{0D108BD9-81ED-4DB2-BD59-A6C34878D82A}">
                    <a16:rowId xmlns:a16="http://schemas.microsoft.com/office/drawing/2014/main" val="10001"/>
                  </a:ext>
                </a:extLst>
              </a:tr>
              <a:tr h="432048">
                <a:tc vMerge="1">
                  <a:txBody>
                    <a:bodyPr/>
                    <a:lstStyle/>
                    <a:p>
                      <a:endParaRPr lang="ru-RU"/>
                    </a:p>
                  </a:txBody>
                  <a:tcPr/>
                </a:tc>
                <a:tc>
                  <a:txBody>
                    <a:bodyPr/>
                    <a:lstStyle/>
                    <a:p>
                      <a:pPr algn="ctr" fontAlgn="b"/>
                      <a:r>
                        <a:rPr lang="ro-RO" sz="1400" b="1" u="none" strike="noStrike" noProof="0" dirty="0">
                          <a:solidFill>
                            <a:schemeClr val="bg1"/>
                          </a:solidFill>
                          <a:latin typeface="Arial" panose="020B0604020202020204" pitchFamily="34" charset="0"/>
                          <a:cs typeface="Arial" panose="020B0604020202020204" pitchFamily="34" charset="0"/>
                        </a:rPr>
                        <a:t>Cazuri</a:t>
                      </a:r>
                      <a:endParaRPr lang="ro-RO" sz="1400" b="1"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nchor="b"/>
                </a:tc>
                <a:tc>
                  <a:txBody>
                    <a:bodyPr/>
                    <a:lstStyle/>
                    <a:p>
                      <a:pPr algn="ctr" fontAlgn="b"/>
                      <a:r>
                        <a:rPr lang="ro-RO" sz="1400" b="1" u="none" strike="noStrike" noProof="0" dirty="0">
                          <a:solidFill>
                            <a:schemeClr val="bg1"/>
                          </a:solidFill>
                          <a:latin typeface="Arial" panose="020B0604020202020204" pitchFamily="34" charset="0"/>
                          <a:cs typeface="Arial" panose="020B0604020202020204" pitchFamily="34" charset="0"/>
                        </a:rPr>
                        <a:t>ICM</a:t>
                      </a:r>
                      <a:endParaRPr lang="ro-RO" sz="1400" b="1"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nchor="b"/>
                </a:tc>
                <a:tc>
                  <a:txBody>
                    <a:bodyPr/>
                    <a:lstStyle/>
                    <a:p>
                      <a:pPr algn="ctr" fontAlgn="b"/>
                      <a:r>
                        <a:rPr lang="ro-RO" sz="1400" b="1" u="none" strike="noStrike" noProof="0" dirty="0">
                          <a:solidFill>
                            <a:schemeClr val="bg1"/>
                          </a:solidFill>
                          <a:latin typeface="Arial" panose="020B0604020202020204" pitchFamily="34" charset="0"/>
                          <a:cs typeface="Arial" panose="020B0604020202020204" pitchFamily="34" charset="0"/>
                        </a:rPr>
                        <a:t>Tarif</a:t>
                      </a:r>
                      <a:endParaRPr lang="ro-RO" sz="1400" b="1"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nchor="b"/>
                </a:tc>
                <a:tc>
                  <a:txBody>
                    <a:bodyPr/>
                    <a:lstStyle/>
                    <a:p>
                      <a:pPr algn="ctr" fontAlgn="b"/>
                      <a:r>
                        <a:rPr lang="ro-RO" sz="1400" b="1" u="none" strike="noStrike" noProof="0" dirty="0">
                          <a:solidFill>
                            <a:schemeClr val="bg1"/>
                          </a:solidFill>
                          <a:latin typeface="Arial" panose="020B0604020202020204" pitchFamily="34" charset="0"/>
                          <a:cs typeface="Arial" panose="020B0604020202020204" pitchFamily="34" charset="0"/>
                        </a:rPr>
                        <a:t>Suma</a:t>
                      </a:r>
                      <a:endParaRPr lang="ro-RO" sz="1400" b="1"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nchor="b"/>
                </a:tc>
                <a:tc>
                  <a:txBody>
                    <a:bodyPr/>
                    <a:lstStyle/>
                    <a:p>
                      <a:pPr algn="ctr"/>
                      <a:endParaRPr lang="ro-RO" sz="1400" b="1" i="0" noProof="0" dirty="0">
                        <a:solidFill>
                          <a:schemeClr val="bg1"/>
                        </a:solidFill>
                        <a:latin typeface="Arial" panose="020B0604020202020204" pitchFamily="34" charset="0"/>
                        <a:cs typeface="Arial" panose="020B0604020202020204" pitchFamily="34" charset="0"/>
                      </a:endParaRPr>
                    </a:p>
                  </a:txBody>
                  <a:tcPr marL="2744" marR="2744" marT="3658" marB="0" anchor="b"/>
                </a:tc>
                <a:extLst>
                  <a:ext uri="{0D108BD9-81ED-4DB2-BD59-A6C34878D82A}">
                    <a16:rowId xmlns:a16="http://schemas.microsoft.com/office/drawing/2014/main" val="10002"/>
                  </a:ext>
                </a:extLst>
              </a:tr>
              <a:tr h="417336">
                <a:tc>
                  <a:txBody>
                    <a:bodyPr/>
                    <a:lstStyle/>
                    <a:p>
                      <a:pPr algn="l" fontAlgn="b"/>
                      <a:r>
                        <a:rPr lang="ro-RO" sz="1400" b="1" u="none" strike="noStrike" noProof="0" dirty="0">
                          <a:solidFill>
                            <a:schemeClr val="bg1"/>
                          </a:solidFill>
                          <a:latin typeface="Arial" panose="020B0604020202020204" pitchFamily="34" charset="0"/>
                          <a:cs typeface="Arial" panose="020B0604020202020204" pitchFamily="34" charset="0"/>
                        </a:rPr>
                        <a:t>Program general</a:t>
                      </a:r>
                      <a:endParaRPr lang="ro-RO" sz="1400" b="1"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tc>
                <a:tc>
                  <a:txBody>
                    <a:bodyPr/>
                    <a:lstStyle/>
                    <a:p>
                      <a:pPr algn="ctr" fontAlgn="b"/>
                      <a:r>
                        <a:rPr lang="en-US" sz="1400" b="1" u="none" strike="noStrike" noProof="0" dirty="0" smtClean="0">
                          <a:solidFill>
                            <a:schemeClr val="bg1"/>
                          </a:solidFill>
                          <a:latin typeface="Arial" panose="020B0604020202020204" pitchFamily="34" charset="0"/>
                          <a:cs typeface="Arial" panose="020B0604020202020204" pitchFamily="34" charset="0"/>
                        </a:rPr>
                        <a:t>4966</a:t>
                      </a:r>
                      <a:endParaRPr lang="ro-RO" sz="1400" b="1"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tc>
                <a:tc>
                  <a:txBody>
                    <a:bodyPr/>
                    <a:lstStyle/>
                    <a:p>
                      <a:pPr algn="ctr" fontAlgn="b"/>
                      <a:r>
                        <a:rPr lang="ro-RO" sz="1400" b="1" u="none" strike="noStrike" noProof="0" dirty="0">
                          <a:solidFill>
                            <a:schemeClr val="bg1"/>
                          </a:solidFill>
                          <a:latin typeface="Arial" panose="020B0604020202020204" pitchFamily="34" charset="0"/>
                          <a:cs typeface="Arial" panose="020B0604020202020204" pitchFamily="34" charset="0"/>
                        </a:rPr>
                        <a:t>1,8</a:t>
                      </a:r>
                      <a:r>
                        <a:rPr lang="en-US" sz="1400" b="1" u="none" strike="noStrike" noProof="0" dirty="0">
                          <a:solidFill>
                            <a:schemeClr val="bg1"/>
                          </a:solidFill>
                          <a:latin typeface="Arial" panose="020B0604020202020204" pitchFamily="34" charset="0"/>
                          <a:cs typeface="Arial" panose="020B0604020202020204" pitchFamily="34" charset="0"/>
                        </a:rPr>
                        <a:t>255</a:t>
                      </a:r>
                      <a:endParaRPr lang="ro-RO" sz="1400" b="1"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tc>
                <a:tc>
                  <a:txBody>
                    <a:bodyPr/>
                    <a:lstStyle/>
                    <a:p>
                      <a:pPr algn="ctr" fontAlgn="b"/>
                      <a:r>
                        <a:rPr lang="en-US" sz="1400" b="1" u="none" strike="noStrike" noProof="0" dirty="0">
                          <a:solidFill>
                            <a:schemeClr val="bg1"/>
                          </a:solidFill>
                          <a:latin typeface="Arial" panose="020B0604020202020204" pitchFamily="34" charset="0"/>
                          <a:cs typeface="Arial" panose="020B0604020202020204" pitchFamily="34" charset="0"/>
                        </a:rPr>
                        <a:t>6204</a:t>
                      </a:r>
                      <a:endParaRPr lang="ro-RO" sz="1400" b="1"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tc>
                <a:tc>
                  <a:txBody>
                    <a:bodyPr/>
                    <a:lstStyle/>
                    <a:p>
                      <a:pPr algn="ctr" fontAlgn="b"/>
                      <a:r>
                        <a:rPr lang="en-US" sz="1400" b="1" u="none" strike="noStrike" noProof="0" dirty="0">
                          <a:solidFill>
                            <a:schemeClr val="bg1"/>
                          </a:solidFill>
                          <a:latin typeface="Arial" panose="020B0604020202020204" pitchFamily="34" charset="0"/>
                          <a:cs typeface="Arial" panose="020B0604020202020204" pitchFamily="34" charset="0"/>
                        </a:rPr>
                        <a:t>56241946,33</a:t>
                      </a:r>
                      <a:endParaRPr lang="ro-RO" sz="1400" b="1"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tc>
                <a:tc>
                  <a:txBody>
                    <a:bodyPr/>
                    <a:lstStyle/>
                    <a:p>
                      <a:pPr algn="ctr"/>
                      <a:r>
                        <a:rPr lang="en-US" sz="1400" b="1" noProof="0" dirty="0">
                          <a:solidFill>
                            <a:schemeClr val="bg1"/>
                          </a:solidFill>
                          <a:latin typeface="Arial" panose="020B0604020202020204" pitchFamily="34" charset="0"/>
                          <a:cs typeface="Arial" panose="020B0604020202020204" pitchFamily="34" charset="0"/>
                        </a:rPr>
                        <a:t>100</a:t>
                      </a:r>
                      <a:r>
                        <a:rPr lang="ro-RO" sz="1400" b="1" noProof="0" dirty="0">
                          <a:solidFill>
                            <a:schemeClr val="bg1"/>
                          </a:solidFill>
                          <a:latin typeface="Arial" panose="020B0604020202020204" pitchFamily="34" charset="0"/>
                          <a:cs typeface="Arial" panose="020B0604020202020204" pitchFamily="34" charset="0"/>
                        </a:rPr>
                        <a:t>%</a:t>
                      </a:r>
                      <a:endParaRPr lang="ro-RO" sz="1400" b="1" i="0" noProof="0" dirty="0">
                        <a:solidFill>
                          <a:schemeClr val="bg1"/>
                        </a:solidFill>
                        <a:latin typeface="Arial" panose="020B0604020202020204" pitchFamily="34" charset="0"/>
                        <a:cs typeface="Arial" panose="020B0604020202020204" pitchFamily="34" charset="0"/>
                      </a:endParaRPr>
                    </a:p>
                  </a:txBody>
                  <a:tcPr marL="2744" marR="2744" marT="3658" marB="0"/>
                </a:tc>
                <a:extLst>
                  <a:ext uri="{0D108BD9-81ED-4DB2-BD59-A6C34878D82A}">
                    <a16:rowId xmlns:a16="http://schemas.microsoft.com/office/drawing/2014/main" val="10003"/>
                  </a:ext>
                </a:extLst>
              </a:tr>
              <a:tr h="583387">
                <a:tc>
                  <a:txBody>
                    <a:bodyPr/>
                    <a:lstStyle/>
                    <a:p>
                      <a:pPr algn="l" fontAlgn="b"/>
                      <a:r>
                        <a:rPr lang="ro-RO" sz="1400" b="1" u="none" strike="noStrike" noProof="0" dirty="0">
                          <a:solidFill>
                            <a:schemeClr val="bg1"/>
                          </a:solidFill>
                          <a:latin typeface="Arial" panose="020B0604020202020204" pitchFamily="34" charset="0"/>
                          <a:cs typeface="Arial" panose="020B0604020202020204" pitchFamily="34" charset="0"/>
                        </a:rPr>
                        <a:t>Cardiologie intervențională</a:t>
                      </a:r>
                      <a:endParaRPr lang="ro-RO" sz="1400" b="1"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tc>
                <a:tc>
                  <a:txBody>
                    <a:bodyPr/>
                    <a:lstStyle/>
                    <a:p>
                      <a:pPr algn="ctr" fontAlgn="b"/>
                      <a:r>
                        <a:rPr lang="en-US" sz="1400" b="1" u="none" strike="noStrike" noProof="0" dirty="0">
                          <a:solidFill>
                            <a:schemeClr val="bg1"/>
                          </a:solidFill>
                          <a:latin typeface="Arial" panose="020B0604020202020204" pitchFamily="34" charset="0"/>
                          <a:cs typeface="Arial" panose="020B0604020202020204" pitchFamily="34" charset="0"/>
                        </a:rPr>
                        <a:t>2877</a:t>
                      </a:r>
                      <a:endParaRPr lang="ro-RO" sz="1400" b="1"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tc>
                <a:tc>
                  <a:txBody>
                    <a:bodyPr/>
                    <a:lstStyle/>
                    <a:p>
                      <a:pPr algn="ctr" fontAlgn="b"/>
                      <a:r>
                        <a:rPr lang="en-US" sz="1400" b="1" u="none" strike="noStrike" noProof="0" dirty="0">
                          <a:solidFill>
                            <a:schemeClr val="bg1"/>
                          </a:solidFill>
                          <a:latin typeface="Arial" panose="020B0604020202020204" pitchFamily="34" charset="0"/>
                          <a:cs typeface="Arial" panose="020B0604020202020204" pitchFamily="34" charset="0"/>
                        </a:rPr>
                        <a:t>4,7753</a:t>
                      </a:r>
                      <a:endParaRPr lang="ro-RO" sz="1400" b="1"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tc>
                <a:tc>
                  <a:txBody>
                    <a:bodyPr/>
                    <a:lstStyle/>
                    <a:p>
                      <a:pPr algn="ctr" fontAlgn="b"/>
                      <a:r>
                        <a:rPr lang="ro-RO" sz="1400" b="1" u="none" strike="noStrike" noProof="0" dirty="0">
                          <a:solidFill>
                            <a:schemeClr val="bg1"/>
                          </a:solidFill>
                          <a:latin typeface="Arial" panose="020B0604020202020204" pitchFamily="34" charset="0"/>
                          <a:cs typeface="Arial" panose="020B0604020202020204" pitchFamily="34" charset="0"/>
                        </a:rPr>
                        <a:t>4667</a:t>
                      </a:r>
                      <a:endParaRPr lang="ro-RO" sz="1400" b="1"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tc>
                <a:tc>
                  <a:txBody>
                    <a:bodyPr/>
                    <a:lstStyle/>
                    <a:p>
                      <a:pPr algn="ctr" fontAlgn="b"/>
                      <a:r>
                        <a:rPr lang="en-US" sz="1400" b="1" u="none" strike="noStrike" noProof="0" dirty="0">
                          <a:solidFill>
                            <a:schemeClr val="bg1"/>
                          </a:solidFill>
                          <a:latin typeface="Arial" panose="020B0604020202020204" pitchFamily="34" charset="0"/>
                          <a:cs typeface="Arial" panose="020B0604020202020204" pitchFamily="34" charset="0"/>
                        </a:rPr>
                        <a:t>64117757,31</a:t>
                      </a:r>
                      <a:endParaRPr lang="ro-RO" sz="1400" b="1"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tc>
                <a:tc>
                  <a:txBody>
                    <a:bodyPr/>
                    <a:lstStyle/>
                    <a:p>
                      <a:pPr algn="ctr"/>
                      <a:r>
                        <a:rPr lang="en-US" sz="1400" b="1" noProof="0" dirty="0">
                          <a:solidFill>
                            <a:schemeClr val="bg1"/>
                          </a:solidFill>
                          <a:latin typeface="Arial" panose="020B0604020202020204" pitchFamily="34" charset="0"/>
                          <a:cs typeface="Arial" panose="020B0604020202020204" pitchFamily="34" charset="0"/>
                        </a:rPr>
                        <a:t>101,8</a:t>
                      </a:r>
                      <a:r>
                        <a:rPr lang="ro-RO" sz="1400" b="1" noProof="0" dirty="0">
                          <a:solidFill>
                            <a:schemeClr val="bg1"/>
                          </a:solidFill>
                          <a:latin typeface="Arial" panose="020B0604020202020204" pitchFamily="34" charset="0"/>
                          <a:cs typeface="Arial" panose="020B0604020202020204" pitchFamily="34" charset="0"/>
                        </a:rPr>
                        <a:t>%</a:t>
                      </a:r>
                      <a:endParaRPr lang="ro-RO" sz="1400" b="1" i="0" noProof="0" dirty="0">
                        <a:solidFill>
                          <a:schemeClr val="bg1"/>
                        </a:solidFill>
                        <a:latin typeface="Arial" panose="020B0604020202020204" pitchFamily="34" charset="0"/>
                        <a:cs typeface="Arial" panose="020B0604020202020204" pitchFamily="34" charset="0"/>
                      </a:endParaRPr>
                    </a:p>
                  </a:txBody>
                  <a:tcPr marL="2744" marR="2744" marT="3658" marB="0"/>
                </a:tc>
                <a:extLst>
                  <a:ext uri="{0D108BD9-81ED-4DB2-BD59-A6C34878D82A}">
                    <a16:rowId xmlns:a16="http://schemas.microsoft.com/office/drawing/2014/main" val="10004"/>
                  </a:ext>
                </a:extLst>
              </a:tr>
              <a:tr h="561851">
                <a:tc>
                  <a:txBody>
                    <a:bodyPr/>
                    <a:lstStyle/>
                    <a:p>
                      <a:pPr algn="l" fontAlgn="b"/>
                      <a:r>
                        <a:rPr lang="ro-RO" sz="1400" b="1" u="none" strike="noStrike" noProof="0" dirty="0" err="1">
                          <a:solidFill>
                            <a:schemeClr val="bg1"/>
                          </a:solidFill>
                          <a:latin typeface="Arial" panose="020B0604020202020204" pitchFamily="34" charset="0"/>
                          <a:cs typeface="Arial" panose="020B0604020202020204" pitchFamily="34" charset="0"/>
                        </a:rPr>
                        <a:t>Cardiochirurgie</a:t>
                      </a:r>
                      <a:r>
                        <a:rPr lang="ro-RO" sz="1400" b="1" u="none" strike="noStrike" noProof="0" dirty="0">
                          <a:solidFill>
                            <a:schemeClr val="bg1"/>
                          </a:solidFill>
                          <a:latin typeface="Arial" panose="020B0604020202020204" pitchFamily="34" charset="0"/>
                          <a:cs typeface="Arial" panose="020B0604020202020204" pitchFamily="34" charset="0"/>
                        </a:rPr>
                        <a:t> </a:t>
                      </a:r>
                      <a:r>
                        <a:rPr lang="ro-RO" sz="1400" b="1" u="none" strike="noStrike" noProof="0" dirty="0" err="1">
                          <a:solidFill>
                            <a:schemeClr val="bg1"/>
                          </a:solidFill>
                          <a:latin typeface="Arial" panose="020B0604020202020204" pitchFamily="34" charset="0"/>
                          <a:cs typeface="Arial" panose="020B0604020202020204" pitchFamily="34" charset="0"/>
                        </a:rPr>
                        <a:t>endovasculară</a:t>
                      </a:r>
                      <a:endParaRPr lang="ro-RO" sz="1400" b="1"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tc>
                <a:tc>
                  <a:txBody>
                    <a:bodyPr/>
                    <a:lstStyle/>
                    <a:p>
                      <a:pPr algn="ctr" fontAlgn="b"/>
                      <a:r>
                        <a:rPr lang="en-US" sz="1400" b="1" u="none" strike="noStrike" noProof="0" dirty="0">
                          <a:solidFill>
                            <a:schemeClr val="bg1"/>
                          </a:solidFill>
                          <a:latin typeface="Arial" panose="020B0604020202020204" pitchFamily="34" charset="0"/>
                          <a:cs typeface="Arial" panose="020B0604020202020204" pitchFamily="34" charset="0"/>
                        </a:rPr>
                        <a:t>25</a:t>
                      </a:r>
                      <a:endParaRPr lang="ro-RO" sz="1400" b="1"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tc>
                <a:tc>
                  <a:txBody>
                    <a:bodyPr/>
                    <a:lstStyle/>
                    <a:p>
                      <a:pPr algn="ctr" fontAlgn="b"/>
                      <a:r>
                        <a:rPr lang="en-US" sz="1400" b="1" u="none" strike="noStrike" noProof="0" dirty="0">
                          <a:solidFill>
                            <a:schemeClr val="bg1"/>
                          </a:solidFill>
                          <a:latin typeface="Arial" panose="020B0604020202020204" pitchFamily="34" charset="0"/>
                          <a:cs typeface="Arial" panose="020B0604020202020204" pitchFamily="34" charset="0"/>
                        </a:rPr>
                        <a:t>11,7671</a:t>
                      </a:r>
                      <a:endParaRPr lang="ro-RO" sz="1400" b="1"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tc>
                <a:tc>
                  <a:txBody>
                    <a:bodyPr/>
                    <a:lstStyle/>
                    <a:p>
                      <a:pPr algn="ctr" fontAlgn="b"/>
                      <a:r>
                        <a:rPr lang="ro-RO" sz="1400" b="1" u="none" strike="noStrike" noProof="0" dirty="0">
                          <a:solidFill>
                            <a:schemeClr val="bg1"/>
                          </a:solidFill>
                          <a:latin typeface="Arial" panose="020B0604020202020204" pitchFamily="34" charset="0"/>
                          <a:cs typeface="Arial" panose="020B0604020202020204" pitchFamily="34" charset="0"/>
                        </a:rPr>
                        <a:t>4667</a:t>
                      </a:r>
                      <a:endParaRPr lang="ro-RO" sz="1400" b="1"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tc>
                <a:tc>
                  <a:txBody>
                    <a:bodyPr/>
                    <a:lstStyle/>
                    <a:p>
                      <a:pPr algn="ctr" fontAlgn="b"/>
                      <a:r>
                        <a:rPr lang="en-US" sz="1400" b="1" u="none" strike="noStrike" noProof="0" dirty="0">
                          <a:solidFill>
                            <a:schemeClr val="bg1"/>
                          </a:solidFill>
                          <a:latin typeface="Arial" panose="020B0604020202020204" pitchFamily="34" charset="0"/>
                          <a:cs typeface="Arial" panose="020B0604020202020204" pitchFamily="34" charset="0"/>
                        </a:rPr>
                        <a:t>1372926,39</a:t>
                      </a:r>
                      <a:endParaRPr lang="ro-RO" sz="1400" b="1"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tc>
                <a:tc>
                  <a:txBody>
                    <a:bodyPr/>
                    <a:lstStyle/>
                    <a:p>
                      <a:pPr algn="ctr"/>
                      <a:r>
                        <a:rPr lang="en-US" sz="1400" b="1" noProof="0" dirty="0">
                          <a:solidFill>
                            <a:schemeClr val="bg1"/>
                          </a:solidFill>
                          <a:latin typeface="Arial" panose="020B0604020202020204" pitchFamily="34" charset="0"/>
                          <a:cs typeface="Arial" panose="020B0604020202020204" pitchFamily="34" charset="0"/>
                        </a:rPr>
                        <a:t>125</a:t>
                      </a:r>
                      <a:r>
                        <a:rPr lang="ro-RO" sz="1400" b="1" noProof="0" dirty="0">
                          <a:solidFill>
                            <a:schemeClr val="bg1"/>
                          </a:solidFill>
                          <a:latin typeface="Arial" panose="020B0604020202020204" pitchFamily="34" charset="0"/>
                          <a:cs typeface="Arial" panose="020B0604020202020204" pitchFamily="34" charset="0"/>
                        </a:rPr>
                        <a:t>%</a:t>
                      </a:r>
                      <a:endParaRPr lang="ro-RO" sz="1400" b="1" i="0" noProof="0" dirty="0">
                        <a:solidFill>
                          <a:schemeClr val="bg1"/>
                        </a:solidFill>
                        <a:latin typeface="Arial" panose="020B0604020202020204" pitchFamily="34" charset="0"/>
                        <a:cs typeface="Arial" panose="020B0604020202020204" pitchFamily="34" charset="0"/>
                      </a:endParaRPr>
                    </a:p>
                  </a:txBody>
                  <a:tcPr marL="2744" marR="2744" marT="3658" marB="0"/>
                </a:tc>
                <a:extLst>
                  <a:ext uri="{0D108BD9-81ED-4DB2-BD59-A6C34878D82A}">
                    <a16:rowId xmlns:a16="http://schemas.microsoft.com/office/drawing/2014/main" val="10005"/>
                  </a:ext>
                </a:extLst>
              </a:tr>
              <a:tr h="444768">
                <a:tc>
                  <a:txBody>
                    <a:bodyPr/>
                    <a:lstStyle/>
                    <a:p>
                      <a:pPr algn="l" fontAlgn="b"/>
                      <a:r>
                        <a:rPr lang="ro-RO" sz="1400" b="1" u="none" strike="noStrike" noProof="0" dirty="0" err="1">
                          <a:solidFill>
                            <a:schemeClr val="bg1"/>
                          </a:solidFill>
                          <a:latin typeface="Arial" panose="020B0604020202020204" pitchFamily="34" charset="0"/>
                          <a:cs typeface="Arial" panose="020B0604020202020204" pitchFamily="34" charset="0"/>
                        </a:rPr>
                        <a:t>Cardiochirurgie</a:t>
                      </a:r>
                      <a:endParaRPr lang="ro-RO" sz="1400" b="1"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tc>
                <a:tc>
                  <a:txBody>
                    <a:bodyPr/>
                    <a:lstStyle/>
                    <a:p>
                      <a:pPr algn="ctr" fontAlgn="b"/>
                      <a:r>
                        <a:rPr lang="en-US" sz="1400" b="1" u="none" strike="noStrike" noProof="0" dirty="0">
                          <a:solidFill>
                            <a:schemeClr val="bg1"/>
                          </a:solidFill>
                          <a:latin typeface="Arial" panose="020B0604020202020204" pitchFamily="34" charset="0"/>
                          <a:cs typeface="Arial" panose="020B0604020202020204" pitchFamily="34" charset="0"/>
                        </a:rPr>
                        <a:t>655</a:t>
                      </a:r>
                      <a:endParaRPr lang="ro-RO" sz="1400" b="1"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tc>
                <a:tc>
                  <a:txBody>
                    <a:bodyPr/>
                    <a:lstStyle/>
                    <a:p>
                      <a:pPr algn="ctr" fontAlgn="b"/>
                      <a:r>
                        <a:rPr lang="ro-RO" sz="1400" b="1" u="none" strike="noStrike" noProof="0" dirty="0">
                          <a:solidFill>
                            <a:schemeClr val="bg1"/>
                          </a:solidFill>
                          <a:latin typeface="Arial" panose="020B0604020202020204" pitchFamily="34" charset="0"/>
                          <a:cs typeface="Arial" panose="020B0604020202020204" pitchFamily="34" charset="0"/>
                        </a:rPr>
                        <a:t>7,</a:t>
                      </a:r>
                      <a:r>
                        <a:rPr lang="en-US" sz="1400" b="1" u="none" strike="noStrike" noProof="0" dirty="0">
                          <a:solidFill>
                            <a:schemeClr val="bg1"/>
                          </a:solidFill>
                          <a:latin typeface="Arial" panose="020B0604020202020204" pitchFamily="34" charset="0"/>
                          <a:cs typeface="Arial" panose="020B0604020202020204" pitchFamily="34" charset="0"/>
                        </a:rPr>
                        <a:t>7243</a:t>
                      </a:r>
                      <a:endParaRPr lang="ro-RO" sz="1400" b="1"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tc>
                <a:tc>
                  <a:txBody>
                    <a:bodyPr/>
                    <a:lstStyle/>
                    <a:p>
                      <a:pPr algn="ctr" fontAlgn="b"/>
                      <a:r>
                        <a:rPr lang="ro-RO" sz="1400" b="1" u="none" strike="noStrike" noProof="0" dirty="0">
                          <a:solidFill>
                            <a:schemeClr val="bg1"/>
                          </a:solidFill>
                          <a:latin typeface="Arial" panose="020B0604020202020204" pitchFamily="34" charset="0"/>
                          <a:cs typeface="Arial" panose="020B0604020202020204" pitchFamily="34" charset="0"/>
                        </a:rPr>
                        <a:t>4667</a:t>
                      </a:r>
                      <a:endParaRPr lang="ro-RO" sz="1400" b="1"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tc>
                <a:tc>
                  <a:txBody>
                    <a:bodyPr/>
                    <a:lstStyle/>
                    <a:p>
                      <a:pPr algn="ctr" fontAlgn="b"/>
                      <a:r>
                        <a:rPr lang="en-US" sz="1400" b="1" u="none" strike="noStrike" noProof="0" dirty="0">
                          <a:solidFill>
                            <a:schemeClr val="bg1"/>
                          </a:solidFill>
                          <a:latin typeface="Arial" panose="020B0604020202020204" pitchFamily="34" charset="0"/>
                          <a:cs typeface="Arial" panose="020B0604020202020204" pitchFamily="34" charset="0"/>
                        </a:rPr>
                        <a:t>23612296,80</a:t>
                      </a:r>
                      <a:endParaRPr lang="ro-RO" sz="1400" b="1"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tc>
                <a:tc>
                  <a:txBody>
                    <a:bodyPr/>
                    <a:lstStyle/>
                    <a:p>
                      <a:pPr algn="ctr"/>
                      <a:r>
                        <a:rPr lang="ro-RO" sz="1400" b="1" noProof="0" dirty="0">
                          <a:solidFill>
                            <a:schemeClr val="bg1"/>
                          </a:solidFill>
                          <a:latin typeface="Arial" panose="020B0604020202020204" pitchFamily="34" charset="0"/>
                          <a:cs typeface="Arial" panose="020B0604020202020204" pitchFamily="34" charset="0"/>
                        </a:rPr>
                        <a:t>10</a:t>
                      </a:r>
                      <a:r>
                        <a:rPr lang="en-US" sz="1400" b="1" noProof="0" dirty="0">
                          <a:solidFill>
                            <a:schemeClr val="bg1"/>
                          </a:solidFill>
                          <a:latin typeface="Arial" panose="020B0604020202020204" pitchFamily="34" charset="0"/>
                          <a:cs typeface="Arial" panose="020B0604020202020204" pitchFamily="34" charset="0"/>
                        </a:rPr>
                        <a:t>9,2</a:t>
                      </a:r>
                      <a:r>
                        <a:rPr lang="ro-RO" sz="1400" b="1" noProof="0" dirty="0">
                          <a:solidFill>
                            <a:schemeClr val="bg1"/>
                          </a:solidFill>
                          <a:latin typeface="Arial" panose="020B0604020202020204" pitchFamily="34" charset="0"/>
                          <a:cs typeface="Arial" panose="020B0604020202020204" pitchFamily="34" charset="0"/>
                        </a:rPr>
                        <a:t>%</a:t>
                      </a:r>
                      <a:endParaRPr lang="ro-RO" sz="1400" b="1" i="0" noProof="0" dirty="0">
                        <a:solidFill>
                          <a:schemeClr val="bg1"/>
                        </a:solidFill>
                        <a:latin typeface="Arial" panose="020B0604020202020204" pitchFamily="34" charset="0"/>
                        <a:cs typeface="Arial" panose="020B0604020202020204" pitchFamily="34" charset="0"/>
                      </a:endParaRPr>
                    </a:p>
                  </a:txBody>
                  <a:tcPr marL="2744" marR="2744" marT="3658" marB="0"/>
                </a:tc>
                <a:extLst>
                  <a:ext uri="{0D108BD9-81ED-4DB2-BD59-A6C34878D82A}">
                    <a16:rowId xmlns:a16="http://schemas.microsoft.com/office/drawing/2014/main" val="919208697"/>
                  </a:ext>
                </a:extLst>
              </a:tr>
              <a:tr h="858266">
                <a:tc>
                  <a:txBody>
                    <a:bodyPr/>
                    <a:lstStyle/>
                    <a:p>
                      <a:pPr algn="l" fontAlgn="b"/>
                      <a:r>
                        <a:rPr lang="ro-RO" sz="1400" b="1" u="none" strike="noStrike" noProof="0" dirty="0">
                          <a:solidFill>
                            <a:schemeClr val="bg1"/>
                          </a:solidFill>
                          <a:latin typeface="Arial" panose="020B0604020202020204" pitchFamily="34" charset="0"/>
                          <a:cs typeface="Arial" panose="020B0604020202020204" pitchFamily="34" charset="0"/>
                        </a:rPr>
                        <a:t>Studiu electrofiziologie și ablații</a:t>
                      </a:r>
                      <a:endParaRPr lang="ro-RO" sz="1400" b="1"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tc>
                <a:tc>
                  <a:txBody>
                    <a:bodyPr/>
                    <a:lstStyle/>
                    <a:p>
                      <a:pPr algn="ctr" fontAlgn="b"/>
                      <a:r>
                        <a:rPr lang="ro-RO" sz="1400" b="1" u="none" strike="noStrike" noProof="0" dirty="0">
                          <a:solidFill>
                            <a:schemeClr val="bg1"/>
                          </a:solidFill>
                          <a:latin typeface="Arial" panose="020B0604020202020204" pitchFamily="34" charset="0"/>
                          <a:cs typeface="Arial" panose="020B0604020202020204" pitchFamily="34" charset="0"/>
                        </a:rPr>
                        <a:t>1</a:t>
                      </a:r>
                      <a:r>
                        <a:rPr lang="en-US" sz="1400" b="1" u="none" strike="noStrike" noProof="0" dirty="0">
                          <a:solidFill>
                            <a:schemeClr val="bg1"/>
                          </a:solidFill>
                          <a:latin typeface="Arial" panose="020B0604020202020204" pitchFamily="34" charset="0"/>
                          <a:cs typeface="Arial" panose="020B0604020202020204" pitchFamily="34" charset="0"/>
                        </a:rPr>
                        <a:t>50</a:t>
                      </a:r>
                      <a:endParaRPr lang="ro-RO" sz="1400" b="1"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tc>
                <a:tc>
                  <a:txBody>
                    <a:bodyPr/>
                    <a:lstStyle/>
                    <a:p>
                      <a:pPr algn="ctr" fontAlgn="b"/>
                      <a:r>
                        <a:rPr lang="ro-RO" sz="1400" b="1" u="none" strike="noStrike" noProof="0" dirty="0">
                          <a:solidFill>
                            <a:schemeClr val="bg1"/>
                          </a:solidFill>
                          <a:latin typeface="Arial" panose="020B0604020202020204" pitchFamily="34" charset="0"/>
                          <a:cs typeface="Arial" panose="020B0604020202020204" pitchFamily="34" charset="0"/>
                        </a:rPr>
                        <a:t>1,3</a:t>
                      </a:r>
                      <a:r>
                        <a:rPr lang="en-US" sz="1400" b="1" u="none" strike="noStrike" noProof="0" dirty="0">
                          <a:solidFill>
                            <a:schemeClr val="bg1"/>
                          </a:solidFill>
                          <a:latin typeface="Arial" panose="020B0604020202020204" pitchFamily="34" charset="0"/>
                          <a:cs typeface="Arial" panose="020B0604020202020204" pitchFamily="34" charset="0"/>
                        </a:rPr>
                        <a:t>118</a:t>
                      </a:r>
                      <a:endParaRPr lang="ro-RO" sz="1400" b="1"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tc>
                <a:tc>
                  <a:txBody>
                    <a:bodyPr/>
                    <a:lstStyle/>
                    <a:p>
                      <a:pPr algn="ctr" fontAlgn="b"/>
                      <a:r>
                        <a:rPr lang="ro-RO" sz="1400" b="1" u="none" strike="noStrike" noProof="0" dirty="0">
                          <a:solidFill>
                            <a:schemeClr val="bg1"/>
                          </a:solidFill>
                          <a:latin typeface="Arial" panose="020B0604020202020204" pitchFamily="34" charset="0"/>
                          <a:cs typeface="Arial" panose="020B0604020202020204" pitchFamily="34" charset="0"/>
                        </a:rPr>
                        <a:t>4667</a:t>
                      </a:r>
                      <a:endParaRPr lang="ro-RO" sz="1400" b="1"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tc>
                <a:tc>
                  <a:txBody>
                    <a:bodyPr/>
                    <a:lstStyle/>
                    <a:p>
                      <a:pPr algn="ctr" fontAlgn="b"/>
                      <a:r>
                        <a:rPr lang="en-US" sz="1400" b="1" u="none" strike="noStrike" noProof="0" dirty="0">
                          <a:solidFill>
                            <a:schemeClr val="bg1"/>
                          </a:solidFill>
                          <a:latin typeface="Arial" panose="020B0604020202020204" pitchFamily="34" charset="0"/>
                          <a:cs typeface="Arial" panose="020B0604020202020204" pitchFamily="34" charset="0"/>
                        </a:rPr>
                        <a:t>144021,71</a:t>
                      </a:r>
                      <a:endParaRPr lang="ro-RO" sz="1400" b="1"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tc>
                <a:tc>
                  <a:txBody>
                    <a:bodyPr/>
                    <a:lstStyle/>
                    <a:p>
                      <a:pPr algn="ctr"/>
                      <a:r>
                        <a:rPr lang="en-US" sz="1400" b="1" noProof="0" dirty="0">
                          <a:solidFill>
                            <a:schemeClr val="bg1"/>
                          </a:solidFill>
                          <a:latin typeface="Arial" panose="020B0604020202020204" pitchFamily="34" charset="0"/>
                          <a:cs typeface="Arial" panose="020B0604020202020204" pitchFamily="34" charset="0"/>
                        </a:rPr>
                        <a:t>100</a:t>
                      </a:r>
                      <a:r>
                        <a:rPr lang="ro-RO" sz="1400" b="1" noProof="0" dirty="0">
                          <a:solidFill>
                            <a:schemeClr val="bg1"/>
                          </a:solidFill>
                          <a:latin typeface="Arial" panose="020B0604020202020204" pitchFamily="34" charset="0"/>
                          <a:cs typeface="Arial" panose="020B0604020202020204" pitchFamily="34" charset="0"/>
                        </a:rPr>
                        <a:t>%</a:t>
                      </a:r>
                      <a:endParaRPr lang="ro-RO" sz="1400" b="1" i="0" noProof="0" dirty="0">
                        <a:solidFill>
                          <a:schemeClr val="bg1"/>
                        </a:solidFill>
                        <a:latin typeface="Arial" panose="020B0604020202020204" pitchFamily="34" charset="0"/>
                        <a:cs typeface="Arial" panose="020B0604020202020204" pitchFamily="34" charset="0"/>
                      </a:endParaRPr>
                    </a:p>
                  </a:txBody>
                  <a:tcPr marL="2744" marR="2744" marT="3658" marB="0"/>
                </a:tc>
                <a:extLst>
                  <a:ext uri="{0D108BD9-81ED-4DB2-BD59-A6C34878D82A}">
                    <a16:rowId xmlns:a16="http://schemas.microsoft.com/office/drawing/2014/main" val="10006"/>
                  </a:ext>
                </a:extLst>
              </a:tr>
              <a:tr h="363458">
                <a:tc>
                  <a:txBody>
                    <a:bodyPr/>
                    <a:lstStyle/>
                    <a:p>
                      <a:pPr algn="l" fontAlgn="b"/>
                      <a:r>
                        <a:rPr lang="ro-RO" sz="1400" b="1" u="none" strike="noStrike" noProof="0" dirty="0" smtClean="0">
                          <a:solidFill>
                            <a:schemeClr val="bg1"/>
                          </a:solidFill>
                          <a:latin typeface="Arial" panose="020B0604020202020204" pitchFamily="34" charset="0"/>
                          <a:cs typeface="Arial" panose="020B0604020202020204" pitchFamily="34" charset="0"/>
                        </a:rPr>
                        <a:t>Total</a:t>
                      </a:r>
                      <a:endParaRPr lang="ro-RO" sz="1400" b="1"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tc>
                <a:tc>
                  <a:txBody>
                    <a:bodyPr/>
                    <a:lstStyle/>
                    <a:p>
                      <a:pPr algn="ctr" fontAlgn="b"/>
                      <a:r>
                        <a:rPr lang="ro-RO" sz="1400" u="none" strike="noStrike" noProof="0" dirty="0">
                          <a:solidFill>
                            <a:schemeClr val="bg1"/>
                          </a:solidFill>
                          <a:latin typeface="Arial" panose="020B0604020202020204" pitchFamily="34" charset="0"/>
                          <a:cs typeface="Arial" panose="020B0604020202020204" pitchFamily="34" charset="0"/>
                        </a:rPr>
                        <a:t>6425</a:t>
                      </a:r>
                      <a:endParaRPr lang="ro-RO" sz="1400" b="0"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tc>
                <a:tc>
                  <a:txBody>
                    <a:bodyPr/>
                    <a:lstStyle/>
                    <a:p>
                      <a:pPr algn="ctr" fontAlgn="b"/>
                      <a:r>
                        <a:rPr lang="ro-RO" sz="1400" u="none" strike="noStrike" noProof="0" dirty="0">
                          <a:solidFill>
                            <a:schemeClr val="bg1"/>
                          </a:solidFill>
                          <a:latin typeface="Arial" panose="020B0604020202020204" pitchFamily="34" charset="0"/>
                          <a:cs typeface="Arial" panose="020B0604020202020204" pitchFamily="34" charset="0"/>
                        </a:rPr>
                        <a:t>X</a:t>
                      </a:r>
                      <a:endParaRPr lang="ro-RO" sz="1400" b="0"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tc>
                <a:tc>
                  <a:txBody>
                    <a:bodyPr/>
                    <a:lstStyle/>
                    <a:p>
                      <a:pPr algn="ctr" fontAlgn="b"/>
                      <a:r>
                        <a:rPr lang="ro-RO" sz="1400" u="none" strike="noStrike" noProof="0" dirty="0">
                          <a:solidFill>
                            <a:schemeClr val="bg1"/>
                          </a:solidFill>
                          <a:latin typeface="Arial" panose="020B0604020202020204" pitchFamily="34" charset="0"/>
                          <a:cs typeface="Arial" panose="020B0604020202020204" pitchFamily="34" charset="0"/>
                        </a:rPr>
                        <a:t>X</a:t>
                      </a:r>
                      <a:endParaRPr lang="ro-RO" sz="1400" b="0"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tc>
                <a:tc>
                  <a:txBody>
                    <a:bodyPr/>
                    <a:lstStyle/>
                    <a:p>
                      <a:pPr algn="ctr" fontAlgn="b"/>
                      <a:endParaRPr lang="ro-RO" sz="1400" b="0" i="0" u="none" strike="noStrike" noProof="0" dirty="0">
                        <a:solidFill>
                          <a:schemeClr val="bg1"/>
                        </a:solidFill>
                        <a:latin typeface="Arial" panose="020B0604020202020204" pitchFamily="34" charset="0"/>
                        <a:cs typeface="Arial" panose="020B0604020202020204" pitchFamily="34" charset="0"/>
                      </a:endParaRPr>
                    </a:p>
                  </a:txBody>
                  <a:tcPr marL="2744" marR="2744" marT="3658" marB="0"/>
                </a:tc>
                <a:tc>
                  <a:txBody>
                    <a:bodyPr/>
                    <a:lstStyle/>
                    <a:p>
                      <a:pPr algn="ctr"/>
                      <a:endParaRPr lang="ro-RO" sz="1400" b="0" i="0" noProof="0" dirty="0">
                        <a:solidFill>
                          <a:schemeClr val="bg1"/>
                        </a:solidFill>
                        <a:latin typeface="Arial" panose="020B0604020202020204" pitchFamily="34" charset="0"/>
                        <a:cs typeface="Arial" panose="020B0604020202020204" pitchFamily="34" charset="0"/>
                      </a:endParaRPr>
                    </a:p>
                  </a:txBody>
                  <a:tcPr marL="2744" marR="2744" marT="3658" marB="0"/>
                </a:tc>
                <a:extLst>
                  <a:ext uri="{0D108BD9-81ED-4DB2-BD59-A6C34878D82A}">
                    <a16:rowId xmlns:a16="http://schemas.microsoft.com/office/drawing/2014/main" val="10007"/>
                  </a:ext>
                </a:extLst>
              </a:tr>
            </a:tbl>
          </a:graphicData>
        </a:graphic>
      </p:graphicFrame>
      <p:sp>
        <p:nvSpPr>
          <p:cNvPr id="6" name="Прямоугольник 5"/>
          <p:cNvSpPr/>
          <p:nvPr/>
        </p:nvSpPr>
        <p:spPr>
          <a:xfrm>
            <a:off x="302966" y="260649"/>
            <a:ext cx="8445498" cy="584775"/>
          </a:xfrm>
          <a:prstGeom prst="rect">
            <a:avLst/>
          </a:prstGeom>
          <a:noFill/>
        </p:spPr>
        <p:txBody>
          <a:bodyPr wrap="square">
            <a:spAutoFit/>
          </a:bodyPr>
          <a:lstStyle/>
          <a:p>
            <a:pPr algn="ctr"/>
            <a:r>
              <a:rPr lang="ro-RO" sz="1600" b="1" dirty="0">
                <a:solidFill>
                  <a:srgbClr val="FFFF00"/>
                </a:solidFill>
                <a:latin typeface="Arial Black" pitchFamily="34" charset="0"/>
                <a:cs typeface="Times New Roman" panose="02020603050405020304" pitchFamily="18" charset="0"/>
              </a:rPr>
              <a:t>    REALIZAREA CERINȚELOR CONTRACTULUI DE BAZĂ CU CNAM ȘI ACORDURILOR ADIȚIONALE   a. 20</a:t>
            </a:r>
            <a:r>
              <a:rPr lang="en-US" sz="1600" b="1" dirty="0">
                <a:solidFill>
                  <a:srgbClr val="FFFF00"/>
                </a:solidFill>
                <a:latin typeface="Arial Black" pitchFamily="34" charset="0"/>
                <a:cs typeface="Times New Roman" panose="02020603050405020304" pitchFamily="18" charset="0"/>
              </a:rPr>
              <a:t>21</a:t>
            </a:r>
            <a:endParaRPr lang="ro-RO" sz="1600" dirty="0">
              <a:solidFill>
                <a:srgbClr val="FFFF00"/>
              </a:solidFill>
              <a:latin typeface="Arial Black" pitchFamily="34"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4090946086"/>
              </p:ext>
            </p:extLst>
          </p:nvPr>
        </p:nvGraphicFramePr>
        <p:xfrm>
          <a:off x="179512" y="5367496"/>
          <a:ext cx="8715106" cy="365760"/>
        </p:xfrm>
        <a:graphic>
          <a:graphicData uri="http://schemas.openxmlformats.org/drawingml/2006/table">
            <a:tbl>
              <a:tblPr/>
              <a:tblGrid>
                <a:gridCol w="8715106">
                  <a:extLst>
                    <a:ext uri="{9D8B030D-6E8A-4147-A177-3AD203B41FA5}">
                      <a16:colId xmlns:a16="http://schemas.microsoft.com/office/drawing/2014/main" val="561627323"/>
                    </a:ext>
                  </a:extLst>
                </a:gridCol>
              </a:tblGrid>
              <a:tr h="365759">
                <a:tc>
                  <a:txBody>
                    <a:bodyPr/>
                    <a:lstStyle/>
                    <a:p>
                      <a:endParaRPr lang="ru-RU"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719067897"/>
                  </a:ext>
                </a:extLst>
              </a:tr>
            </a:tbl>
          </a:graphicData>
        </a:graphic>
      </p:graphicFrame>
    </p:spTree>
    <p:extLst>
      <p:ext uri="{BB962C8B-B14F-4D97-AF65-F5344CB8AC3E}">
        <p14:creationId xmlns:p14="http://schemas.microsoft.com/office/powerpoint/2010/main" val="1890005987"/>
      </p:ext>
    </p:extLst>
  </p:cSld>
  <p:clrMapOvr>
    <a:masterClrMapping/>
  </p:clrMapOvr>
  <p:transition spd="slow">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971872565"/>
              </p:ext>
            </p:extLst>
          </p:nvPr>
        </p:nvGraphicFramePr>
        <p:xfrm>
          <a:off x="124026" y="3789040"/>
          <a:ext cx="8791372" cy="2748788"/>
        </p:xfrm>
        <a:graphic>
          <a:graphicData uri="http://schemas.openxmlformats.org/drawingml/2006/table">
            <a:tbl>
              <a:tblPr>
                <a:tableStyleId>{69CF1AB2-1976-4502-BF36-3FF5EA218861}</a:tableStyleId>
              </a:tblPr>
              <a:tblGrid>
                <a:gridCol w="4112626">
                  <a:extLst>
                    <a:ext uri="{9D8B030D-6E8A-4147-A177-3AD203B41FA5}">
                      <a16:colId xmlns:a16="http://schemas.microsoft.com/office/drawing/2014/main" val="20000"/>
                    </a:ext>
                  </a:extLst>
                </a:gridCol>
                <a:gridCol w="2837038">
                  <a:extLst>
                    <a:ext uri="{9D8B030D-6E8A-4147-A177-3AD203B41FA5}">
                      <a16:colId xmlns:a16="http://schemas.microsoft.com/office/drawing/2014/main" val="20001"/>
                    </a:ext>
                  </a:extLst>
                </a:gridCol>
                <a:gridCol w="1841708">
                  <a:extLst>
                    <a:ext uri="{9D8B030D-6E8A-4147-A177-3AD203B41FA5}">
                      <a16:colId xmlns:a16="http://schemas.microsoft.com/office/drawing/2014/main" val="20003"/>
                    </a:ext>
                  </a:extLst>
                </a:gridCol>
              </a:tblGrid>
              <a:tr h="234568">
                <a:tc gridSpan="3">
                  <a:txBody>
                    <a:bodyPr/>
                    <a:lstStyle/>
                    <a:p>
                      <a:pPr algn="ctr" fontAlgn="b"/>
                      <a:r>
                        <a:rPr lang="ro-RO" sz="1200" b="1" u="none" strike="noStrike" noProof="0" dirty="0">
                          <a:solidFill>
                            <a:schemeClr val="bg1"/>
                          </a:solidFill>
                        </a:rPr>
                        <a:t>3. Pentru consumabile costisitoare:</a:t>
                      </a:r>
                      <a:endParaRPr lang="en-US" sz="1200" b="1" u="none" strike="noStrike" noProof="0" dirty="0">
                        <a:solidFill>
                          <a:schemeClr val="bg1"/>
                        </a:solidFill>
                      </a:endParaRPr>
                    </a:p>
                    <a:p>
                      <a:pPr algn="ctr" fontAlgn="b"/>
                      <a:endParaRPr lang="ro-RO" sz="1200" b="1" i="0" u="none" strike="noStrike" noProof="0" dirty="0">
                        <a:solidFill>
                          <a:schemeClr val="bg1"/>
                        </a:solidFill>
                        <a:latin typeface="Arial" panose="020B0604020202020204" pitchFamily="34" charset="0"/>
                        <a:cs typeface="Arial" panose="020B0604020202020204" pitchFamily="34" charset="0"/>
                      </a:endParaRPr>
                    </a:p>
                  </a:txBody>
                  <a:tcPr marL="4286" marR="4286" marT="5715" marB="0" anchor="b"/>
                </a:tc>
                <a:tc hMerge="1">
                  <a:txBody>
                    <a:bodyPr/>
                    <a:lstStyle/>
                    <a:p>
                      <a:endParaRPr lang="ru-RU"/>
                    </a:p>
                  </a:txBody>
                  <a:tcPr/>
                </a:tc>
                <a:tc hMerge="1">
                  <a:txBody>
                    <a:bodyPr/>
                    <a:lstStyle/>
                    <a:p>
                      <a:pPr algn="l" fontAlgn="b"/>
                      <a:endParaRPr lang="ro-RO" sz="1400" b="0" i="0" u="none" strike="noStrike" noProof="0" dirty="0">
                        <a:solidFill>
                          <a:srgbClr val="000000"/>
                        </a:solidFill>
                        <a:latin typeface="Calibri"/>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54521">
                <a:tc>
                  <a:txBody>
                    <a:bodyPr/>
                    <a:lstStyle/>
                    <a:p>
                      <a:pPr algn="ctr" fontAlgn="b"/>
                      <a:r>
                        <a:rPr lang="ro-RO" sz="1200" b="1" u="none" strike="noStrike" noProof="0" dirty="0">
                          <a:solidFill>
                            <a:schemeClr val="bg1"/>
                          </a:solidFill>
                          <a:latin typeface="Arial" panose="020B0604020202020204" pitchFamily="34" charset="0"/>
                          <a:cs typeface="Arial" panose="020B0604020202020204" pitchFamily="34" charset="0"/>
                        </a:rPr>
                        <a:t>Consumabile costisitoare</a:t>
                      </a:r>
                    </a:p>
                    <a:p>
                      <a:pPr algn="ctr" fontAlgn="b"/>
                      <a:endParaRPr lang="ro-RO" sz="1200" b="1" i="1" u="none" strike="noStrike" noProof="0" dirty="0">
                        <a:solidFill>
                          <a:schemeClr val="bg1"/>
                        </a:solidFill>
                        <a:latin typeface="Arial" panose="020B0604020202020204" pitchFamily="34" charset="0"/>
                        <a:cs typeface="Arial" panose="020B0604020202020204" pitchFamily="34" charset="0"/>
                      </a:endParaRPr>
                    </a:p>
                  </a:txBody>
                  <a:tcPr marL="4286" marR="4286" marT="5715" marB="0" anchor="b"/>
                </a:tc>
                <a:tc>
                  <a:txBody>
                    <a:bodyPr/>
                    <a:lstStyle/>
                    <a:p>
                      <a:pPr algn="ctr" fontAlgn="b"/>
                      <a:r>
                        <a:rPr lang="ro-RO" sz="1200" b="1" u="none" strike="noStrike" noProof="0" dirty="0">
                          <a:solidFill>
                            <a:schemeClr val="bg1"/>
                          </a:solidFill>
                          <a:latin typeface="Arial" panose="020B0604020202020204" pitchFamily="34" charset="0"/>
                          <a:cs typeface="Arial" panose="020B0604020202020204" pitchFamily="34" charset="0"/>
                        </a:rPr>
                        <a:t>Contractat </a:t>
                      </a:r>
                    </a:p>
                    <a:p>
                      <a:pPr algn="ctr" fontAlgn="b"/>
                      <a:r>
                        <a:rPr lang="ro-RO" sz="1200" b="1" u="none" strike="noStrike" noProof="0" dirty="0">
                          <a:solidFill>
                            <a:schemeClr val="bg1"/>
                          </a:solidFill>
                          <a:latin typeface="Arial" panose="020B0604020202020204" pitchFamily="34" charset="0"/>
                          <a:cs typeface="Arial" panose="020B0604020202020204" pitchFamily="34" charset="0"/>
                        </a:rPr>
                        <a:t>suma-limită</a:t>
                      </a:r>
                      <a:endParaRPr lang="ro-RO" sz="1200" b="1" i="1" u="none" strike="noStrike" noProof="0" dirty="0">
                        <a:solidFill>
                          <a:schemeClr val="bg1"/>
                        </a:solidFill>
                        <a:latin typeface="Arial" panose="020B0604020202020204" pitchFamily="34" charset="0"/>
                        <a:cs typeface="Arial" panose="020B0604020202020204" pitchFamily="34" charset="0"/>
                      </a:endParaRPr>
                    </a:p>
                  </a:txBody>
                  <a:tcPr marL="4286" marR="4286" marT="571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o-RO" sz="1200" b="1" noProof="0" dirty="0">
                          <a:solidFill>
                            <a:schemeClr val="bg1"/>
                          </a:solidFill>
                          <a:effectLst/>
                          <a:latin typeface="Arial" panose="020B0604020202020204" pitchFamily="34" charset="0"/>
                          <a:cs typeface="Arial" panose="020B0604020202020204" pitchFamily="34" charset="0"/>
                        </a:rPr>
                        <a:t>Ponderea efectuării </a:t>
                      </a:r>
                    </a:p>
                    <a:p>
                      <a:pPr algn="ctr" fontAlgn="b"/>
                      <a:endParaRPr lang="ro-RO" sz="1200" b="1" i="1" u="none" strike="noStrike" noProof="0" dirty="0">
                        <a:solidFill>
                          <a:schemeClr val="bg1"/>
                        </a:solidFill>
                        <a:latin typeface="Arial" panose="020B0604020202020204" pitchFamily="34" charset="0"/>
                        <a:cs typeface="Arial" panose="020B0604020202020204" pitchFamily="34" charset="0"/>
                      </a:endParaRPr>
                    </a:p>
                  </a:txBody>
                  <a:tcPr marL="4286" marR="4286" marT="5715" marB="0" anchor="b"/>
                </a:tc>
                <a:extLst>
                  <a:ext uri="{0D108BD9-81ED-4DB2-BD59-A6C34878D82A}">
                    <a16:rowId xmlns:a16="http://schemas.microsoft.com/office/drawing/2014/main" val="10001"/>
                  </a:ext>
                </a:extLst>
              </a:tr>
              <a:tr h="385559">
                <a:tc>
                  <a:txBody>
                    <a:bodyPr/>
                    <a:lstStyle/>
                    <a:p>
                      <a:pPr algn="ctr" fontAlgn="b"/>
                      <a:endParaRPr lang="ro-RO" sz="1200" b="1" u="none" strike="noStrike" noProof="0" dirty="0">
                        <a:solidFill>
                          <a:schemeClr val="bg1"/>
                        </a:solidFill>
                        <a:latin typeface="Arial" panose="020B0604020202020204" pitchFamily="34" charset="0"/>
                        <a:cs typeface="Arial" panose="020B0604020202020204" pitchFamily="34" charset="0"/>
                      </a:endParaRPr>
                    </a:p>
                    <a:p>
                      <a:pPr marL="0" marR="0" lvl="0" indent="0" algn="ctr" defTabSz="914400" rtl="0" eaLnBrk="1" fontAlgn="b" latinLnBrk="0" hangingPunct="1">
                        <a:lnSpc>
                          <a:spcPct val="100000"/>
                        </a:lnSpc>
                        <a:spcBef>
                          <a:spcPts val="0"/>
                        </a:spcBef>
                        <a:spcAft>
                          <a:spcPts val="0"/>
                        </a:spcAft>
                        <a:buClrTx/>
                        <a:buSzTx/>
                        <a:buFontTx/>
                        <a:buNone/>
                        <a:tabLst/>
                        <a:defRPr/>
                      </a:pPr>
                      <a:r>
                        <a:rPr lang="ro-RO" sz="1200" b="1" u="none" strike="noStrike" noProof="0" dirty="0">
                          <a:solidFill>
                            <a:schemeClr val="bg1"/>
                          </a:solidFill>
                          <a:latin typeface="Arial" panose="020B0604020202020204" pitchFamily="34" charset="0"/>
                          <a:cs typeface="Arial" panose="020B0604020202020204" pitchFamily="34" charset="0"/>
                        </a:rPr>
                        <a:t>Consumabile pentru procedurile de electrofiziologie și ablație</a:t>
                      </a:r>
                      <a:endParaRPr lang="ro-RO" sz="1200" b="1" i="0" u="none" strike="noStrike" noProof="0" dirty="0">
                        <a:solidFill>
                          <a:schemeClr val="bg1"/>
                        </a:solidFill>
                        <a:latin typeface="Arial" panose="020B0604020202020204" pitchFamily="34" charset="0"/>
                        <a:cs typeface="Arial" panose="020B0604020202020204" pitchFamily="34" charset="0"/>
                      </a:endParaRPr>
                    </a:p>
                  </a:txBody>
                  <a:tcPr marL="4286" marR="4286" marT="5715" marB="0" anchor="b"/>
                </a:tc>
                <a:tc>
                  <a:txBody>
                    <a:bodyPr/>
                    <a:lstStyle/>
                    <a:p>
                      <a:pPr algn="ctr" fontAlgn="b"/>
                      <a:r>
                        <a:rPr lang="en-US" sz="1200" b="1" u="none" strike="noStrike" noProof="0" dirty="0">
                          <a:solidFill>
                            <a:schemeClr val="bg1"/>
                          </a:solidFill>
                          <a:latin typeface="Arial" panose="020B0604020202020204" pitchFamily="34" charset="0"/>
                          <a:cs typeface="Arial" panose="020B0604020202020204" pitchFamily="34" charset="0"/>
                        </a:rPr>
                        <a:t>3132100,61</a:t>
                      </a:r>
                      <a:endParaRPr lang="ro-RO" sz="1200" b="1" u="none" strike="noStrike" noProof="0" dirty="0">
                        <a:solidFill>
                          <a:schemeClr val="bg1"/>
                        </a:solidFill>
                        <a:latin typeface="Arial" panose="020B0604020202020204" pitchFamily="34" charset="0"/>
                        <a:cs typeface="Arial" panose="020B0604020202020204" pitchFamily="34" charset="0"/>
                      </a:endParaRPr>
                    </a:p>
                    <a:p>
                      <a:pPr algn="ctr" fontAlgn="b"/>
                      <a:endParaRPr lang="ro-RO" sz="1200" b="1" i="0" u="none" strike="noStrike" noProof="0" dirty="0">
                        <a:solidFill>
                          <a:schemeClr val="bg1"/>
                        </a:solidFill>
                        <a:latin typeface="Arial" panose="020B0604020202020204" pitchFamily="34" charset="0"/>
                        <a:cs typeface="Arial" panose="020B0604020202020204" pitchFamily="34" charset="0"/>
                      </a:endParaRPr>
                    </a:p>
                  </a:txBody>
                  <a:tcPr marL="4286" marR="4286" marT="5715" marB="0" anchor="b"/>
                </a:tc>
                <a:tc>
                  <a:txBody>
                    <a:bodyPr/>
                    <a:lstStyle/>
                    <a:p>
                      <a:pPr algn="ctr" fontAlgn="b"/>
                      <a:r>
                        <a:rPr lang="ro-RO" sz="1200" b="1" u="none" strike="noStrike" noProof="0" dirty="0">
                          <a:solidFill>
                            <a:schemeClr val="bg1"/>
                          </a:solidFill>
                          <a:latin typeface="Arial" panose="020B0604020202020204" pitchFamily="34" charset="0"/>
                          <a:cs typeface="Arial" panose="020B0604020202020204" pitchFamily="34" charset="0"/>
                        </a:rPr>
                        <a:t>100%</a:t>
                      </a:r>
                    </a:p>
                    <a:p>
                      <a:pPr algn="ctr" fontAlgn="b"/>
                      <a:endParaRPr lang="ro-RO" sz="1200" b="1" i="0" u="none" strike="noStrike" noProof="0" dirty="0">
                        <a:solidFill>
                          <a:schemeClr val="bg1"/>
                        </a:solidFill>
                        <a:latin typeface="Arial" panose="020B0604020202020204" pitchFamily="34" charset="0"/>
                        <a:cs typeface="Arial" panose="020B0604020202020204" pitchFamily="34" charset="0"/>
                      </a:endParaRPr>
                    </a:p>
                  </a:txBody>
                  <a:tcPr marL="4286" marR="4286" marT="5715" marB="0" anchor="b"/>
                </a:tc>
                <a:extLst>
                  <a:ext uri="{0D108BD9-81ED-4DB2-BD59-A6C34878D82A}">
                    <a16:rowId xmlns:a16="http://schemas.microsoft.com/office/drawing/2014/main" val="10002"/>
                  </a:ext>
                </a:extLst>
              </a:tr>
              <a:tr h="288317">
                <a:tc>
                  <a:txBody>
                    <a:bodyPr/>
                    <a:lstStyle/>
                    <a:p>
                      <a:pPr algn="ctr" fontAlgn="b"/>
                      <a:r>
                        <a:rPr lang="ro-RO" sz="1200" b="1" u="none" strike="noStrike" noProof="0" dirty="0">
                          <a:solidFill>
                            <a:schemeClr val="bg1"/>
                          </a:solidFill>
                          <a:latin typeface="Arial" panose="020B0604020202020204" pitchFamily="34" charset="0"/>
                          <a:cs typeface="Arial" panose="020B0604020202020204" pitchFamily="34" charset="0"/>
                        </a:rPr>
                        <a:t>Valvă</a:t>
                      </a:r>
                      <a:r>
                        <a:rPr lang="ro-RO" sz="1200" b="1" u="none" strike="noStrike" baseline="0" noProof="0" dirty="0">
                          <a:solidFill>
                            <a:schemeClr val="bg1"/>
                          </a:solidFill>
                          <a:latin typeface="Arial" panose="020B0604020202020204" pitchFamily="34" charset="0"/>
                          <a:cs typeface="Arial" panose="020B0604020202020204" pitchFamily="34" charset="0"/>
                        </a:rPr>
                        <a:t> aortică </a:t>
                      </a:r>
                      <a:r>
                        <a:rPr lang="ro-RO" sz="1200" b="1" u="none" strike="noStrike" baseline="0" noProof="0" dirty="0" err="1">
                          <a:solidFill>
                            <a:schemeClr val="bg1"/>
                          </a:solidFill>
                          <a:latin typeface="Arial" panose="020B0604020202020204" pitchFamily="34" charset="0"/>
                          <a:cs typeface="Arial" panose="020B0604020202020204" pitchFamily="34" charset="0"/>
                        </a:rPr>
                        <a:t>autoexpandabilă</a:t>
                      </a:r>
                      <a:r>
                        <a:rPr lang="ro-RO" sz="1200" b="1" u="none" strike="noStrike" baseline="0" noProof="0" dirty="0">
                          <a:solidFill>
                            <a:schemeClr val="bg1"/>
                          </a:solidFill>
                          <a:latin typeface="Arial" panose="020B0604020202020204" pitchFamily="34" charset="0"/>
                          <a:cs typeface="Arial" panose="020B0604020202020204" pitchFamily="34" charset="0"/>
                        </a:rPr>
                        <a:t> </a:t>
                      </a:r>
                      <a:r>
                        <a:rPr lang="ro-RO" sz="1200" b="1" u="none" strike="noStrike" baseline="0" noProof="0" dirty="0" err="1">
                          <a:solidFill>
                            <a:schemeClr val="bg1"/>
                          </a:solidFill>
                          <a:latin typeface="Arial" panose="020B0604020202020204" pitchFamily="34" charset="0"/>
                          <a:cs typeface="Arial" panose="020B0604020202020204" pitchFamily="34" charset="0"/>
                        </a:rPr>
                        <a:t>transcateter</a:t>
                      </a:r>
                      <a:endParaRPr lang="ro-RO" sz="1200" b="1" i="0" u="none" strike="noStrike" noProof="0" dirty="0">
                        <a:solidFill>
                          <a:schemeClr val="bg1"/>
                        </a:solidFill>
                        <a:latin typeface="Arial" panose="020B0604020202020204" pitchFamily="34" charset="0"/>
                        <a:cs typeface="Arial" panose="020B0604020202020204" pitchFamily="34" charset="0"/>
                      </a:endParaRPr>
                    </a:p>
                  </a:txBody>
                  <a:tcPr marL="4286" marR="4286" marT="5715" marB="0" anchor="b"/>
                </a:tc>
                <a:tc>
                  <a:txBody>
                    <a:bodyPr/>
                    <a:lstStyle/>
                    <a:p>
                      <a:pPr algn="ctr" fontAlgn="b"/>
                      <a:r>
                        <a:rPr lang="en-US" sz="1200" b="1" u="none" strike="noStrike" noProof="0" dirty="0">
                          <a:solidFill>
                            <a:schemeClr val="bg1"/>
                          </a:solidFill>
                          <a:latin typeface="Arial" panose="020B0604020202020204" pitchFamily="34" charset="0"/>
                          <a:cs typeface="Arial" panose="020B0604020202020204" pitchFamily="34" charset="0"/>
                        </a:rPr>
                        <a:t>8506219,16</a:t>
                      </a:r>
                      <a:endParaRPr lang="ro-RO" sz="1200" b="1" i="0" u="none" strike="noStrike" noProof="0" dirty="0">
                        <a:solidFill>
                          <a:schemeClr val="bg1"/>
                        </a:solidFill>
                        <a:latin typeface="Arial" panose="020B0604020202020204" pitchFamily="34" charset="0"/>
                        <a:cs typeface="Arial" panose="020B0604020202020204" pitchFamily="34" charset="0"/>
                      </a:endParaRPr>
                    </a:p>
                  </a:txBody>
                  <a:tcPr marL="4286" marR="4286" marT="5715" marB="0" anchor="b"/>
                </a:tc>
                <a:tc>
                  <a:txBody>
                    <a:bodyPr/>
                    <a:lstStyle/>
                    <a:p>
                      <a:pPr algn="ctr" fontAlgn="b"/>
                      <a:r>
                        <a:rPr lang="ro-RO" sz="1200" b="1" u="none" strike="noStrike" noProof="0" dirty="0">
                          <a:solidFill>
                            <a:schemeClr val="bg1"/>
                          </a:solidFill>
                          <a:latin typeface="Arial" panose="020B0604020202020204" pitchFamily="34" charset="0"/>
                          <a:cs typeface="Arial" panose="020B0604020202020204" pitchFamily="34" charset="0"/>
                        </a:rPr>
                        <a:t>100%</a:t>
                      </a:r>
                      <a:endParaRPr lang="ro-RO" sz="1200" b="1" i="0" u="none" strike="noStrike" noProof="0" dirty="0">
                        <a:solidFill>
                          <a:schemeClr val="bg1"/>
                        </a:solidFill>
                        <a:latin typeface="Arial" panose="020B0604020202020204" pitchFamily="34" charset="0"/>
                        <a:cs typeface="Arial" panose="020B0604020202020204" pitchFamily="34" charset="0"/>
                      </a:endParaRPr>
                    </a:p>
                  </a:txBody>
                  <a:tcPr marL="4286" marR="4286" marT="5715" marB="0" anchor="b"/>
                </a:tc>
                <a:extLst>
                  <a:ext uri="{0D108BD9-81ED-4DB2-BD59-A6C34878D82A}">
                    <a16:rowId xmlns:a16="http://schemas.microsoft.com/office/drawing/2014/main" val="10003"/>
                  </a:ext>
                </a:extLst>
              </a:tr>
              <a:tr h="366321">
                <a:tc>
                  <a:txBody>
                    <a:bodyPr/>
                    <a:lstStyle/>
                    <a:p>
                      <a:pPr algn="ctr" fontAlgn="b"/>
                      <a:r>
                        <a:rPr lang="ro-RO" sz="1200" b="1" u="none" strike="noStrike" noProof="0" dirty="0" err="1">
                          <a:solidFill>
                            <a:schemeClr val="bg1"/>
                          </a:solidFill>
                          <a:latin typeface="Arial" panose="020B0604020202020204" pitchFamily="34" charset="0"/>
                          <a:cs typeface="Arial" panose="020B0604020202020204" pitchFamily="34" charset="0"/>
                        </a:rPr>
                        <a:t>Cardioverter</a:t>
                      </a:r>
                      <a:r>
                        <a:rPr lang="ro-RO" sz="1200" b="1" u="none" strike="noStrike" noProof="0" dirty="0">
                          <a:solidFill>
                            <a:schemeClr val="bg1"/>
                          </a:solidFill>
                          <a:latin typeface="Arial" panose="020B0604020202020204" pitchFamily="34" charset="0"/>
                          <a:cs typeface="Arial" panose="020B0604020202020204" pitchFamily="34" charset="0"/>
                        </a:rPr>
                        <a:t> - defibrilator implantabil</a:t>
                      </a:r>
                      <a:endParaRPr lang="ro-RO" sz="1200" b="1" i="0" u="none" strike="noStrike" noProof="0" dirty="0">
                        <a:solidFill>
                          <a:schemeClr val="bg1"/>
                        </a:solidFill>
                        <a:latin typeface="Arial" panose="020B0604020202020204" pitchFamily="34" charset="0"/>
                        <a:cs typeface="Arial" panose="020B0604020202020204" pitchFamily="34" charset="0"/>
                      </a:endParaRPr>
                    </a:p>
                  </a:txBody>
                  <a:tcPr marL="4286" marR="4286" marT="5715" marB="0" anchor="b"/>
                </a:tc>
                <a:tc>
                  <a:txBody>
                    <a:bodyPr/>
                    <a:lstStyle/>
                    <a:p>
                      <a:pPr algn="ctr" fontAlgn="b"/>
                      <a:r>
                        <a:rPr lang="en-US" sz="1200" b="1" u="none" strike="noStrike" noProof="0" dirty="0">
                          <a:solidFill>
                            <a:schemeClr val="bg1"/>
                          </a:solidFill>
                          <a:latin typeface="Arial" panose="020B0604020202020204" pitchFamily="34" charset="0"/>
                          <a:cs typeface="Arial" panose="020B0604020202020204" pitchFamily="34" charset="0"/>
                        </a:rPr>
                        <a:t>926912,00</a:t>
                      </a:r>
                      <a:endParaRPr lang="ro-RO" sz="1200" b="1" i="0" u="none" strike="noStrike" noProof="0" dirty="0">
                        <a:solidFill>
                          <a:schemeClr val="bg1"/>
                        </a:solidFill>
                        <a:latin typeface="Arial" panose="020B0604020202020204" pitchFamily="34" charset="0"/>
                        <a:cs typeface="Arial" panose="020B0604020202020204" pitchFamily="34" charset="0"/>
                      </a:endParaRPr>
                    </a:p>
                  </a:txBody>
                  <a:tcPr marL="4286" marR="4286" marT="5715" marB="0" anchor="b"/>
                </a:tc>
                <a:tc>
                  <a:txBody>
                    <a:bodyPr/>
                    <a:lstStyle/>
                    <a:p>
                      <a:pPr algn="ctr" fontAlgn="b"/>
                      <a:r>
                        <a:rPr lang="ro-RO" sz="1200" b="1" u="none" strike="noStrike" noProof="0" dirty="0">
                          <a:solidFill>
                            <a:schemeClr val="bg1"/>
                          </a:solidFill>
                          <a:latin typeface="Arial" panose="020B0604020202020204" pitchFamily="34" charset="0"/>
                          <a:cs typeface="Arial" panose="020B0604020202020204" pitchFamily="34" charset="0"/>
                        </a:rPr>
                        <a:t>100%</a:t>
                      </a:r>
                      <a:endParaRPr lang="ro-RO" sz="1200" b="1" i="0" u="none" strike="noStrike" noProof="0" dirty="0">
                        <a:solidFill>
                          <a:schemeClr val="bg1"/>
                        </a:solidFill>
                        <a:latin typeface="Arial" panose="020B0604020202020204" pitchFamily="34" charset="0"/>
                        <a:cs typeface="Arial" panose="020B0604020202020204" pitchFamily="34" charset="0"/>
                      </a:endParaRPr>
                    </a:p>
                  </a:txBody>
                  <a:tcPr marL="4286" marR="4286" marT="5715" marB="0" anchor="b"/>
                </a:tc>
                <a:extLst>
                  <a:ext uri="{0D108BD9-81ED-4DB2-BD59-A6C34878D82A}">
                    <a16:rowId xmlns:a16="http://schemas.microsoft.com/office/drawing/2014/main" val="10004"/>
                  </a:ext>
                </a:extLst>
              </a:tr>
              <a:tr h="323264">
                <a:tc>
                  <a:txBody>
                    <a:bodyPr/>
                    <a:lstStyle/>
                    <a:p>
                      <a:pPr algn="ctr" fontAlgn="b"/>
                      <a:r>
                        <a:rPr lang="ro-RO" sz="1200" b="1" u="none" strike="noStrike" noProof="0" dirty="0">
                          <a:solidFill>
                            <a:schemeClr val="bg1"/>
                          </a:solidFill>
                          <a:latin typeface="Arial" panose="020B0604020202020204" pitchFamily="34" charset="0"/>
                          <a:cs typeface="Arial" panose="020B0604020202020204" pitchFamily="34" charset="0"/>
                        </a:rPr>
                        <a:t>Pachet</a:t>
                      </a:r>
                      <a:r>
                        <a:rPr lang="ro-RO" sz="1200" b="1" u="none" strike="noStrike" baseline="0" noProof="0" dirty="0">
                          <a:solidFill>
                            <a:schemeClr val="bg1"/>
                          </a:solidFill>
                          <a:latin typeface="Arial" panose="020B0604020202020204" pitchFamily="34" charset="0"/>
                          <a:cs typeface="Arial" panose="020B0604020202020204" pitchFamily="34" charset="0"/>
                        </a:rPr>
                        <a:t>  sistem </a:t>
                      </a:r>
                      <a:r>
                        <a:rPr lang="ro-RO" sz="1200" b="1" u="none" strike="noStrike" baseline="0" noProof="0" dirty="0" err="1">
                          <a:solidFill>
                            <a:schemeClr val="bg1"/>
                          </a:solidFill>
                          <a:latin typeface="Arial" panose="020B0604020202020204" pitchFamily="34" charset="0"/>
                          <a:cs typeface="Arial" panose="020B0604020202020204" pitchFamily="34" charset="0"/>
                        </a:rPr>
                        <a:t>denervare</a:t>
                      </a:r>
                      <a:r>
                        <a:rPr lang="ro-RO" sz="1200" b="1" u="none" strike="noStrike" baseline="0" noProof="0" dirty="0">
                          <a:solidFill>
                            <a:schemeClr val="bg1"/>
                          </a:solidFill>
                          <a:latin typeface="Arial" panose="020B0604020202020204" pitchFamily="34" charset="0"/>
                          <a:cs typeface="Arial" panose="020B0604020202020204" pitchFamily="34" charset="0"/>
                        </a:rPr>
                        <a:t>  renală</a:t>
                      </a:r>
                      <a:endParaRPr lang="ro-RO" sz="1200" b="1" i="0" u="none" strike="noStrike" noProof="0" dirty="0">
                        <a:solidFill>
                          <a:schemeClr val="bg1"/>
                        </a:solidFill>
                        <a:latin typeface="Arial" panose="020B0604020202020204" pitchFamily="34" charset="0"/>
                        <a:cs typeface="Arial" panose="020B0604020202020204" pitchFamily="34" charset="0"/>
                      </a:endParaRPr>
                    </a:p>
                  </a:txBody>
                  <a:tcPr marL="4286" marR="4286" marT="5715" marB="0" anchor="b"/>
                </a:tc>
                <a:tc>
                  <a:txBody>
                    <a:bodyPr/>
                    <a:lstStyle/>
                    <a:p>
                      <a:pPr algn="ctr" fontAlgn="b"/>
                      <a:r>
                        <a:rPr lang="en-US" sz="1200" b="1" u="none" strike="noStrike" noProof="0" dirty="0">
                          <a:solidFill>
                            <a:schemeClr val="bg1"/>
                          </a:solidFill>
                          <a:latin typeface="Arial" panose="020B0604020202020204" pitchFamily="34" charset="0"/>
                          <a:cs typeface="Arial" panose="020B0604020202020204" pitchFamily="34" charset="0"/>
                        </a:rPr>
                        <a:t>820455,28</a:t>
                      </a:r>
                      <a:endParaRPr lang="ro-RO" sz="1200" b="1" i="0" u="none" strike="noStrike" noProof="0" dirty="0">
                        <a:solidFill>
                          <a:schemeClr val="bg1"/>
                        </a:solidFill>
                        <a:latin typeface="Arial" panose="020B0604020202020204" pitchFamily="34" charset="0"/>
                        <a:cs typeface="Arial" panose="020B0604020202020204" pitchFamily="34" charset="0"/>
                      </a:endParaRPr>
                    </a:p>
                  </a:txBody>
                  <a:tcPr marL="4286" marR="4286" marT="5715" marB="0" anchor="b"/>
                </a:tc>
                <a:tc>
                  <a:txBody>
                    <a:bodyPr/>
                    <a:lstStyle/>
                    <a:p>
                      <a:pPr algn="ctr" fontAlgn="b"/>
                      <a:r>
                        <a:rPr lang="ro-RO" sz="1200" b="1" u="none" strike="noStrike" noProof="0" dirty="0">
                          <a:solidFill>
                            <a:schemeClr val="bg1"/>
                          </a:solidFill>
                          <a:latin typeface="Arial" panose="020B0604020202020204" pitchFamily="34" charset="0"/>
                          <a:cs typeface="Arial" panose="020B0604020202020204" pitchFamily="34" charset="0"/>
                        </a:rPr>
                        <a:t>100%</a:t>
                      </a:r>
                      <a:endParaRPr lang="ro-RO" sz="1200" b="1" i="0" u="none" strike="noStrike" noProof="0" dirty="0">
                        <a:solidFill>
                          <a:schemeClr val="bg1"/>
                        </a:solidFill>
                        <a:latin typeface="Arial" panose="020B0604020202020204" pitchFamily="34" charset="0"/>
                        <a:cs typeface="Arial" panose="020B0604020202020204" pitchFamily="34" charset="0"/>
                      </a:endParaRPr>
                    </a:p>
                  </a:txBody>
                  <a:tcPr marL="4286" marR="4286" marT="5715" marB="0" anchor="b"/>
                </a:tc>
                <a:extLst>
                  <a:ext uri="{0D108BD9-81ED-4DB2-BD59-A6C34878D82A}">
                    <a16:rowId xmlns:a16="http://schemas.microsoft.com/office/drawing/2014/main" val="10005"/>
                  </a:ext>
                </a:extLst>
              </a:tr>
              <a:tr h="390535">
                <a:tc>
                  <a:txBody>
                    <a:bodyPr/>
                    <a:lstStyle/>
                    <a:p>
                      <a:pPr algn="ctr" fontAlgn="b"/>
                      <a:r>
                        <a:rPr lang="ro-RO" sz="1200" b="1" u="none" strike="noStrike" noProof="0" dirty="0">
                          <a:solidFill>
                            <a:schemeClr val="bg1"/>
                          </a:solidFill>
                          <a:latin typeface="Arial" panose="020B0604020202020204" pitchFamily="34" charset="0"/>
                          <a:cs typeface="Arial" panose="020B0604020202020204" pitchFamily="34" charset="0"/>
                        </a:rPr>
                        <a:t>Total</a:t>
                      </a:r>
                      <a:endParaRPr lang="ro-RO" sz="1200" b="1" i="1" u="none" strike="noStrike" noProof="0" dirty="0">
                        <a:solidFill>
                          <a:schemeClr val="bg1"/>
                        </a:solidFill>
                        <a:latin typeface="Arial" panose="020B0604020202020204" pitchFamily="34" charset="0"/>
                        <a:cs typeface="Arial" panose="020B0604020202020204" pitchFamily="34" charset="0"/>
                      </a:endParaRPr>
                    </a:p>
                  </a:txBody>
                  <a:tcPr marL="4286" marR="4286" marT="5715" marB="0" anchor="b"/>
                </a:tc>
                <a:tc>
                  <a:txBody>
                    <a:bodyPr/>
                    <a:lstStyle/>
                    <a:p>
                      <a:pPr algn="ctr" fontAlgn="b"/>
                      <a:r>
                        <a:rPr lang="en-US" sz="1200" b="1" u="none" strike="noStrike" noProof="0" dirty="0">
                          <a:solidFill>
                            <a:schemeClr val="bg1"/>
                          </a:solidFill>
                          <a:latin typeface="Arial" panose="020B0604020202020204" pitchFamily="34" charset="0"/>
                          <a:cs typeface="Arial" panose="020B0604020202020204" pitchFamily="34" charset="0"/>
                        </a:rPr>
                        <a:t>13385687,05</a:t>
                      </a:r>
                      <a:endParaRPr lang="ro-RO" sz="1200" b="1" i="1" u="none" strike="noStrike" noProof="0" dirty="0">
                        <a:solidFill>
                          <a:schemeClr val="bg1"/>
                        </a:solidFill>
                        <a:latin typeface="Arial" panose="020B0604020202020204" pitchFamily="34" charset="0"/>
                        <a:cs typeface="Arial" panose="020B0604020202020204" pitchFamily="34" charset="0"/>
                      </a:endParaRPr>
                    </a:p>
                  </a:txBody>
                  <a:tcPr marL="4286" marR="4286" marT="5715" marB="0" anchor="b"/>
                </a:tc>
                <a:tc>
                  <a:txBody>
                    <a:bodyPr/>
                    <a:lstStyle/>
                    <a:p>
                      <a:pPr algn="ctr" fontAlgn="b"/>
                      <a:r>
                        <a:rPr lang="ro-RO" sz="1200" b="1" u="none" strike="noStrike" noProof="0" dirty="0">
                          <a:solidFill>
                            <a:schemeClr val="bg1"/>
                          </a:solidFill>
                          <a:latin typeface="Arial" panose="020B0604020202020204" pitchFamily="34" charset="0"/>
                          <a:cs typeface="Arial" panose="020B0604020202020204" pitchFamily="34" charset="0"/>
                        </a:rPr>
                        <a:t>100%</a:t>
                      </a:r>
                      <a:endParaRPr lang="ro-RO" sz="1200" b="1" i="0" u="none" strike="noStrike" noProof="0" dirty="0">
                        <a:solidFill>
                          <a:schemeClr val="bg1"/>
                        </a:solidFill>
                        <a:latin typeface="Arial" panose="020B0604020202020204" pitchFamily="34" charset="0"/>
                        <a:cs typeface="Arial" panose="020B0604020202020204" pitchFamily="34" charset="0"/>
                      </a:endParaRPr>
                    </a:p>
                  </a:txBody>
                  <a:tcPr marL="4286" marR="4286" marT="5715" marB="0" anchor="b"/>
                </a:tc>
                <a:extLst>
                  <a:ext uri="{0D108BD9-81ED-4DB2-BD59-A6C34878D82A}">
                    <a16:rowId xmlns:a16="http://schemas.microsoft.com/office/drawing/2014/main" val="10006"/>
                  </a:ext>
                </a:extLst>
              </a:tr>
            </a:tbl>
          </a:graphicData>
        </a:graphic>
      </p:graphicFrame>
      <p:sp>
        <p:nvSpPr>
          <p:cNvPr id="4" name="Прямоугольник 3"/>
          <p:cNvSpPr/>
          <p:nvPr/>
        </p:nvSpPr>
        <p:spPr>
          <a:xfrm>
            <a:off x="539552" y="116632"/>
            <a:ext cx="8064896" cy="584775"/>
          </a:xfrm>
          <a:prstGeom prst="rect">
            <a:avLst/>
          </a:prstGeom>
          <a:noFill/>
        </p:spPr>
        <p:txBody>
          <a:bodyPr wrap="square">
            <a:spAutoFit/>
          </a:bodyPr>
          <a:lstStyle/>
          <a:p>
            <a:pPr algn="ctr"/>
            <a:r>
              <a:rPr lang="ro-RO" sz="1600" b="1" dirty="0">
                <a:solidFill>
                  <a:srgbClr val="FFFF00"/>
                </a:solidFill>
                <a:latin typeface="Arial Black" pitchFamily="34" charset="0"/>
                <a:cs typeface="Times New Roman" panose="02020603050405020304" pitchFamily="18" charset="0"/>
              </a:rPr>
              <a:t>    REALIZAREA CERINȚELOR CONTRACTULUI DE BAZĂ CU CNAM ȘI ACORDURILOR ADIȚIONALE, 20</a:t>
            </a:r>
            <a:r>
              <a:rPr lang="en-US" sz="1600" b="1" dirty="0">
                <a:solidFill>
                  <a:srgbClr val="FFFF00"/>
                </a:solidFill>
                <a:latin typeface="Arial Black" pitchFamily="34" charset="0"/>
                <a:cs typeface="Times New Roman" panose="02020603050405020304" pitchFamily="18" charset="0"/>
              </a:rPr>
              <a:t>21 </a:t>
            </a:r>
            <a:endParaRPr lang="ro-RO" sz="1600" dirty="0">
              <a:solidFill>
                <a:srgbClr val="FFFF00"/>
              </a:solidFill>
              <a:latin typeface="Arial Black" pitchFamily="34" charset="0"/>
              <a:cs typeface="Times New Roman" panose="02020603050405020304"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742759275"/>
              </p:ext>
            </p:extLst>
          </p:nvPr>
        </p:nvGraphicFramePr>
        <p:xfrm>
          <a:off x="124028" y="908720"/>
          <a:ext cx="8791372" cy="2611479"/>
        </p:xfrm>
        <a:graphic>
          <a:graphicData uri="http://schemas.openxmlformats.org/drawingml/2006/table">
            <a:tbl>
              <a:tblPr>
                <a:tableStyleId>{69CF1AB2-1976-4502-BF36-3FF5EA218861}</a:tableStyleId>
              </a:tblPr>
              <a:tblGrid>
                <a:gridCol w="2244763">
                  <a:extLst>
                    <a:ext uri="{9D8B030D-6E8A-4147-A177-3AD203B41FA5}">
                      <a16:colId xmlns:a16="http://schemas.microsoft.com/office/drawing/2014/main" val="20000"/>
                    </a:ext>
                  </a:extLst>
                </a:gridCol>
                <a:gridCol w="979073">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2480760">
                  <a:extLst>
                    <a:ext uri="{9D8B030D-6E8A-4147-A177-3AD203B41FA5}">
                      <a16:colId xmlns:a16="http://schemas.microsoft.com/office/drawing/2014/main" val="20003"/>
                    </a:ext>
                  </a:extLst>
                </a:gridCol>
                <a:gridCol w="2222680">
                  <a:extLst>
                    <a:ext uri="{9D8B030D-6E8A-4147-A177-3AD203B41FA5}">
                      <a16:colId xmlns:a16="http://schemas.microsoft.com/office/drawing/2014/main" val="20006"/>
                    </a:ext>
                  </a:extLst>
                </a:gridCol>
              </a:tblGrid>
              <a:tr h="457592">
                <a:tc gridSpan="5">
                  <a:txBody>
                    <a:bodyPr/>
                    <a:lstStyle/>
                    <a:p>
                      <a:pPr algn="ctr">
                        <a:lnSpc>
                          <a:spcPct val="107000"/>
                        </a:lnSpc>
                        <a:spcAft>
                          <a:spcPts val="0"/>
                        </a:spcAft>
                      </a:pPr>
                      <a:r>
                        <a:rPr lang="ro-RO" sz="1200" b="1" noProof="0" dirty="0">
                          <a:solidFill>
                            <a:schemeClr val="bg1"/>
                          </a:solidFill>
                          <a:effectLst/>
                        </a:rPr>
                        <a:t>2. Asistența medicală procurată per caz tratat în limita sumei contractuale:</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2858" marR="2858" marT="381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574438">
                <a:tc rowSpan="2">
                  <a:txBody>
                    <a:bodyPr/>
                    <a:lstStyle/>
                    <a:p>
                      <a:pPr algn="ctr">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Denumire </a:t>
                      </a:r>
                    </a:p>
                    <a:p>
                      <a:pPr algn="ctr">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program</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2858" marR="2858" marT="3810" marB="0"/>
                </a:tc>
                <a:tc gridSpan="3">
                  <a:txBody>
                    <a:bodyPr/>
                    <a:lstStyle/>
                    <a:p>
                      <a:pPr algn="ctr">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Cazuri efectuate</a:t>
                      </a:r>
                    </a:p>
                    <a:p>
                      <a:pPr algn="ctr">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conform contractului</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2858" marR="2858" marT="3810" marB="0"/>
                </a:tc>
                <a:tc hMerge="1">
                  <a:txBody>
                    <a:bodyPr/>
                    <a:lstStyle/>
                    <a:p>
                      <a:endParaRPr lang="ru-RU"/>
                    </a:p>
                  </a:txBody>
                  <a:tcPr/>
                </a:tc>
                <a:tc hMerge="1">
                  <a:txBody>
                    <a:bodyPr/>
                    <a:lstStyle/>
                    <a:p>
                      <a:endParaRPr lang="ru-RU"/>
                    </a:p>
                  </a:txBody>
                  <a:tcPr/>
                </a:tc>
                <a:tc>
                  <a:txBody>
                    <a:bodyPr/>
                    <a:lstStyle/>
                    <a:p>
                      <a:pPr algn="ctr">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Ponderea efectuării </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2858" marR="2858" marT="3810" marB="0"/>
                </a:tc>
                <a:extLst>
                  <a:ext uri="{0D108BD9-81ED-4DB2-BD59-A6C34878D82A}">
                    <a16:rowId xmlns:a16="http://schemas.microsoft.com/office/drawing/2014/main" val="10001"/>
                  </a:ext>
                </a:extLst>
              </a:tr>
              <a:tr h="267690">
                <a:tc vMerge="1">
                  <a:txBody>
                    <a:bodyPr/>
                    <a:lstStyle/>
                    <a:p>
                      <a:endParaRPr lang="ru-RU"/>
                    </a:p>
                  </a:txBody>
                  <a:tcPr/>
                </a:tc>
                <a:tc>
                  <a:txBody>
                    <a:bodyPr/>
                    <a:lstStyle/>
                    <a:p>
                      <a:pPr algn="ctr">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Cazuri</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2858" marR="2858" marT="3810" marB="0" anchor="b"/>
                </a:tc>
                <a:tc>
                  <a:txBody>
                    <a:bodyPr/>
                    <a:lstStyle/>
                    <a:p>
                      <a:pPr algn="ctr">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Tarif</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2858" marR="2858" marT="3810" marB="0" anchor="b"/>
                </a:tc>
                <a:tc>
                  <a:txBody>
                    <a:bodyPr/>
                    <a:lstStyle/>
                    <a:p>
                      <a:pPr algn="ctr">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Suma</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2858" marR="2858" marT="3810" marB="0" anchor="b"/>
                </a:tc>
                <a:tc>
                  <a:txBody>
                    <a:bodyPr/>
                    <a:lstStyle/>
                    <a:p>
                      <a:pPr algn="ctr">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2858" marR="2858" marT="3810" marB="0" anchor="b"/>
                </a:tc>
                <a:extLst>
                  <a:ext uri="{0D108BD9-81ED-4DB2-BD59-A6C34878D82A}">
                    <a16:rowId xmlns:a16="http://schemas.microsoft.com/office/drawing/2014/main" val="10002"/>
                  </a:ext>
                </a:extLst>
              </a:tr>
              <a:tr h="400817">
                <a:tc>
                  <a:txBody>
                    <a:bodyPr/>
                    <a:lstStyle/>
                    <a:p>
                      <a:pPr algn="l">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Reabilitarea cardiologică</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2858" marR="2858" marT="3810" marB="0" anchor="b"/>
                </a:tc>
                <a:tc>
                  <a:txBody>
                    <a:bodyPr/>
                    <a:lstStyle/>
                    <a:p>
                      <a:pPr algn="ctr">
                        <a:lnSpc>
                          <a:spcPct val="107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435</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2858" marR="2858" marT="3810" marB="0"/>
                </a:tc>
                <a:tc>
                  <a:txBody>
                    <a:bodyPr/>
                    <a:lstStyle/>
                    <a:p>
                      <a:pPr algn="ctr">
                        <a:lnSpc>
                          <a:spcPct val="107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7056</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2858" marR="2858" marT="3810" marB="0"/>
                </a:tc>
                <a:tc>
                  <a:txBody>
                    <a:bodyPr/>
                    <a:lstStyle/>
                    <a:p>
                      <a:pPr algn="ctr">
                        <a:lnSpc>
                          <a:spcPct val="107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3034080</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2858" marR="2858" marT="3810" marB="0"/>
                </a:tc>
                <a:tc>
                  <a:txBody>
                    <a:bodyPr/>
                    <a:lstStyle/>
                    <a:p>
                      <a:pPr algn="ctr">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102</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2858" marR="2858" marT="3810" marB="0"/>
                </a:tc>
                <a:extLst>
                  <a:ext uri="{0D108BD9-81ED-4DB2-BD59-A6C34878D82A}">
                    <a16:rowId xmlns:a16="http://schemas.microsoft.com/office/drawing/2014/main" val="10003"/>
                  </a:ext>
                </a:extLst>
              </a:tr>
              <a:tr h="361372">
                <a:tc>
                  <a:txBody>
                    <a:bodyPr/>
                    <a:lstStyle/>
                    <a:p>
                      <a:pPr algn="l">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Infecție COVID-19</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2858" marR="2858" marT="3810" marB="0" anchor="b"/>
                </a:tc>
                <a:tc>
                  <a:txBody>
                    <a:bodyPr/>
                    <a:lstStyle/>
                    <a:p>
                      <a:pPr algn="ctr">
                        <a:lnSpc>
                          <a:spcPct val="107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93</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2858" marR="2858" marT="3810" marB="0"/>
                </a:tc>
                <a:tc>
                  <a:txBody>
                    <a:bodyPr/>
                    <a:lstStyle/>
                    <a:p>
                      <a:pPr algn="ctr">
                        <a:lnSpc>
                          <a:spcPct val="107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8932</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2858" marR="2858" marT="3810" marB="0"/>
                </a:tc>
                <a:tc>
                  <a:txBody>
                    <a:bodyPr/>
                    <a:lstStyle/>
                    <a:p>
                      <a:pPr algn="ctr">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1</a:t>
                      </a:r>
                      <a:r>
                        <a:rPr lang="en-US" sz="1200" b="1" noProof="0" dirty="0">
                          <a:solidFill>
                            <a:schemeClr val="bg1"/>
                          </a:solidFill>
                          <a:effectLst/>
                          <a:latin typeface="Arial" panose="020B0604020202020204" pitchFamily="34" charset="0"/>
                          <a:cs typeface="Arial" panose="020B0604020202020204" pitchFamily="34" charset="0"/>
                        </a:rPr>
                        <a:t>688348,97</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2858" marR="2858" marT="3810" marB="0"/>
                </a:tc>
                <a:tc>
                  <a:txBody>
                    <a:bodyPr/>
                    <a:lstStyle/>
                    <a:p>
                      <a:pPr algn="ctr">
                        <a:lnSpc>
                          <a:spcPct val="107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100</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2858" marR="2858" marT="3810" marB="0"/>
                </a:tc>
                <a:extLst>
                  <a:ext uri="{0D108BD9-81ED-4DB2-BD59-A6C34878D82A}">
                    <a16:rowId xmlns:a16="http://schemas.microsoft.com/office/drawing/2014/main" val="1245411518"/>
                  </a:ext>
                </a:extLst>
              </a:tr>
              <a:tr h="549570">
                <a:tc>
                  <a:txBody>
                    <a:bodyPr/>
                    <a:lstStyle/>
                    <a:p>
                      <a:pPr algn="l">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Total</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2858" marR="2858" marT="3810" marB="0" anchor="b"/>
                </a:tc>
                <a:tc>
                  <a:txBody>
                    <a:bodyPr/>
                    <a:lstStyle/>
                    <a:p>
                      <a:pPr algn="ctr">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5</a:t>
                      </a:r>
                      <a:r>
                        <a:rPr lang="en-US" sz="1200" b="1" noProof="0" dirty="0">
                          <a:solidFill>
                            <a:schemeClr val="bg1"/>
                          </a:solidFill>
                          <a:effectLst/>
                          <a:latin typeface="Arial" panose="020B0604020202020204" pitchFamily="34" charset="0"/>
                          <a:cs typeface="Arial" panose="020B0604020202020204" pitchFamily="34" charset="0"/>
                        </a:rPr>
                        <a:t>28</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2858" marR="2858" marT="3810" marB="0"/>
                </a:tc>
                <a:tc>
                  <a:txBody>
                    <a:bodyPr/>
                    <a:lstStyle/>
                    <a:p>
                      <a:pPr algn="ctr">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X</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2858" marR="2858" marT="3810" marB="0"/>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200" b="1" noProof="0" dirty="0">
                          <a:solidFill>
                            <a:schemeClr val="bg1"/>
                          </a:solidFill>
                          <a:effectLst/>
                          <a:latin typeface="Arial" panose="020B0604020202020204" pitchFamily="34" charset="0"/>
                          <a:cs typeface="Arial" panose="020B0604020202020204" pitchFamily="34" charset="0"/>
                        </a:rPr>
                        <a:t>4722428,97</a:t>
                      </a:r>
                      <a:endParaRPr lang="ro-RO" sz="1200" b="1" noProof="0" dirty="0">
                        <a:solidFill>
                          <a:schemeClr val="bg1"/>
                        </a:solidFill>
                        <a:effectLst/>
                        <a:latin typeface="Arial" panose="020B0604020202020204" pitchFamily="34" charset="0"/>
                        <a:cs typeface="Arial" panose="020B0604020202020204" pitchFamily="34" charset="0"/>
                      </a:endParaRPr>
                    </a:p>
                    <a:p>
                      <a:pPr algn="ctr">
                        <a:lnSpc>
                          <a:spcPct val="107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2858" marR="2858" marT="3810" marB="0"/>
                </a:tc>
                <a:tc>
                  <a:txBody>
                    <a:bodyPr/>
                    <a:lstStyle/>
                    <a:p>
                      <a:pPr algn="ctr">
                        <a:lnSpc>
                          <a:spcPct val="107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101</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2858" marR="2858" marT="381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53264260"/>
      </p:ext>
    </p:extLst>
  </p:cSld>
  <p:clrMapOvr>
    <a:masterClrMapping/>
  </p:clrMapOvr>
  <p:transition spd="slow">
    <p:wedg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1685470532"/>
              </p:ext>
            </p:extLst>
          </p:nvPr>
        </p:nvGraphicFramePr>
        <p:xfrm>
          <a:off x="306417" y="5006705"/>
          <a:ext cx="8569633" cy="864097"/>
        </p:xfrm>
        <a:graphic>
          <a:graphicData uri="http://schemas.openxmlformats.org/drawingml/2006/table">
            <a:tbl>
              <a:tblPr>
                <a:tableStyleId>{69CF1AB2-1976-4502-BF36-3FF5EA218861}</a:tableStyleId>
              </a:tblPr>
              <a:tblGrid>
                <a:gridCol w="6079457">
                  <a:extLst>
                    <a:ext uri="{9D8B030D-6E8A-4147-A177-3AD203B41FA5}">
                      <a16:colId xmlns:a16="http://schemas.microsoft.com/office/drawing/2014/main" val="20000"/>
                    </a:ext>
                  </a:extLst>
                </a:gridCol>
                <a:gridCol w="2490176">
                  <a:extLst>
                    <a:ext uri="{9D8B030D-6E8A-4147-A177-3AD203B41FA5}">
                      <a16:colId xmlns:a16="http://schemas.microsoft.com/office/drawing/2014/main" val="20001"/>
                    </a:ext>
                  </a:extLst>
                </a:gridCol>
              </a:tblGrid>
              <a:tr h="189751">
                <a:tc>
                  <a:txBody>
                    <a:bodyPr/>
                    <a:lstStyle/>
                    <a:p>
                      <a:pPr algn="ctr" fontAlgn="b"/>
                      <a:r>
                        <a:rPr lang="en-US" sz="1200" b="1" u="none" strike="noStrike" dirty="0">
                          <a:solidFill>
                            <a:schemeClr val="bg1"/>
                          </a:solidFill>
                        </a:rPr>
                        <a:t>Program special </a:t>
                      </a:r>
                      <a:r>
                        <a:rPr lang="ro-RO" sz="1200" b="1" u="none" strike="noStrike" noProof="0" dirty="0">
                          <a:solidFill>
                            <a:schemeClr val="bg1"/>
                          </a:solidFill>
                        </a:rPr>
                        <a:t>Cardiologie intervențională</a:t>
                      </a:r>
                      <a:endParaRPr lang="ro-RO" sz="1200" b="1" i="0" u="none" strike="noStrike" noProof="0" dirty="0">
                        <a:solidFill>
                          <a:schemeClr val="bg1"/>
                        </a:solidFill>
                        <a:latin typeface="Arial" panose="020B0604020202020204" pitchFamily="34" charset="0"/>
                        <a:cs typeface="Arial" panose="020B0604020202020204" pitchFamily="34" charset="0"/>
                      </a:endParaRPr>
                    </a:p>
                  </a:txBody>
                  <a:tcPr marL="4286" marR="4286" marT="5715" marB="0"/>
                </a:tc>
                <a:tc>
                  <a:txBody>
                    <a:bodyPr/>
                    <a:lstStyle/>
                    <a:p>
                      <a:pPr algn="ctr" fontAlgn="b"/>
                      <a:r>
                        <a:rPr lang="en-US" sz="1200" b="1" u="none" strike="noStrike" dirty="0">
                          <a:solidFill>
                            <a:schemeClr val="bg1"/>
                          </a:solidFill>
                        </a:rPr>
                        <a:t>2877</a:t>
                      </a:r>
                      <a:endParaRPr lang="ru-RU" sz="1200" b="1" i="0" u="none" strike="noStrike" dirty="0">
                        <a:solidFill>
                          <a:schemeClr val="bg1"/>
                        </a:solidFill>
                        <a:latin typeface="Arial" panose="020B0604020202020204" pitchFamily="34" charset="0"/>
                        <a:cs typeface="Arial" panose="020B0604020202020204" pitchFamily="34" charset="0"/>
                      </a:endParaRPr>
                    </a:p>
                  </a:txBody>
                  <a:tcPr marL="4286" marR="4286" marT="5715" marB="0"/>
                </a:tc>
                <a:extLst>
                  <a:ext uri="{0D108BD9-81ED-4DB2-BD59-A6C34878D82A}">
                    <a16:rowId xmlns:a16="http://schemas.microsoft.com/office/drawing/2014/main" val="10000"/>
                  </a:ext>
                </a:extLst>
              </a:tr>
              <a:tr h="189751">
                <a:tc>
                  <a:txBody>
                    <a:bodyPr/>
                    <a:lstStyle/>
                    <a:p>
                      <a:pPr algn="ctr" fontAlgn="b"/>
                      <a:r>
                        <a:rPr lang="en-US" sz="1200" b="1" u="none" strike="noStrike" dirty="0" err="1">
                          <a:solidFill>
                            <a:schemeClr val="bg1"/>
                          </a:solidFill>
                        </a:rPr>
                        <a:t>Angioplastii</a:t>
                      </a:r>
                      <a:endParaRPr lang="en-US" sz="1200" b="1" i="0" u="none" strike="noStrike" dirty="0">
                        <a:solidFill>
                          <a:schemeClr val="bg1"/>
                        </a:solidFill>
                        <a:latin typeface="Arial" panose="020B0604020202020204" pitchFamily="34" charset="0"/>
                        <a:cs typeface="Arial" panose="020B0604020202020204" pitchFamily="34" charset="0"/>
                      </a:endParaRPr>
                    </a:p>
                  </a:txBody>
                  <a:tcPr marL="4286" marR="4286" marT="5715" marB="0" anchor="b"/>
                </a:tc>
                <a:tc>
                  <a:txBody>
                    <a:bodyPr/>
                    <a:lstStyle/>
                    <a:p>
                      <a:pPr algn="ctr" fontAlgn="b"/>
                      <a:r>
                        <a:rPr lang="en-US" sz="1200" b="1" u="none" strike="noStrike" dirty="0">
                          <a:solidFill>
                            <a:schemeClr val="bg1"/>
                          </a:solidFill>
                        </a:rPr>
                        <a:t>1013</a:t>
                      </a:r>
                      <a:endParaRPr lang="ru-RU" sz="1200" b="1" i="0" u="none" strike="noStrike" dirty="0">
                        <a:solidFill>
                          <a:schemeClr val="bg1"/>
                        </a:solidFill>
                        <a:latin typeface="Arial" panose="020B0604020202020204" pitchFamily="34" charset="0"/>
                        <a:cs typeface="Arial" panose="020B0604020202020204" pitchFamily="34" charset="0"/>
                      </a:endParaRPr>
                    </a:p>
                  </a:txBody>
                  <a:tcPr marL="4286" marR="4286" marT="5715" marB="0" anchor="b"/>
                </a:tc>
                <a:extLst>
                  <a:ext uri="{0D108BD9-81ED-4DB2-BD59-A6C34878D82A}">
                    <a16:rowId xmlns:a16="http://schemas.microsoft.com/office/drawing/2014/main" val="10001"/>
                  </a:ext>
                </a:extLst>
              </a:tr>
              <a:tr h="484595">
                <a:tc>
                  <a:txBody>
                    <a:bodyPr/>
                    <a:lstStyle/>
                    <a:p>
                      <a:pPr algn="ctr" fontAlgn="b"/>
                      <a:r>
                        <a:rPr lang="en-US" sz="1200" b="1" u="none" strike="noStrike" dirty="0" err="1">
                          <a:solidFill>
                            <a:schemeClr val="bg1"/>
                          </a:solidFill>
                        </a:rPr>
                        <a:t>Coronarografii</a:t>
                      </a:r>
                      <a:endParaRPr lang="en-US" sz="1200" b="1" i="0" u="none" strike="noStrike" dirty="0">
                        <a:solidFill>
                          <a:schemeClr val="bg1"/>
                        </a:solidFill>
                        <a:latin typeface="Arial" panose="020B0604020202020204" pitchFamily="34" charset="0"/>
                        <a:cs typeface="Arial" panose="020B0604020202020204" pitchFamily="34" charset="0"/>
                      </a:endParaRPr>
                    </a:p>
                  </a:txBody>
                  <a:tcPr marL="4286" marR="4286" marT="5715" marB="0" anchor="b"/>
                </a:tc>
                <a:tc>
                  <a:txBody>
                    <a:bodyPr/>
                    <a:lstStyle/>
                    <a:p>
                      <a:pPr algn="ctr" fontAlgn="b"/>
                      <a:r>
                        <a:rPr lang="en-US" sz="1200" b="1" u="none" strike="noStrike" dirty="0">
                          <a:solidFill>
                            <a:schemeClr val="bg1"/>
                          </a:solidFill>
                        </a:rPr>
                        <a:t>2780</a:t>
                      </a:r>
                      <a:endParaRPr lang="ru-RU" sz="1200" b="1" i="0" u="none" strike="noStrike" dirty="0">
                        <a:solidFill>
                          <a:schemeClr val="bg1"/>
                        </a:solidFill>
                        <a:latin typeface="Arial" panose="020B0604020202020204" pitchFamily="34" charset="0"/>
                        <a:cs typeface="Arial" panose="020B0604020202020204" pitchFamily="34" charset="0"/>
                      </a:endParaRPr>
                    </a:p>
                  </a:txBody>
                  <a:tcPr marL="4286" marR="4286" marT="5715" marB="0" anchor="b"/>
                </a:tc>
                <a:extLst>
                  <a:ext uri="{0D108BD9-81ED-4DB2-BD59-A6C34878D82A}">
                    <a16:rowId xmlns:a16="http://schemas.microsoft.com/office/drawing/2014/main" val="10002"/>
                  </a:ext>
                </a:extLst>
              </a:tr>
            </a:tbl>
          </a:graphicData>
        </a:graphic>
      </p:graphicFrame>
      <p:sp>
        <p:nvSpPr>
          <p:cNvPr id="5" name="Прямоугольник 4"/>
          <p:cNvSpPr/>
          <p:nvPr/>
        </p:nvSpPr>
        <p:spPr>
          <a:xfrm>
            <a:off x="755576" y="116632"/>
            <a:ext cx="7704305" cy="334707"/>
          </a:xfrm>
          <a:prstGeom prst="rect">
            <a:avLst/>
          </a:prstGeom>
          <a:noFill/>
        </p:spPr>
        <p:txBody>
          <a:bodyPr wrap="square">
            <a:spAutoFit/>
          </a:bodyPr>
          <a:lstStyle/>
          <a:p>
            <a:pPr algn="ctr"/>
            <a:r>
              <a:rPr lang="ro-RO" sz="1575" b="1" dirty="0">
                <a:solidFill>
                  <a:srgbClr val="FFFF00"/>
                </a:solidFill>
                <a:latin typeface="Arial Black" pitchFamily="34" charset="0"/>
                <a:cs typeface="Times New Roman" panose="02020603050405020304" pitchFamily="18" charset="0"/>
              </a:rPr>
              <a:t>    </a:t>
            </a:r>
            <a:r>
              <a:rPr lang="en-US" sz="1575" b="1" dirty="0">
                <a:solidFill>
                  <a:srgbClr val="FFFF00"/>
                </a:solidFill>
                <a:latin typeface="Arial Black" pitchFamily="34" charset="0"/>
                <a:cs typeface="Times New Roman" panose="02020603050405020304" pitchFamily="18" charset="0"/>
              </a:rPr>
              <a:t>SIP - </a:t>
            </a:r>
            <a:r>
              <a:rPr lang="ro-RO" sz="1575" b="1" dirty="0">
                <a:solidFill>
                  <a:srgbClr val="FFFF00"/>
                </a:solidFill>
                <a:latin typeface="Arial Black" pitchFamily="34" charset="0"/>
                <a:cs typeface="Times New Roman" panose="02020603050405020304" pitchFamily="18" charset="0"/>
              </a:rPr>
              <a:t>REALIZAREA CONTRACTULUI  a. 20</a:t>
            </a:r>
            <a:r>
              <a:rPr lang="en-US" sz="1575" b="1" dirty="0">
                <a:solidFill>
                  <a:srgbClr val="FFFF00"/>
                </a:solidFill>
                <a:latin typeface="Arial Black" pitchFamily="34" charset="0"/>
                <a:cs typeface="Times New Roman" panose="02020603050405020304" pitchFamily="18" charset="0"/>
              </a:rPr>
              <a:t>21</a:t>
            </a:r>
            <a:r>
              <a:rPr lang="ro-RO" sz="1575" dirty="0">
                <a:solidFill>
                  <a:srgbClr val="FFFF00"/>
                </a:solidFill>
                <a:latin typeface="Arial Black" pitchFamily="34" charset="0"/>
                <a:cs typeface="Times New Roman" panose="02020603050405020304" pitchFamily="18" charset="0"/>
              </a:rPr>
              <a:t> </a:t>
            </a:r>
          </a:p>
        </p:txBody>
      </p:sp>
      <p:sp>
        <p:nvSpPr>
          <p:cNvPr id="76801" name="Rectangle 1"/>
          <p:cNvSpPr>
            <a:spLocks noChangeArrowheads="1"/>
          </p:cNvSpPr>
          <p:nvPr/>
        </p:nvSpPr>
        <p:spPr bwMode="auto">
          <a:xfrm>
            <a:off x="408648" y="6090029"/>
            <a:ext cx="8467401" cy="438582"/>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just" fontAlgn="base">
              <a:spcBef>
                <a:spcPct val="0"/>
              </a:spcBef>
              <a:spcAft>
                <a:spcPct val="0"/>
              </a:spcAft>
            </a:pPr>
            <a:r>
              <a:rPr lang="ro-RO" sz="1200" b="1" dirty="0">
                <a:latin typeface="Arial Black" panose="020B0A04020102020204" pitchFamily="34" charset="0"/>
                <a:ea typeface="Calibri" pitchFamily="34" charset="0"/>
                <a:cs typeface="Arial" pitchFamily="34" charset="0"/>
              </a:rPr>
              <a:t>Pentru Asistența medicală specializată de ambulator a fost planificată suma de </a:t>
            </a:r>
            <a:r>
              <a:rPr lang="en-US" sz="1200" b="1" dirty="0">
                <a:latin typeface="Arial Black" panose="020B0A04020102020204" pitchFamily="34" charset="0"/>
                <a:ea typeface="Calibri" pitchFamily="34" charset="0"/>
                <a:cs typeface="Arial" pitchFamily="34" charset="0"/>
              </a:rPr>
              <a:t> </a:t>
            </a:r>
            <a:r>
              <a:rPr lang="en-US" sz="1200" b="1" dirty="0">
                <a:solidFill>
                  <a:srgbClr val="FFFF00"/>
                </a:solidFill>
                <a:latin typeface="Arial Black" panose="020B0A04020102020204" pitchFamily="34" charset="0"/>
                <a:ea typeface="Calibri" pitchFamily="34" charset="0"/>
                <a:cs typeface="Arial" pitchFamily="34" charset="0"/>
              </a:rPr>
              <a:t>6248837,33</a:t>
            </a:r>
            <a:r>
              <a:rPr lang="ro-RO" sz="1200" b="1" dirty="0">
                <a:solidFill>
                  <a:srgbClr val="FFFF00"/>
                </a:solidFill>
                <a:latin typeface="Arial Black" panose="020B0A04020102020204" pitchFamily="34" charset="0"/>
                <a:ea typeface="Calibri" pitchFamily="34" charset="0"/>
                <a:cs typeface="Arial" pitchFamily="34" charset="0"/>
              </a:rPr>
              <a:t> lei.</a:t>
            </a:r>
            <a:endParaRPr lang="ru-RU" sz="1200" b="1" dirty="0">
              <a:solidFill>
                <a:srgbClr val="FFFF00"/>
              </a:solidFill>
              <a:latin typeface="Arial Black" panose="020B0A04020102020204" pitchFamily="34" charset="0"/>
              <a:cs typeface="Arial" pitchFamily="34" charset="0"/>
            </a:endParaRPr>
          </a:p>
          <a:p>
            <a:pPr algn="just" eaLnBrk="0" hangingPunct="0"/>
            <a:endParaRPr lang="ro-RO" sz="1200" b="1" dirty="0">
              <a:latin typeface="Arial Black" panose="020B0A04020102020204" pitchFamily="34" charset="0"/>
              <a:cs typeface="Arial" pitchFamily="34" charset="0"/>
            </a:endParaRPr>
          </a:p>
        </p:txBody>
      </p:sp>
      <p:graphicFrame>
        <p:nvGraphicFramePr>
          <p:cNvPr id="2" name="Tabel 1"/>
          <p:cNvGraphicFramePr>
            <a:graphicFrameLocks noGrp="1"/>
          </p:cNvGraphicFramePr>
          <p:nvPr>
            <p:extLst>
              <p:ext uri="{D42A27DB-BD31-4B8C-83A1-F6EECF244321}">
                <p14:modId xmlns:p14="http://schemas.microsoft.com/office/powerpoint/2010/main" val="1407936383"/>
              </p:ext>
            </p:extLst>
          </p:nvPr>
        </p:nvGraphicFramePr>
        <p:xfrm>
          <a:off x="306417" y="845827"/>
          <a:ext cx="8586062" cy="3726177"/>
        </p:xfrm>
        <a:graphic>
          <a:graphicData uri="http://schemas.openxmlformats.org/drawingml/2006/table">
            <a:tbl>
              <a:tblPr>
                <a:tableStyleId>{69CF1AB2-1976-4502-BF36-3FF5EA218861}</a:tableStyleId>
              </a:tblPr>
              <a:tblGrid>
                <a:gridCol w="2249359">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1157971">
                  <a:extLst>
                    <a:ext uri="{9D8B030D-6E8A-4147-A177-3AD203B41FA5}">
                      <a16:colId xmlns:a16="http://schemas.microsoft.com/office/drawing/2014/main" val="20003"/>
                    </a:ext>
                  </a:extLst>
                </a:gridCol>
                <a:gridCol w="1365230">
                  <a:extLst>
                    <a:ext uri="{9D8B030D-6E8A-4147-A177-3AD203B41FA5}">
                      <a16:colId xmlns:a16="http://schemas.microsoft.com/office/drawing/2014/main" val="20004"/>
                    </a:ext>
                  </a:extLst>
                </a:gridCol>
                <a:gridCol w="1365230">
                  <a:extLst>
                    <a:ext uri="{9D8B030D-6E8A-4147-A177-3AD203B41FA5}">
                      <a16:colId xmlns:a16="http://schemas.microsoft.com/office/drawing/2014/main" val="20005"/>
                    </a:ext>
                  </a:extLst>
                </a:gridCol>
              </a:tblGrid>
              <a:tr h="259700">
                <a:tc gridSpan="6">
                  <a:txBody>
                    <a:bodyPr/>
                    <a:lstStyle/>
                    <a:p>
                      <a:pPr algn="ctr">
                        <a:lnSpc>
                          <a:spcPct val="115000"/>
                        </a:lnSpc>
                        <a:spcAft>
                          <a:spcPts val="0"/>
                        </a:spcAft>
                      </a:pPr>
                      <a:r>
                        <a:rPr lang="ro-RO" sz="1200" b="1" noProof="0" dirty="0">
                          <a:solidFill>
                            <a:schemeClr val="bg1"/>
                          </a:solidFill>
                          <a:effectLst/>
                        </a:rPr>
                        <a:t>4. Pentru servicii medicale de înaltă performanță</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547196">
                <a:tc>
                  <a:txBody>
                    <a:bodyPr/>
                    <a:lstStyle/>
                    <a:p>
                      <a:pPr indent="270510" algn="ctr">
                        <a:lnSpc>
                          <a:spcPct val="115000"/>
                        </a:lnSpc>
                        <a:spcAft>
                          <a:spcPts val="0"/>
                        </a:spcAft>
                      </a:pPr>
                      <a:r>
                        <a:rPr lang="ro-RO" sz="1200" b="1" noProof="0" dirty="0">
                          <a:solidFill>
                            <a:schemeClr val="bg1"/>
                          </a:solidFill>
                          <a:effectLst/>
                        </a:rPr>
                        <a:t>Servicii</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spcAft>
                          <a:spcPts val="0"/>
                        </a:spcAft>
                      </a:pPr>
                      <a:r>
                        <a:rPr lang="ro-RO" sz="1200" b="1" noProof="0" dirty="0">
                          <a:solidFill>
                            <a:schemeClr val="bg1"/>
                          </a:solidFill>
                          <a:effectLst/>
                        </a:rPr>
                        <a:t>Nr. cazuri  preconizate</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spcAft>
                          <a:spcPts val="0"/>
                        </a:spcAft>
                      </a:pPr>
                      <a:r>
                        <a:rPr lang="ro-RO" sz="1200" b="1" noProof="0" dirty="0">
                          <a:solidFill>
                            <a:schemeClr val="bg1"/>
                          </a:solidFill>
                          <a:effectLst/>
                        </a:rPr>
                        <a:t>Tarif</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spcAft>
                          <a:spcPts val="0"/>
                        </a:spcAft>
                      </a:pPr>
                      <a:r>
                        <a:rPr lang="ro-RO" sz="1200" b="1" noProof="0" dirty="0">
                          <a:solidFill>
                            <a:schemeClr val="bg1"/>
                          </a:solidFill>
                          <a:effectLst/>
                        </a:rPr>
                        <a:t>Suma, </a:t>
                      </a:r>
                    </a:p>
                    <a:p>
                      <a:pPr algn="ctr">
                        <a:lnSpc>
                          <a:spcPct val="115000"/>
                        </a:lnSpc>
                        <a:spcAft>
                          <a:spcPts val="0"/>
                        </a:spcAft>
                      </a:pPr>
                      <a:r>
                        <a:rPr lang="ro-RO" sz="1200" b="1" noProof="0" dirty="0">
                          <a:solidFill>
                            <a:schemeClr val="bg1"/>
                          </a:solidFill>
                          <a:effectLst/>
                        </a:rPr>
                        <a:t>lei</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spcAft>
                          <a:spcPts val="0"/>
                        </a:spcAft>
                      </a:pPr>
                      <a:r>
                        <a:rPr lang="ro-RO" sz="1200" b="1" noProof="0" dirty="0">
                          <a:solidFill>
                            <a:schemeClr val="bg1"/>
                          </a:solidFill>
                          <a:effectLst/>
                        </a:rPr>
                        <a:t>Nr. cazuri  efectuate</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spcAft>
                          <a:spcPts val="0"/>
                        </a:spcAft>
                      </a:pPr>
                      <a:r>
                        <a:rPr lang="ro-RO" sz="1200" b="1" noProof="0" dirty="0">
                          <a:solidFill>
                            <a:schemeClr val="bg1"/>
                          </a:solidFill>
                          <a:effectLst/>
                        </a:rPr>
                        <a:t>Suma, lei</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extLst>
                  <a:ext uri="{0D108BD9-81ED-4DB2-BD59-A6C34878D82A}">
                    <a16:rowId xmlns:a16="http://schemas.microsoft.com/office/drawing/2014/main" val="10001"/>
                  </a:ext>
                </a:extLst>
              </a:tr>
              <a:tr h="466189">
                <a:tc>
                  <a:txBody>
                    <a:bodyPr/>
                    <a:lstStyle/>
                    <a:p>
                      <a:pPr algn="l">
                        <a:lnSpc>
                          <a:spcPct val="115000"/>
                        </a:lnSpc>
                        <a:spcAft>
                          <a:spcPts val="0"/>
                        </a:spcAft>
                      </a:pPr>
                      <a:r>
                        <a:rPr lang="ro-RO" sz="1200" b="1" noProof="0" dirty="0">
                          <a:solidFill>
                            <a:schemeClr val="bg1"/>
                          </a:solidFill>
                          <a:effectLst/>
                        </a:rPr>
                        <a:t>Arteriografie renala</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spcAft>
                          <a:spcPts val="0"/>
                        </a:spcAft>
                      </a:pPr>
                      <a:r>
                        <a:rPr lang="ro-RO" sz="1200" b="1" noProof="0" dirty="0">
                          <a:solidFill>
                            <a:schemeClr val="bg1"/>
                          </a:solidFill>
                          <a:effectLst/>
                        </a:rPr>
                        <a:t>5</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spcAft>
                          <a:spcPts val="0"/>
                        </a:spcAft>
                      </a:pPr>
                      <a:r>
                        <a:rPr lang="ro-RO" sz="1200" b="1" noProof="0" dirty="0">
                          <a:solidFill>
                            <a:schemeClr val="bg1"/>
                          </a:solidFill>
                          <a:effectLst/>
                        </a:rPr>
                        <a:t>5564</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spcAft>
                          <a:spcPts val="0"/>
                        </a:spcAft>
                      </a:pPr>
                      <a:r>
                        <a:rPr lang="ro-RO" sz="1200" b="1" noProof="0" dirty="0">
                          <a:solidFill>
                            <a:schemeClr val="bg1"/>
                          </a:solidFill>
                          <a:effectLst/>
                        </a:rPr>
                        <a:t>27820</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spcAft>
                          <a:spcPts val="0"/>
                        </a:spcAft>
                      </a:pPr>
                      <a:r>
                        <a:rPr lang="en-US" sz="1200" b="1" noProof="0" dirty="0">
                          <a:solidFill>
                            <a:schemeClr val="bg1"/>
                          </a:solidFill>
                          <a:effectLst/>
                        </a:rPr>
                        <a:t>5</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spcAft>
                          <a:spcPts val="0"/>
                        </a:spcAft>
                      </a:pP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extLst>
                  <a:ext uri="{0D108BD9-81ED-4DB2-BD59-A6C34878D82A}">
                    <a16:rowId xmlns:a16="http://schemas.microsoft.com/office/drawing/2014/main" val="10002"/>
                  </a:ext>
                </a:extLst>
              </a:tr>
              <a:tr h="547196">
                <a:tc>
                  <a:txBody>
                    <a:bodyPr/>
                    <a:lstStyle/>
                    <a:p>
                      <a:pPr algn="l">
                        <a:lnSpc>
                          <a:spcPct val="115000"/>
                        </a:lnSpc>
                        <a:spcAft>
                          <a:spcPts val="0"/>
                        </a:spcAft>
                      </a:pPr>
                      <a:r>
                        <a:rPr lang="ro-RO" sz="1200" b="1" noProof="0" dirty="0" err="1">
                          <a:solidFill>
                            <a:schemeClr val="bg1"/>
                          </a:solidFill>
                          <a:effectLst/>
                        </a:rPr>
                        <a:t>Coronarografie</a:t>
                      </a:r>
                      <a:r>
                        <a:rPr lang="ro-RO" sz="1200" b="1" noProof="0" dirty="0">
                          <a:solidFill>
                            <a:schemeClr val="bg1"/>
                          </a:solidFill>
                          <a:effectLst/>
                        </a:rPr>
                        <a:t> cu         </a:t>
                      </a:r>
                    </a:p>
                    <a:p>
                      <a:pPr algn="l">
                        <a:lnSpc>
                          <a:spcPct val="115000"/>
                        </a:lnSpc>
                        <a:spcAft>
                          <a:spcPts val="0"/>
                        </a:spcAft>
                      </a:pPr>
                      <a:r>
                        <a:rPr lang="ro-RO" sz="1200" b="1" noProof="0" dirty="0">
                          <a:solidFill>
                            <a:schemeClr val="bg1"/>
                          </a:solidFill>
                          <a:effectLst/>
                        </a:rPr>
                        <a:t>ventriculografie</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spcAft>
                          <a:spcPts val="0"/>
                        </a:spcAft>
                      </a:pPr>
                      <a:r>
                        <a:rPr lang="ro-RO" sz="1200" b="1" noProof="0" dirty="0">
                          <a:solidFill>
                            <a:schemeClr val="bg1"/>
                          </a:solidFill>
                          <a:effectLst/>
                        </a:rPr>
                        <a:t>179</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spcAft>
                          <a:spcPts val="0"/>
                        </a:spcAft>
                      </a:pPr>
                      <a:r>
                        <a:rPr lang="ro-RO" sz="1200" b="1" noProof="0" dirty="0">
                          <a:solidFill>
                            <a:schemeClr val="bg1"/>
                          </a:solidFill>
                          <a:effectLst/>
                        </a:rPr>
                        <a:t>6800</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spcAft>
                          <a:spcPts val="0"/>
                        </a:spcAft>
                      </a:pPr>
                      <a:r>
                        <a:rPr lang="ro-RO" sz="1200" b="1" noProof="0" dirty="0">
                          <a:solidFill>
                            <a:schemeClr val="bg1"/>
                          </a:solidFill>
                          <a:effectLst/>
                        </a:rPr>
                        <a:t>1217200</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spcAft>
                          <a:spcPts val="0"/>
                        </a:spcAft>
                      </a:pPr>
                      <a:r>
                        <a:rPr lang="ro-RO" sz="1200" b="1" noProof="0" dirty="0">
                          <a:solidFill>
                            <a:schemeClr val="bg1"/>
                          </a:solidFill>
                          <a:effectLst/>
                        </a:rPr>
                        <a:t>179</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spcAft>
                          <a:spcPts val="0"/>
                        </a:spcAft>
                      </a:pPr>
                      <a:r>
                        <a:rPr lang="ro-RO" sz="1200" b="1" noProof="0" dirty="0">
                          <a:solidFill>
                            <a:schemeClr val="bg1"/>
                          </a:solidFill>
                          <a:effectLst/>
                        </a:rPr>
                        <a:t>1217200</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extLst>
                  <a:ext uri="{0D108BD9-81ED-4DB2-BD59-A6C34878D82A}">
                    <a16:rowId xmlns:a16="http://schemas.microsoft.com/office/drawing/2014/main" val="10003"/>
                  </a:ext>
                </a:extLst>
              </a:tr>
              <a:tr h="275902">
                <a:tc>
                  <a:txBody>
                    <a:bodyPr/>
                    <a:lstStyle/>
                    <a:p>
                      <a:pPr algn="l">
                        <a:lnSpc>
                          <a:spcPct val="115000"/>
                        </a:lnSpc>
                        <a:spcAft>
                          <a:spcPts val="0"/>
                        </a:spcAft>
                      </a:pPr>
                      <a:r>
                        <a:rPr lang="ro-RO" sz="1200" b="1" noProof="0" dirty="0">
                          <a:solidFill>
                            <a:schemeClr val="bg1"/>
                          </a:solidFill>
                          <a:effectLst/>
                        </a:rPr>
                        <a:t>Ecocardiografia</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spcAft>
                          <a:spcPts val="0"/>
                        </a:spcAft>
                      </a:pPr>
                      <a:r>
                        <a:rPr lang="ro-RO" sz="1200" b="1" noProof="0" dirty="0">
                          <a:solidFill>
                            <a:schemeClr val="bg1"/>
                          </a:solidFill>
                          <a:effectLst/>
                        </a:rPr>
                        <a:t>2165</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spcAft>
                          <a:spcPts val="0"/>
                        </a:spcAft>
                      </a:pPr>
                      <a:r>
                        <a:rPr lang="ro-RO" sz="1200" b="1" noProof="0" dirty="0">
                          <a:solidFill>
                            <a:schemeClr val="bg1"/>
                          </a:solidFill>
                          <a:effectLst/>
                        </a:rPr>
                        <a:t>337</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spcAft>
                          <a:spcPts val="0"/>
                        </a:spcAft>
                      </a:pPr>
                      <a:r>
                        <a:rPr lang="ro-RO" sz="1200" b="1" noProof="0" dirty="0">
                          <a:solidFill>
                            <a:schemeClr val="bg1"/>
                          </a:solidFill>
                          <a:effectLst/>
                        </a:rPr>
                        <a:t>729605</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spcAft>
                          <a:spcPts val="0"/>
                        </a:spcAft>
                      </a:pPr>
                      <a:r>
                        <a:rPr lang="ro-RO" sz="1200" b="1" noProof="0" dirty="0">
                          <a:solidFill>
                            <a:schemeClr val="bg1"/>
                          </a:solidFill>
                          <a:effectLst/>
                        </a:rPr>
                        <a:t>2165</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spcAft>
                          <a:spcPts val="0"/>
                        </a:spcAft>
                      </a:pPr>
                      <a:r>
                        <a:rPr lang="ro-RO" sz="1200" b="1" noProof="0" dirty="0">
                          <a:solidFill>
                            <a:schemeClr val="bg1"/>
                          </a:solidFill>
                          <a:effectLst/>
                        </a:rPr>
                        <a:t>729605</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extLst>
                  <a:ext uri="{0D108BD9-81ED-4DB2-BD59-A6C34878D82A}">
                    <a16:rowId xmlns:a16="http://schemas.microsoft.com/office/drawing/2014/main" val="10004"/>
                  </a:ext>
                </a:extLst>
              </a:tr>
              <a:tr h="547196">
                <a:tc>
                  <a:txBody>
                    <a:bodyPr/>
                    <a:lstStyle/>
                    <a:p>
                      <a:pPr algn="l">
                        <a:lnSpc>
                          <a:spcPct val="115000"/>
                        </a:lnSpc>
                        <a:spcAft>
                          <a:spcPts val="0"/>
                        </a:spcAft>
                      </a:pPr>
                      <a:r>
                        <a:rPr lang="ro-RO" sz="1200" b="1" noProof="0" dirty="0">
                          <a:solidFill>
                            <a:schemeClr val="bg1"/>
                          </a:solidFill>
                          <a:effectLst/>
                        </a:rPr>
                        <a:t>Monitorizarea </a:t>
                      </a:r>
                    </a:p>
                    <a:p>
                      <a:pPr algn="l">
                        <a:lnSpc>
                          <a:spcPct val="115000"/>
                        </a:lnSpc>
                        <a:spcAft>
                          <a:spcPts val="0"/>
                        </a:spcAft>
                      </a:pPr>
                      <a:r>
                        <a:rPr lang="ro-RO" sz="1200" b="1" noProof="0" dirty="0">
                          <a:solidFill>
                            <a:schemeClr val="bg1"/>
                          </a:solidFill>
                          <a:effectLst/>
                        </a:rPr>
                        <a:t>/</a:t>
                      </a:r>
                      <a:r>
                        <a:rPr lang="ro-RO" sz="1200" b="1" noProof="0" dirty="0" err="1">
                          <a:solidFill>
                            <a:schemeClr val="bg1"/>
                          </a:solidFill>
                          <a:effectLst/>
                        </a:rPr>
                        <a:t>Holter</a:t>
                      </a:r>
                      <a:r>
                        <a:rPr lang="ro-RO" sz="1200" b="1" noProof="0" dirty="0">
                          <a:solidFill>
                            <a:schemeClr val="bg1"/>
                          </a:solidFill>
                          <a:effectLst/>
                        </a:rPr>
                        <a:t>/ECG</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spcAft>
                          <a:spcPts val="0"/>
                        </a:spcAft>
                      </a:pPr>
                      <a:r>
                        <a:rPr lang="ro-RO" sz="1200" b="1" noProof="0" dirty="0">
                          <a:solidFill>
                            <a:schemeClr val="bg1"/>
                          </a:solidFill>
                          <a:effectLst/>
                        </a:rPr>
                        <a:t>0</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spcAft>
                          <a:spcPts val="0"/>
                        </a:spcAft>
                      </a:pPr>
                      <a:r>
                        <a:rPr lang="ro-RO" sz="1200" b="1" noProof="0" dirty="0">
                          <a:solidFill>
                            <a:schemeClr val="bg1"/>
                          </a:solidFill>
                          <a:effectLst/>
                        </a:rPr>
                        <a:t>67</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pPr>
                      <a:endParaRPr lang="ro-RO" sz="1200" b="1" noProof="0" dirty="0">
                        <a:solidFill>
                          <a:schemeClr val="bg1"/>
                        </a:solidFill>
                        <a:effectLst/>
                        <a:latin typeface="Arial" panose="020B0604020202020204" pitchFamily="34" charset="0"/>
                        <a:cs typeface="Arial" panose="020B0604020202020204" pitchFamily="34" charset="0"/>
                      </a:endParaRPr>
                    </a:p>
                  </a:txBody>
                  <a:tcPr marL="3334" marR="3334" marT="4763" marB="0"/>
                </a:tc>
                <a:tc>
                  <a:txBody>
                    <a:bodyPr/>
                    <a:lstStyle/>
                    <a:p>
                      <a:pPr algn="ctr">
                        <a:lnSpc>
                          <a:spcPct val="115000"/>
                        </a:lnSpc>
                        <a:spcAft>
                          <a:spcPts val="0"/>
                        </a:spcAft>
                      </a:pPr>
                      <a:r>
                        <a:rPr lang="ro-RO" sz="1200" b="1" noProof="0" dirty="0">
                          <a:solidFill>
                            <a:schemeClr val="bg1"/>
                          </a:solidFill>
                          <a:effectLst/>
                        </a:rPr>
                        <a:t>0</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spcAft>
                          <a:spcPts val="0"/>
                        </a:spcAft>
                      </a:pPr>
                      <a:r>
                        <a:rPr lang="ro-RO" sz="1200" b="1" noProof="0" dirty="0">
                          <a:solidFill>
                            <a:schemeClr val="bg1"/>
                          </a:solidFill>
                          <a:effectLst/>
                        </a:rPr>
                        <a:t>0</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extLst>
                  <a:ext uri="{0D108BD9-81ED-4DB2-BD59-A6C34878D82A}">
                    <a16:rowId xmlns:a16="http://schemas.microsoft.com/office/drawing/2014/main" val="10005"/>
                  </a:ext>
                </a:extLst>
              </a:tr>
              <a:tr h="547196">
                <a:tc>
                  <a:txBody>
                    <a:bodyPr/>
                    <a:lstStyle/>
                    <a:p>
                      <a:pPr algn="l">
                        <a:lnSpc>
                          <a:spcPct val="115000"/>
                        </a:lnSpc>
                        <a:spcAft>
                          <a:spcPts val="0"/>
                        </a:spcAft>
                      </a:pPr>
                      <a:r>
                        <a:rPr lang="ro-RO" sz="1200" b="1" noProof="0" dirty="0">
                          <a:solidFill>
                            <a:schemeClr val="bg1"/>
                          </a:solidFill>
                          <a:effectLst/>
                        </a:rPr>
                        <a:t>Ecocardiografia </a:t>
                      </a:r>
                    </a:p>
                    <a:p>
                      <a:pPr algn="l">
                        <a:lnSpc>
                          <a:spcPct val="115000"/>
                        </a:lnSpc>
                        <a:spcAft>
                          <a:spcPts val="0"/>
                        </a:spcAft>
                      </a:pPr>
                      <a:r>
                        <a:rPr lang="ro-RO" sz="1200" b="1" noProof="0" dirty="0" err="1">
                          <a:solidFill>
                            <a:schemeClr val="bg1"/>
                          </a:solidFill>
                          <a:effectLst/>
                        </a:rPr>
                        <a:t>transesofagiană</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spcAft>
                          <a:spcPts val="0"/>
                        </a:spcAft>
                      </a:pPr>
                      <a:r>
                        <a:rPr lang="ro-RO" sz="1200" b="1" noProof="0" dirty="0">
                          <a:solidFill>
                            <a:schemeClr val="bg1"/>
                          </a:solidFill>
                          <a:effectLst/>
                        </a:rPr>
                        <a:t> 0</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spcAft>
                          <a:spcPts val="0"/>
                        </a:spcAft>
                      </a:pPr>
                      <a:r>
                        <a:rPr lang="ro-RO" sz="1200" b="1" noProof="0" dirty="0">
                          <a:solidFill>
                            <a:schemeClr val="bg1"/>
                          </a:solidFill>
                          <a:effectLst/>
                        </a:rPr>
                        <a:t>305</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spcAft>
                          <a:spcPts val="0"/>
                        </a:spcAft>
                      </a:pPr>
                      <a:r>
                        <a:rPr lang="ro-RO" sz="1200" b="1" noProof="0" dirty="0">
                          <a:solidFill>
                            <a:schemeClr val="bg1"/>
                          </a:solidFill>
                          <a:effectLst/>
                        </a:rPr>
                        <a:t> </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pPr>
                      <a:r>
                        <a:rPr lang="ro-RO" sz="1200" b="1" noProof="0" dirty="0">
                          <a:solidFill>
                            <a:schemeClr val="bg1"/>
                          </a:solidFill>
                          <a:effectLst/>
                        </a:rPr>
                        <a:t>0</a:t>
                      </a:r>
                      <a:endParaRPr lang="ro-RO" sz="1200" b="1" noProof="0" dirty="0">
                        <a:solidFill>
                          <a:schemeClr val="bg1"/>
                        </a:solidFill>
                        <a:effectLst/>
                        <a:latin typeface="Arial" panose="020B0604020202020204" pitchFamily="34" charset="0"/>
                        <a:cs typeface="Arial" panose="020B0604020202020204" pitchFamily="34" charset="0"/>
                      </a:endParaRPr>
                    </a:p>
                  </a:txBody>
                  <a:tcPr marL="3334" marR="3334" marT="4763" marB="0"/>
                </a:tc>
                <a:tc>
                  <a:txBody>
                    <a:bodyPr/>
                    <a:lstStyle/>
                    <a:p>
                      <a:pPr algn="ctr">
                        <a:lnSpc>
                          <a:spcPct val="115000"/>
                        </a:lnSpc>
                        <a:spcAft>
                          <a:spcPts val="0"/>
                        </a:spcAft>
                      </a:pP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extLst>
                  <a:ext uri="{0D108BD9-81ED-4DB2-BD59-A6C34878D82A}">
                    <a16:rowId xmlns:a16="http://schemas.microsoft.com/office/drawing/2014/main" val="10006"/>
                  </a:ext>
                </a:extLst>
              </a:tr>
              <a:tr h="275902">
                <a:tc>
                  <a:txBody>
                    <a:bodyPr/>
                    <a:lstStyle/>
                    <a:p>
                      <a:pPr algn="ctr">
                        <a:lnSpc>
                          <a:spcPct val="115000"/>
                        </a:lnSpc>
                        <a:spcAft>
                          <a:spcPts val="0"/>
                        </a:spcAft>
                      </a:pPr>
                      <a:r>
                        <a:rPr lang="ro-RO" sz="1200" b="1" noProof="0" dirty="0">
                          <a:solidFill>
                            <a:schemeClr val="bg1"/>
                          </a:solidFill>
                          <a:effectLst/>
                        </a:rPr>
                        <a:t>Total</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spcAft>
                          <a:spcPts val="0"/>
                        </a:spcAft>
                      </a:pPr>
                      <a:r>
                        <a:rPr lang="ro-RO" sz="1200" b="1" noProof="0" dirty="0">
                          <a:solidFill>
                            <a:schemeClr val="bg1"/>
                          </a:solidFill>
                          <a:effectLst/>
                        </a:rPr>
                        <a:t>2349</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spcAft>
                          <a:spcPts val="0"/>
                        </a:spcAft>
                      </a:pPr>
                      <a:r>
                        <a:rPr lang="ro-RO" sz="1200" b="1" noProof="0" dirty="0">
                          <a:solidFill>
                            <a:schemeClr val="bg1"/>
                          </a:solidFill>
                          <a:effectLst/>
                        </a:rPr>
                        <a:t>X</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spcAft>
                          <a:spcPts val="0"/>
                        </a:spcAft>
                      </a:pPr>
                      <a:r>
                        <a:rPr lang="ro-RO" sz="1200" b="1" noProof="0" dirty="0">
                          <a:solidFill>
                            <a:schemeClr val="bg1"/>
                          </a:solidFill>
                          <a:effectLst/>
                        </a:rPr>
                        <a:t>20</a:t>
                      </a:r>
                      <a:r>
                        <a:rPr lang="en-US" sz="1200" b="1" noProof="0" dirty="0">
                          <a:solidFill>
                            <a:schemeClr val="bg1"/>
                          </a:solidFill>
                          <a:effectLst/>
                        </a:rPr>
                        <a:t>52757,00</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spcAft>
                          <a:spcPts val="0"/>
                        </a:spcAft>
                      </a:pPr>
                      <a:r>
                        <a:rPr lang="ro-RO" sz="1200" b="1" noProof="0" dirty="0">
                          <a:solidFill>
                            <a:schemeClr val="bg1"/>
                          </a:solidFill>
                          <a:effectLst/>
                        </a:rPr>
                        <a:t>234</a:t>
                      </a:r>
                      <a:r>
                        <a:rPr lang="en-US" sz="1200" b="1" noProof="0" dirty="0">
                          <a:solidFill>
                            <a:schemeClr val="bg1"/>
                          </a:solidFill>
                          <a:effectLst/>
                        </a:rPr>
                        <a:t>9</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a:txBody>
                    <a:bodyPr/>
                    <a:lstStyle/>
                    <a:p>
                      <a:pPr algn="ctr">
                        <a:lnSpc>
                          <a:spcPct val="115000"/>
                        </a:lnSpc>
                        <a:spcAft>
                          <a:spcPts val="0"/>
                        </a:spcAft>
                      </a:pPr>
                      <a:r>
                        <a:rPr lang="en-US" sz="1200" b="1" noProof="0" dirty="0">
                          <a:solidFill>
                            <a:schemeClr val="bg1"/>
                          </a:solidFill>
                          <a:effectLst/>
                        </a:rPr>
                        <a:t>2052757,00</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extLst>
                  <a:ext uri="{0D108BD9-81ED-4DB2-BD59-A6C34878D82A}">
                    <a16:rowId xmlns:a16="http://schemas.microsoft.com/office/drawing/2014/main" val="10007"/>
                  </a:ext>
                </a:extLst>
              </a:tr>
              <a:tr h="259700">
                <a:tc gridSpan="6">
                  <a:txBody>
                    <a:bodyPr/>
                    <a:lstStyle/>
                    <a:p>
                      <a:pPr indent="270510" algn="ctr">
                        <a:lnSpc>
                          <a:spcPct val="115000"/>
                        </a:lnSpc>
                        <a:spcAft>
                          <a:spcPts val="0"/>
                        </a:spcAft>
                      </a:pP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3334" marR="3334" marT="476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8"/>
                  </a:ext>
                </a:extLst>
              </a:tr>
            </a:tbl>
          </a:graphicData>
        </a:graphic>
      </p:graphicFrame>
      <p:sp>
        <p:nvSpPr>
          <p:cNvPr id="4" name="Dreptunghi 3"/>
          <p:cNvSpPr/>
          <p:nvPr/>
        </p:nvSpPr>
        <p:spPr>
          <a:xfrm>
            <a:off x="313855" y="4631218"/>
            <a:ext cx="8578623" cy="351378"/>
          </a:xfrm>
          <a:prstGeom prst="rect">
            <a:avLst/>
          </a:prstGeom>
        </p:spPr>
        <p:txBody>
          <a:bodyPr wrap="square">
            <a:spAutoFit/>
          </a:bodyPr>
          <a:lstStyle/>
          <a:p>
            <a:pPr indent="270510" algn="ctr">
              <a:lnSpc>
                <a:spcPct val="115000"/>
              </a:lnSpc>
              <a:spcAft>
                <a:spcPts val="0"/>
              </a:spcAft>
            </a:pPr>
            <a:r>
              <a:rPr lang="ro-RO" sz="1600" b="1" dirty="0">
                <a:latin typeface="Arial" panose="020B0604020202020204" pitchFamily="34" charset="0"/>
                <a:cs typeface="Arial" panose="020B0604020202020204" pitchFamily="34" charset="0"/>
              </a:rPr>
              <a:t>Suma alocată pentru SIP constituie </a:t>
            </a:r>
            <a:r>
              <a:rPr lang="ro-RO" sz="1600" b="1" dirty="0">
                <a:solidFill>
                  <a:srgbClr val="FFFF00"/>
                </a:solidFill>
                <a:latin typeface="Arial" panose="020B0604020202020204" pitchFamily="34" charset="0"/>
                <a:cs typeface="Arial" panose="020B0604020202020204" pitchFamily="34" charset="0"/>
              </a:rPr>
              <a:t>2027989 lei</a:t>
            </a:r>
            <a:endParaRPr lang="ro-RO" sz="1600" b="1" dirty="0">
              <a:solidFill>
                <a:srgbClr val="FFFF00"/>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513254322"/>
      </p:ext>
    </p:extLst>
  </p:cSld>
  <p:clrMapOvr>
    <a:masterClrMapping/>
  </p:clrMapOvr>
  <p:transition spd="slow">
    <p:wedg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3D95A1-7581-4786-B2D8-4EEB9684C0EF}" type="slidenum">
              <a:rPr lang="ru-RU" smtClean="0"/>
              <a:pPr/>
              <a:t>15</a:t>
            </a:fld>
            <a:endParaRPr lang="ru-RU"/>
          </a:p>
        </p:txBody>
      </p:sp>
      <p:sp>
        <p:nvSpPr>
          <p:cNvPr id="121858" name="Rectangle 2"/>
          <p:cNvSpPr>
            <a:spLocks noGrp="1" noChangeArrowheads="1"/>
          </p:cNvSpPr>
          <p:nvPr>
            <p:ph type="title" idx="4294967295"/>
          </p:nvPr>
        </p:nvSpPr>
        <p:spPr>
          <a:xfrm>
            <a:off x="2000251" y="2133304"/>
            <a:ext cx="5042595" cy="40184"/>
          </a:xfrm>
        </p:spPr>
        <p:txBody>
          <a:bodyPr>
            <a:normAutofit fontScale="90000"/>
          </a:bodyPr>
          <a:lstStyle/>
          <a:p>
            <a:r>
              <a:rPr lang="ro-RO" sz="1913">
                <a:solidFill>
                  <a:srgbClr val="CC0000"/>
                </a:solidFill>
              </a:rPr>
              <a:t/>
            </a:r>
            <a:br>
              <a:rPr lang="ro-RO" sz="1913">
                <a:solidFill>
                  <a:srgbClr val="CC0000"/>
                </a:solidFill>
              </a:rPr>
            </a:br>
            <a:r>
              <a:rPr lang="ro-RO" sz="1913">
                <a:solidFill>
                  <a:srgbClr val="CC0000"/>
                </a:solidFill>
              </a:rPr>
              <a:t/>
            </a:r>
            <a:br>
              <a:rPr lang="ro-RO" sz="1913">
                <a:solidFill>
                  <a:srgbClr val="CC0000"/>
                </a:solidFill>
              </a:rPr>
            </a:br>
            <a:r>
              <a:rPr lang="ro-RO" sz="1913">
                <a:solidFill>
                  <a:srgbClr val="CC0000"/>
                </a:solidFill>
              </a:rPr>
              <a:t/>
            </a:r>
            <a:br>
              <a:rPr lang="ro-RO" sz="1913">
                <a:solidFill>
                  <a:srgbClr val="CC0000"/>
                </a:solidFill>
              </a:rPr>
            </a:br>
            <a:r>
              <a:rPr lang="ro-RO" sz="1913">
                <a:solidFill>
                  <a:srgbClr val="CC0000"/>
                </a:solidFill>
              </a:rPr>
              <a:t/>
            </a:r>
            <a:br>
              <a:rPr lang="ro-RO" sz="1913">
                <a:solidFill>
                  <a:srgbClr val="CC0000"/>
                </a:solidFill>
              </a:rPr>
            </a:br>
            <a:r>
              <a:rPr lang="ro-RO" sz="1913">
                <a:solidFill>
                  <a:srgbClr val="CC0000"/>
                </a:solidFill>
              </a:rPr>
              <a:t/>
            </a:r>
            <a:br>
              <a:rPr lang="ro-RO" sz="1913">
                <a:solidFill>
                  <a:srgbClr val="CC0000"/>
                </a:solidFill>
              </a:rPr>
            </a:br>
            <a:r>
              <a:rPr lang="ro-RO" sz="1913">
                <a:solidFill>
                  <a:srgbClr val="CC0000"/>
                </a:solidFill>
              </a:rPr>
              <a:t/>
            </a:r>
            <a:br>
              <a:rPr lang="ro-RO" sz="1913">
                <a:solidFill>
                  <a:srgbClr val="CC0000"/>
                </a:solidFill>
              </a:rPr>
            </a:br>
            <a:endParaRPr lang="ru-RU" sz="1913">
              <a:solidFill>
                <a:srgbClr val="CC0000"/>
              </a:solidFil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69418468"/>
              </p:ext>
            </p:extLst>
          </p:nvPr>
        </p:nvGraphicFramePr>
        <p:xfrm>
          <a:off x="611560" y="2000717"/>
          <a:ext cx="8083748" cy="4675910"/>
        </p:xfrm>
        <a:graphic>
          <a:graphicData uri="http://schemas.openxmlformats.org/drawingml/2006/table">
            <a:tbl>
              <a:tblPr>
                <a:tableStyleId>{69CF1AB2-1976-4502-BF36-3FF5EA218861}</a:tableStyleId>
              </a:tblPr>
              <a:tblGrid>
                <a:gridCol w="372436">
                  <a:extLst>
                    <a:ext uri="{9D8B030D-6E8A-4147-A177-3AD203B41FA5}">
                      <a16:colId xmlns:a16="http://schemas.microsoft.com/office/drawing/2014/main" val="20000"/>
                    </a:ext>
                  </a:extLst>
                </a:gridCol>
                <a:gridCol w="3851372">
                  <a:extLst>
                    <a:ext uri="{9D8B030D-6E8A-4147-A177-3AD203B41FA5}">
                      <a16:colId xmlns:a16="http://schemas.microsoft.com/office/drawing/2014/main" val="20001"/>
                    </a:ext>
                  </a:extLst>
                </a:gridCol>
                <a:gridCol w="964985">
                  <a:extLst>
                    <a:ext uri="{9D8B030D-6E8A-4147-A177-3AD203B41FA5}">
                      <a16:colId xmlns:a16="http://schemas.microsoft.com/office/drawing/2014/main" val="20002"/>
                    </a:ext>
                  </a:extLst>
                </a:gridCol>
                <a:gridCol w="964985">
                  <a:extLst>
                    <a:ext uri="{9D8B030D-6E8A-4147-A177-3AD203B41FA5}">
                      <a16:colId xmlns:a16="http://schemas.microsoft.com/office/drawing/2014/main" val="20003"/>
                    </a:ext>
                  </a:extLst>
                </a:gridCol>
                <a:gridCol w="964985">
                  <a:extLst>
                    <a:ext uri="{9D8B030D-6E8A-4147-A177-3AD203B41FA5}">
                      <a16:colId xmlns:a16="http://schemas.microsoft.com/office/drawing/2014/main" val="20004"/>
                    </a:ext>
                  </a:extLst>
                </a:gridCol>
                <a:gridCol w="964985">
                  <a:extLst>
                    <a:ext uri="{9D8B030D-6E8A-4147-A177-3AD203B41FA5}">
                      <a16:colId xmlns:a16="http://schemas.microsoft.com/office/drawing/2014/main" val="20005"/>
                    </a:ext>
                  </a:extLst>
                </a:gridCol>
              </a:tblGrid>
              <a:tr h="463637">
                <a:tc>
                  <a:txBody>
                    <a:bodyPr/>
                    <a:lstStyle/>
                    <a:p>
                      <a:pPr algn="ctr">
                        <a:lnSpc>
                          <a:spcPct val="115000"/>
                        </a:lnSpc>
                        <a:spcAft>
                          <a:spcPts val="0"/>
                        </a:spcAft>
                      </a:pPr>
                      <a:r>
                        <a:rPr lang="ro-RO" sz="1400" b="1" dirty="0">
                          <a:solidFill>
                            <a:schemeClr val="bg1"/>
                          </a:solidFill>
                          <a:latin typeface="Arial" panose="020B0604020202020204" pitchFamily="34" charset="0"/>
                          <a:cs typeface="Arial" panose="020B0604020202020204" pitchFamily="34" charset="0"/>
                        </a:rPr>
                        <a:t>Nr.</a:t>
                      </a:r>
                      <a:endParaRPr lang="ru-RU" sz="1400" b="1" dirty="0">
                        <a:solidFill>
                          <a:schemeClr val="bg1"/>
                        </a:solidFill>
                        <a:latin typeface="Arial" panose="020B0604020202020204" pitchFamily="34" charset="0"/>
                        <a:cs typeface="Arial" panose="020B0604020202020204" pitchFamily="34" charset="0"/>
                      </a:endParaRPr>
                    </a:p>
                    <a:p>
                      <a:pPr algn="ctr">
                        <a:lnSpc>
                          <a:spcPct val="115000"/>
                        </a:lnSpc>
                        <a:spcAft>
                          <a:spcPts val="0"/>
                        </a:spcAft>
                      </a:pPr>
                      <a:r>
                        <a:rPr lang="ro-RO" sz="1400" b="1" dirty="0">
                          <a:solidFill>
                            <a:schemeClr val="bg1"/>
                          </a:solidFill>
                          <a:latin typeface="Arial" panose="020B0604020202020204" pitchFamily="34" charset="0"/>
                          <a:cs typeface="Arial" panose="020B0604020202020204" pitchFamily="34" charset="0"/>
                        </a:rPr>
                        <a:t>d/o</a:t>
                      </a:r>
                      <a:endParaRPr lang="ru-RU" sz="1400" b="1" i="1" dirty="0">
                        <a:solidFill>
                          <a:schemeClr val="bg1"/>
                        </a:solidFill>
                        <a:latin typeface="Arial" pitchFamily="34" charset="0"/>
                        <a:ea typeface="Times New Roman"/>
                        <a:cs typeface="Arial" pitchFamily="34" charset="0"/>
                      </a:endParaRPr>
                    </a:p>
                  </a:txBody>
                  <a:tcPr marL="34443" marR="34443" marT="0" marB="0"/>
                </a:tc>
                <a:tc>
                  <a:txBody>
                    <a:bodyPr/>
                    <a:lstStyle/>
                    <a:p>
                      <a:pPr algn="ctr">
                        <a:lnSpc>
                          <a:spcPct val="115000"/>
                        </a:lnSpc>
                        <a:spcAft>
                          <a:spcPts val="0"/>
                        </a:spcAft>
                      </a:pPr>
                      <a:r>
                        <a:rPr lang="ro-RO" sz="1400" b="1" dirty="0">
                          <a:solidFill>
                            <a:schemeClr val="bg1"/>
                          </a:solidFill>
                          <a:latin typeface="Arial" panose="020B0604020202020204" pitchFamily="34" charset="0"/>
                          <a:cs typeface="Arial" panose="020B0604020202020204" pitchFamily="34" charset="0"/>
                        </a:rPr>
                        <a:t>Tipurile de venit:</a:t>
                      </a:r>
                      <a:endParaRPr lang="ru-RU" sz="1400" b="1" i="1" dirty="0">
                        <a:solidFill>
                          <a:schemeClr val="bg1"/>
                        </a:solidFill>
                        <a:latin typeface="Arial" pitchFamily="34" charset="0"/>
                        <a:ea typeface="Times New Roman"/>
                        <a:cs typeface="Arial" pitchFamily="34" charset="0"/>
                      </a:endParaRPr>
                    </a:p>
                  </a:txBody>
                  <a:tcPr marL="34443" marR="34443" marT="0" marB="0"/>
                </a:tc>
                <a:tc>
                  <a:txBody>
                    <a:bodyPr/>
                    <a:lstStyle/>
                    <a:p>
                      <a:pPr algn="ctr">
                        <a:lnSpc>
                          <a:spcPct val="115000"/>
                        </a:lnSpc>
                        <a:spcAft>
                          <a:spcPts val="0"/>
                        </a:spcAft>
                      </a:pPr>
                      <a:r>
                        <a:rPr lang="ro-RO" sz="1400" b="1" dirty="0">
                          <a:solidFill>
                            <a:schemeClr val="bg1"/>
                          </a:solidFill>
                          <a:latin typeface="Arial" panose="020B0604020202020204" pitchFamily="34" charset="0"/>
                          <a:cs typeface="Arial" panose="020B0604020202020204" pitchFamily="34" charset="0"/>
                        </a:rPr>
                        <a:t>2020</a:t>
                      </a:r>
                      <a:endParaRPr lang="ru-RU" sz="1400" b="1" dirty="0">
                        <a:solidFill>
                          <a:schemeClr val="bg1"/>
                        </a:solidFill>
                        <a:latin typeface="Arial" panose="020B0604020202020204" pitchFamily="34" charset="0"/>
                        <a:cs typeface="Arial" panose="020B0604020202020204" pitchFamily="34" charset="0"/>
                      </a:endParaRPr>
                    </a:p>
                    <a:p>
                      <a:pPr algn="ctr">
                        <a:lnSpc>
                          <a:spcPct val="115000"/>
                        </a:lnSpc>
                        <a:spcAft>
                          <a:spcPts val="0"/>
                        </a:spcAft>
                      </a:pPr>
                      <a:r>
                        <a:rPr lang="ro-RO" sz="1400" b="1" dirty="0">
                          <a:solidFill>
                            <a:schemeClr val="bg1"/>
                          </a:solidFill>
                          <a:latin typeface="Arial" panose="020B0604020202020204" pitchFamily="34" charset="0"/>
                          <a:cs typeface="Arial" panose="020B0604020202020204" pitchFamily="34" charset="0"/>
                        </a:rPr>
                        <a:t>(mii lei)</a:t>
                      </a:r>
                      <a:endParaRPr lang="ru-RU" sz="1400" b="1" i="1" dirty="0">
                        <a:solidFill>
                          <a:schemeClr val="bg1"/>
                        </a:solidFill>
                        <a:latin typeface="Arial" pitchFamily="34" charset="0"/>
                        <a:ea typeface="Times New Roman"/>
                        <a:cs typeface="Arial" pitchFamily="34" charset="0"/>
                      </a:endParaRPr>
                    </a:p>
                  </a:txBody>
                  <a:tcPr marL="34443" marR="34443" marT="0" marB="0"/>
                </a:tc>
                <a:tc>
                  <a:txBody>
                    <a:bodyPr/>
                    <a:lstStyle/>
                    <a:p>
                      <a:pPr algn="ctr">
                        <a:lnSpc>
                          <a:spcPct val="115000"/>
                        </a:lnSpc>
                        <a:spcAft>
                          <a:spcPts val="0"/>
                        </a:spcAft>
                      </a:pPr>
                      <a:r>
                        <a:rPr lang="ro-RO" sz="1400" b="1" dirty="0">
                          <a:solidFill>
                            <a:schemeClr val="bg1"/>
                          </a:solidFill>
                          <a:latin typeface="Arial" panose="020B0604020202020204" pitchFamily="34" charset="0"/>
                          <a:cs typeface="Arial" panose="020B0604020202020204" pitchFamily="34" charset="0"/>
                        </a:rPr>
                        <a:t>2021</a:t>
                      </a:r>
                      <a:endParaRPr lang="ru-RU" sz="1400" b="1" dirty="0">
                        <a:solidFill>
                          <a:schemeClr val="bg1"/>
                        </a:solidFill>
                        <a:latin typeface="Arial" panose="020B0604020202020204" pitchFamily="34" charset="0"/>
                        <a:cs typeface="Arial" panose="020B0604020202020204" pitchFamily="34" charset="0"/>
                      </a:endParaRPr>
                    </a:p>
                    <a:p>
                      <a:pPr algn="ctr">
                        <a:lnSpc>
                          <a:spcPct val="115000"/>
                        </a:lnSpc>
                        <a:spcAft>
                          <a:spcPts val="0"/>
                        </a:spcAft>
                      </a:pPr>
                      <a:r>
                        <a:rPr lang="ro-RO" sz="1400" b="1" dirty="0">
                          <a:solidFill>
                            <a:schemeClr val="bg1"/>
                          </a:solidFill>
                          <a:latin typeface="Arial" panose="020B0604020202020204" pitchFamily="34" charset="0"/>
                          <a:cs typeface="Arial" panose="020B0604020202020204" pitchFamily="34" charset="0"/>
                        </a:rPr>
                        <a:t>(mii lei)</a:t>
                      </a:r>
                      <a:endParaRPr lang="ru-RU" sz="1400" b="1" i="1" dirty="0">
                        <a:solidFill>
                          <a:schemeClr val="bg1"/>
                        </a:solidFill>
                        <a:latin typeface="Arial" pitchFamily="34" charset="0"/>
                        <a:ea typeface="Times New Roman"/>
                        <a:cs typeface="Arial" pitchFamily="34" charset="0"/>
                      </a:endParaRPr>
                    </a:p>
                  </a:txBody>
                  <a:tcPr marL="34443" marR="34443" marT="0" marB="0"/>
                </a:tc>
                <a:tc>
                  <a:txBody>
                    <a:bodyPr/>
                    <a:lstStyle/>
                    <a:p>
                      <a:pPr algn="ctr">
                        <a:lnSpc>
                          <a:spcPct val="115000"/>
                        </a:lnSpc>
                        <a:spcAft>
                          <a:spcPts val="0"/>
                        </a:spcAft>
                      </a:pPr>
                      <a:r>
                        <a:rPr lang="ro-RO" sz="1400" b="1" dirty="0">
                          <a:solidFill>
                            <a:schemeClr val="bg1"/>
                          </a:solidFill>
                          <a:latin typeface="Arial" panose="020B0604020202020204" pitchFamily="34" charset="0"/>
                          <a:cs typeface="Arial" panose="020B0604020202020204" pitchFamily="34" charset="0"/>
                        </a:rPr>
                        <a:t>Devieri</a:t>
                      </a:r>
                      <a:endParaRPr lang="ru-RU" sz="1400" b="1" dirty="0">
                        <a:solidFill>
                          <a:schemeClr val="bg1"/>
                        </a:solidFill>
                        <a:latin typeface="Arial" panose="020B0604020202020204" pitchFamily="34" charset="0"/>
                        <a:cs typeface="Arial" panose="020B0604020202020204" pitchFamily="34" charset="0"/>
                      </a:endParaRPr>
                    </a:p>
                    <a:p>
                      <a:pPr algn="ctr">
                        <a:lnSpc>
                          <a:spcPct val="115000"/>
                        </a:lnSpc>
                        <a:spcAft>
                          <a:spcPts val="0"/>
                        </a:spcAft>
                      </a:pPr>
                      <a:r>
                        <a:rPr lang="ro-RO" sz="1400" b="1" dirty="0">
                          <a:solidFill>
                            <a:schemeClr val="bg1"/>
                          </a:solidFill>
                          <a:latin typeface="Arial" panose="020B0604020202020204" pitchFamily="34" charset="0"/>
                          <a:cs typeface="Arial" panose="020B0604020202020204" pitchFamily="34" charset="0"/>
                        </a:rPr>
                        <a:t>(mii lei)</a:t>
                      </a:r>
                      <a:endParaRPr lang="ru-RU" sz="1400" b="1" i="1" dirty="0">
                        <a:solidFill>
                          <a:schemeClr val="bg1"/>
                        </a:solidFill>
                        <a:latin typeface="Arial" pitchFamily="34" charset="0"/>
                        <a:ea typeface="Times New Roman"/>
                        <a:cs typeface="Arial" pitchFamily="34" charset="0"/>
                      </a:endParaRPr>
                    </a:p>
                  </a:txBody>
                  <a:tcPr marL="34443" marR="34443" marT="0" marB="0"/>
                </a:tc>
                <a:tc>
                  <a:txBody>
                    <a:bodyPr/>
                    <a:lstStyle/>
                    <a:p>
                      <a:pPr algn="ctr">
                        <a:lnSpc>
                          <a:spcPct val="115000"/>
                        </a:lnSpc>
                        <a:spcAft>
                          <a:spcPts val="0"/>
                        </a:spcAft>
                      </a:pPr>
                      <a:r>
                        <a:rPr lang="ro-RO" sz="1400" b="1" dirty="0">
                          <a:solidFill>
                            <a:schemeClr val="bg1"/>
                          </a:solidFill>
                          <a:latin typeface="Arial" panose="020B0604020202020204" pitchFamily="34" charset="0"/>
                          <a:cs typeface="Arial" panose="020B0604020202020204" pitchFamily="34" charset="0"/>
                        </a:rPr>
                        <a:t>Ponderea</a:t>
                      </a:r>
                      <a:endParaRPr lang="ru-RU" sz="1400" b="1" dirty="0">
                        <a:solidFill>
                          <a:schemeClr val="bg1"/>
                        </a:solidFill>
                        <a:latin typeface="Arial" panose="020B0604020202020204" pitchFamily="34" charset="0"/>
                        <a:cs typeface="Arial" panose="020B0604020202020204" pitchFamily="34" charset="0"/>
                      </a:endParaRPr>
                    </a:p>
                    <a:p>
                      <a:pPr algn="ctr">
                        <a:lnSpc>
                          <a:spcPct val="115000"/>
                        </a:lnSpc>
                        <a:spcAft>
                          <a:spcPts val="0"/>
                        </a:spcAft>
                      </a:pPr>
                      <a:r>
                        <a:rPr lang="ro-RO" sz="1400" b="1" dirty="0">
                          <a:solidFill>
                            <a:schemeClr val="bg1"/>
                          </a:solidFill>
                          <a:latin typeface="Arial" panose="020B0604020202020204" pitchFamily="34" charset="0"/>
                          <a:cs typeface="Arial" panose="020B0604020202020204" pitchFamily="34" charset="0"/>
                        </a:rPr>
                        <a:t>(%)</a:t>
                      </a:r>
                      <a:endParaRPr lang="ru-RU" sz="1400" b="1" i="1" dirty="0">
                        <a:solidFill>
                          <a:schemeClr val="bg1"/>
                        </a:solidFill>
                        <a:latin typeface="Arial" pitchFamily="34" charset="0"/>
                        <a:ea typeface="Times New Roman"/>
                        <a:cs typeface="Arial" pitchFamily="34" charset="0"/>
                      </a:endParaRPr>
                    </a:p>
                  </a:txBody>
                  <a:tcPr marL="34443" marR="34443" marT="0" marB="0"/>
                </a:tc>
                <a:extLst>
                  <a:ext uri="{0D108BD9-81ED-4DB2-BD59-A6C34878D82A}">
                    <a16:rowId xmlns:a16="http://schemas.microsoft.com/office/drawing/2014/main" val="10000"/>
                  </a:ext>
                </a:extLst>
              </a:tr>
              <a:tr h="302372">
                <a:tc>
                  <a:txBody>
                    <a:bodyPr/>
                    <a:lstStyle/>
                    <a:p>
                      <a:pPr algn="ctr">
                        <a:lnSpc>
                          <a:spcPct val="150000"/>
                        </a:lnSpc>
                        <a:spcAft>
                          <a:spcPts val="600"/>
                        </a:spcAft>
                      </a:pPr>
                      <a:r>
                        <a:rPr lang="ro-RO" sz="1400" b="1" dirty="0">
                          <a:solidFill>
                            <a:schemeClr val="bg1"/>
                          </a:solidFill>
                          <a:latin typeface="Arial" panose="020B0604020202020204" pitchFamily="34" charset="0"/>
                          <a:cs typeface="Arial" panose="020B0604020202020204" pitchFamily="34" charset="0"/>
                        </a:rPr>
                        <a:t>1</a:t>
                      </a:r>
                      <a:endParaRPr lang="ru-RU" sz="1400" b="1" dirty="0">
                        <a:solidFill>
                          <a:schemeClr val="bg1"/>
                        </a:solidFill>
                        <a:latin typeface="Arial" pitchFamily="34" charset="0"/>
                        <a:ea typeface="Times New Roman"/>
                        <a:cs typeface="Arial" pitchFamily="34" charset="0"/>
                      </a:endParaRPr>
                    </a:p>
                  </a:txBody>
                  <a:tcPr marL="34443" marR="34443" marT="0" marB="0"/>
                </a:tc>
                <a:tc>
                  <a:txBody>
                    <a:bodyPr/>
                    <a:lstStyle/>
                    <a:p>
                      <a:pPr algn="just">
                        <a:lnSpc>
                          <a:spcPct val="150000"/>
                        </a:lnSpc>
                        <a:spcAft>
                          <a:spcPts val="600"/>
                        </a:spcAft>
                      </a:pPr>
                      <a:r>
                        <a:rPr lang="ro-RO" sz="1400" b="1" dirty="0">
                          <a:solidFill>
                            <a:schemeClr val="bg1"/>
                          </a:solidFill>
                          <a:latin typeface="Arial" panose="020B0604020202020204" pitchFamily="34" charset="0"/>
                          <a:cs typeface="Arial" panose="020B0604020202020204" pitchFamily="34" charset="0"/>
                        </a:rPr>
                        <a:t>Mijloace financiare alocate de CNAM</a:t>
                      </a:r>
                      <a:endParaRPr lang="ru-RU" sz="1400" b="1" dirty="0">
                        <a:solidFill>
                          <a:schemeClr val="bg1"/>
                        </a:solidFill>
                        <a:latin typeface="Arial" pitchFamily="34" charset="0"/>
                        <a:ea typeface="Times New Roman"/>
                        <a:cs typeface="Arial" pitchFamily="34" charset="0"/>
                      </a:endParaRPr>
                    </a:p>
                  </a:txBody>
                  <a:tcPr marL="34443" marR="34443" marT="0" marB="0"/>
                </a:tc>
                <a:tc>
                  <a:txBody>
                    <a:bodyPr/>
                    <a:lstStyle/>
                    <a:p>
                      <a:pPr algn="ctr">
                        <a:lnSpc>
                          <a:spcPct val="150000"/>
                        </a:lnSpc>
                        <a:spcAft>
                          <a:spcPts val="600"/>
                        </a:spcAft>
                      </a:pPr>
                      <a:r>
                        <a:rPr lang="en-US" sz="1400" b="1" dirty="0">
                          <a:solidFill>
                            <a:schemeClr val="bg1"/>
                          </a:solidFill>
                          <a:latin typeface="Arial" panose="020B0604020202020204" pitchFamily="34" charset="0"/>
                          <a:cs typeface="Arial" panose="020B0604020202020204" pitchFamily="34" charset="0"/>
                        </a:rPr>
                        <a:t> </a:t>
                      </a:r>
                      <a:r>
                        <a:rPr lang="ro-RO" sz="1400" b="1" dirty="0">
                          <a:solidFill>
                            <a:schemeClr val="bg1"/>
                          </a:solidFill>
                          <a:latin typeface="Arial" panose="020B0604020202020204" pitchFamily="34" charset="0"/>
                          <a:cs typeface="Arial" panose="020B0604020202020204" pitchFamily="34" charset="0"/>
                        </a:rPr>
                        <a:t>143 902,7</a:t>
                      </a:r>
                      <a:endParaRPr lang="ru-RU" sz="1400" b="1" dirty="0">
                        <a:solidFill>
                          <a:schemeClr val="bg1"/>
                        </a:solidFill>
                        <a:latin typeface="Arial" pitchFamily="34" charset="0"/>
                        <a:ea typeface="Times New Roman"/>
                        <a:cs typeface="Arial" pitchFamily="34" charset="0"/>
                      </a:endParaRPr>
                    </a:p>
                  </a:txBody>
                  <a:tcPr marL="34443" marR="34443" marT="0" marB="0" anchor="ctr"/>
                </a:tc>
                <a:tc>
                  <a:txBody>
                    <a:bodyPr/>
                    <a:lstStyle/>
                    <a:p>
                      <a:pPr algn="ctr">
                        <a:lnSpc>
                          <a:spcPct val="150000"/>
                        </a:lnSpc>
                        <a:spcAft>
                          <a:spcPts val="600"/>
                        </a:spcAft>
                      </a:pPr>
                      <a:r>
                        <a:rPr lang="en-US" sz="1400" b="1" dirty="0">
                          <a:solidFill>
                            <a:schemeClr val="bg1"/>
                          </a:solidFill>
                          <a:latin typeface="Arial" panose="020B0604020202020204" pitchFamily="34" charset="0"/>
                          <a:cs typeface="Arial" panose="020B0604020202020204" pitchFamily="34" charset="0"/>
                        </a:rPr>
                        <a:t> </a:t>
                      </a:r>
                      <a:r>
                        <a:rPr lang="ro-RO" sz="1400" b="1" dirty="0">
                          <a:solidFill>
                            <a:schemeClr val="bg1"/>
                          </a:solidFill>
                          <a:latin typeface="Arial" panose="020B0604020202020204" pitchFamily="34" charset="0"/>
                          <a:cs typeface="Arial" panose="020B0604020202020204" pitchFamily="34" charset="0"/>
                        </a:rPr>
                        <a:t>178 427,8</a:t>
                      </a:r>
                      <a:endParaRPr lang="ru-RU" sz="1400" b="1" dirty="0">
                        <a:solidFill>
                          <a:schemeClr val="bg1"/>
                        </a:solidFill>
                        <a:latin typeface="Arial" pitchFamily="34" charset="0"/>
                        <a:ea typeface="Times New Roman"/>
                        <a:cs typeface="Arial" pitchFamily="34" charset="0"/>
                      </a:endParaRPr>
                    </a:p>
                  </a:txBody>
                  <a:tcPr marL="34443" marR="34443" marT="0" marB="0" anchor="ctr"/>
                </a:tc>
                <a:tc>
                  <a:txBody>
                    <a:bodyPr/>
                    <a:lstStyle/>
                    <a:p>
                      <a:pPr algn="ctr">
                        <a:lnSpc>
                          <a:spcPct val="150000"/>
                        </a:lnSpc>
                        <a:spcAft>
                          <a:spcPts val="600"/>
                        </a:spcAft>
                      </a:pPr>
                      <a:r>
                        <a:rPr lang="ro-RO" sz="1400" b="1" dirty="0">
                          <a:solidFill>
                            <a:schemeClr val="bg1"/>
                          </a:solidFill>
                          <a:latin typeface="Arial" panose="020B0604020202020204" pitchFamily="34" charset="0"/>
                          <a:cs typeface="Arial" panose="020B0604020202020204" pitchFamily="34" charset="0"/>
                        </a:rPr>
                        <a:t>+34 525,1</a:t>
                      </a:r>
                      <a:endParaRPr lang="ru-RU" sz="1400" b="1" dirty="0">
                        <a:solidFill>
                          <a:schemeClr val="bg1"/>
                        </a:solidFill>
                        <a:latin typeface="Arial" pitchFamily="34" charset="0"/>
                        <a:ea typeface="Times New Roman"/>
                        <a:cs typeface="Arial" pitchFamily="34" charset="0"/>
                      </a:endParaRPr>
                    </a:p>
                  </a:txBody>
                  <a:tcPr marL="34443" marR="34443" marT="0" marB="0" anchor="ctr"/>
                </a:tc>
                <a:tc>
                  <a:txBody>
                    <a:bodyPr/>
                    <a:lstStyle/>
                    <a:p>
                      <a:pPr algn="ctr">
                        <a:lnSpc>
                          <a:spcPct val="150000"/>
                        </a:lnSpc>
                        <a:spcAft>
                          <a:spcPts val="600"/>
                        </a:spcAft>
                      </a:pPr>
                      <a:r>
                        <a:rPr lang="ro-RO" sz="1400" b="1" dirty="0">
                          <a:solidFill>
                            <a:schemeClr val="bg1"/>
                          </a:solidFill>
                          <a:latin typeface="Arial" panose="020B0604020202020204" pitchFamily="34" charset="0"/>
                          <a:cs typeface="Arial" panose="020B0604020202020204" pitchFamily="34" charset="0"/>
                        </a:rPr>
                        <a:t>24%</a:t>
                      </a:r>
                      <a:endParaRPr lang="ru-RU" sz="1400" b="1" dirty="0">
                        <a:solidFill>
                          <a:schemeClr val="bg1"/>
                        </a:solidFill>
                        <a:latin typeface="Arial" pitchFamily="34" charset="0"/>
                        <a:ea typeface="Times New Roman"/>
                        <a:cs typeface="Arial" pitchFamily="34" charset="0"/>
                      </a:endParaRPr>
                    </a:p>
                  </a:txBody>
                  <a:tcPr marL="34443" marR="34443" marT="0" marB="0" anchor="ctr"/>
                </a:tc>
                <a:extLst>
                  <a:ext uri="{0D108BD9-81ED-4DB2-BD59-A6C34878D82A}">
                    <a16:rowId xmlns:a16="http://schemas.microsoft.com/office/drawing/2014/main" val="10001"/>
                  </a:ext>
                </a:extLst>
              </a:tr>
              <a:tr h="604744">
                <a:tc>
                  <a:txBody>
                    <a:bodyPr/>
                    <a:lstStyle/>
                    <a:p>
                      <a:pPr algn="ctr">
                        <a:lnSpc>
                          <a:spcPct val="150000"/>
                        </a:lnSpc>
                        <a:spcAft>
                          <a:spcPts val="600"/>
                        </a:spcAft>
                      </a:pPr>
                      <a:r>
                        <a:rPr lang="ro-RO" sz="1400" b="1" dirty="0">
                          <a:solidFill>
                            <a:schemeClr val="bg1"/>
                          </a:solidFill>
                          <a:latin typeface="Arial" panose="020B0604020202020204" pitchFamily="34" charset="0"/>
                          <a:cs typeface="Arial" panose="020B0604020202020204" pitchFamily="34" charset="0"/>
                        </a:rPr>
                        <a:t>2</a:t>
                      </a:r>
                      <a:endParaRPr lang="ru-RU" sz="1400" b="1" dirty="0">
                        <a:solidFill>
                          <a:schemeClr val="bg1"/>
                        </a:solidFill>
                        <a:latin typeface="Arial" pitchFamily="34" charset="0"/>
                        <a:ea typeface="Times New Roman"/>
                        <a:cs typeface="Arial" pitchFamily="34" charset="0"/>
                      </a:endParaRPr>
                    </a:p>
                  </a:txBody>
                  <a:tcPr marL="34443" marR="34443" marT="0" marB="0"/>
                </a:tc>
                <a:tc>
                  <a:txBody>
                    <a:bodyPr/>
                    <a:lstStyle/>
                    <a:p>
                      <a:pPr marL="0" marR="0" indent="0" algn="just" defTabSz="685800" rtl="0" eaLnBrk="1" fontAlgn="auto" latinLnBrk="0" hangingPunct="1">
                        <a:lnSpc>
                          <a:spcPct val="150000"/>
                        </a:lnSpc>
                        <a:spcBef>
                          <a:spcPts val="0"/>
                        </a:spcBef>
                        <a:spcAft>
                          <a:spcPts val="600"/>
                        </a:spcAft>
                        <a:buClrTx/>
                        <a:buSzTx/>
                        <a:buFontTx/>
                        <a:buNone/>
                        <a:tabLst/>
                        <a:defRPr/>
                      </a:pPr>
                      <a:r>
                        <a:rPr lang="ro-RO" sz="1400" b="1" dirty="0">
                          <a:solidFill>
                            <a:schemeClr val="bg1"/>
                          </a:solidFill>
                          <a:latin typeface="Arial" panose="020B0604020202020204" pitchFamily="34" charset="0"/>
                          <a:cs typeface="Arial" panose="020B0604020202020204" pitchFamily="34" charset="0"/>
                        </a:rPr>
                        <a:t>Sursele</a:t>
                      </a:r>
                      <a:r>
                        <a:rPr lang="ro-RO" sz="1400" b="1" baseline="0" dirty="0">
                          <a:solidFill>
                            <a:schemeClr val="bg1"/>
                          </a:solidFill>
                          <a:latin typeface="Arial" panose="020B0604020202020204" pitchFamily="34" charset="0"/>
                          <a:cs typeface="Arial" panose="020B0604020202020204" pitchFamily="34" charset="0"/>
                        </a:rPr>
                        <a:t> </a:t>
                      </a:r>
                      <a:r>
                        <a:rPr lang="ro-RO" sz="1400" b="1" dirty="0">
                          <a:solidFill>
                            <a:schemeClr val="bg1"/>
                          </a:solidFill>
                          <a:latin typeface="Arial" panose="020B0604020202020204" pitchFamily="34" charset="0"/>
                          <a:cs typeface="Arial" panose="020B0604020202020204" pitchFamily="34" charset="0"/>
                        </a:rPr>
                        <a:t>financiare acumulate în baza serviciilor medicale prestate contra plată</a:t>
                      </a:r>
                      <a:endParaRPr lang="ru-RU" sz="1400" b="1" dirty="0">
                        <a:solidFill>
                          <a:schemeClr val="bg1"/>
                        </a:solidFill>
                        <a:latin typeface="Arial" pitchFamily="34" charset="0"/>
                        <a:ea typeface="Times New Roman"/>
                        <a:cs typeface="Arial" pitchFamily="34" charset="0"/>
                      </a:endParaRPr>
                    </a:p>
                  </a:txBody>
                  <a:tcPr marL="34443" marR="34443" marT="0" marB="0"/>
                </a:tc>
                <a:tc>
                  <a:txBody>
                    <a:bodyPr/>
                    <a:lstStyle/>
                    <a:p>
                      <a:pPr algn="ctr">
                        <a:lnSpc>
                          <a:spcPct val="150000"/>
                        </a:lnSpc>
                        <a:spcAft>
                          <a:spcPts val="600"/>
                        </a:spcAft>
                      </a:pPr>
                      <a:r>
                        <a:rPr lang="ro-RO" sz="1400" b="1" dirty="0">
                          <a:solidFill>
                            <a:schemeClr val="bg1"/>
                          </a:solidFill>
                          <a:latin typeface="Arial" panose="020B0604020202020204" pitchFamily="34" charset="0"/>
                          <a:cs typeface="Arial" panose="020B0604020202020204" pitchFamily="34" charset="0"/>
                        </a:rPr>
                        <a:t>1 243,5</a:t>
                      </a:r>
                      <a:endParaRPr lang="ru-RU" sz="1400" b="1" dirty="0">
                        <a:solidFill>
                          <a:schemeClr val="bg1"/>
                        </a:solidFill>
                        <a:latin typeface="Arial" pitchFamily="34" charset="0"/>
                        <a:ea typeface="Times New Roman"/>
                        <a:cs typeface="Arial" pitchFamily="34" charset="0"/>
                      </a:endParaRPr>
                    </a:p>
                  </a:txBody>
                  <a:tcPr marL="34443" marR="34443" marT="0" marB="0" anchor="ctr"/>
                </a:tc>
                <a:tc>
                  <a:txBody>
                    <a:bodyPr/>
                    <a:lstStyle/>
                    <a:p>
                      <a:pPr algn="ctr">
                        <a:lnSpc>
                          <a:spcPct val="150000"/>
                        </a:lnSpc>
                        <a:spcAft>
                          <a:spcPts val="600"/>
                        </a:spcAft>
                      </a:pPr>
                      <a:r>
                        <a:rPr lang="ro-RO" sz="1400" b="1" dirty="0">
                          <a:solidFill>
                            <a:schemeClr val="bg1"/>
                          </a:solidFill>
                          <a:latin typeface="Arial" panose="020B0604020202020204" pitchFamily="34" charset="0"/>
                          <a:cs typeface="Arial" panose="020B0604020202020204" pitchFamily="34" charset="0"/>
                        </a:rPr>
                        <a:t>1 740,4</a:t>
                      </a:r>
                      <a:endParaRPr lang="ru-RU" sz="1400" b="1" dirty="0">
                        <a:solidFill>
                          <a:schemeClr val="bg1"/>
                        </a:solidFill>
                        <a:latin typeface="Arial" pitchFamily="34" charset="0"/>
                        <a:ea typeface="Times New Roman"/>
                        <a:cs typeface="Arial" pitchFamily="34" charset="0"/>
                      </a:endParaRPr>
                    </a:p>
                  </a:txBody>
                  <a:tcPr marL="34443" marR="34443" marT="0" marB="0" anchor="ctr"/>
                </a:tc>
                <a:tc>
                  <a:txBody>
                    <a:bodyPr/>
                    <a:lstStyle/>
                    <a:p>
                      <a:pPr algn="ctr">
                        <a:lnSpc>
                          <a:spcPct val="150000"/>
                        </a:lnSpc>
                        <a:spcAft>
                          <a:spcPts val="600"/>
                        </a:spcAft>
                      </a:pPr>
                      <a:r>
                        <a:rPr lang="ro-RO" sz="1400" b="1" dirty="0">
                          <a:solidFill>
                            <a:schemeClr val="bg1"/>
                          </a:solidFill>
                          <a:latin typeface="Arial" panose="020B0604020202020204" pitchFamily="34" charset="0"/>
                          <a:cs typeface="Arial" panose="020B0604020202020204" pitchFamily="34" charset="0"/>
                        </a:rPr>
                        <a:t>+496,9</a:t>
                      </a:r>
                      <a:endParaRPr lang="ru-RU" sz="1400" b="1" dirty="0">
                        <a:solidFill>
                          <a:schemeClr val="bg1"/>
                        </a:solidFill>
                        <a:latin typeface="Arial" pitchFamily="34" charset="0"/>
                        <a:ea typeface="Times New Roman"/>
                        <a:cs typeface="Arial" pitchFamily="34" charset="0"/>
                      </a:endParaRPr>
                    </a:p>
                  </a:txBody>
                  <a:tcPr marL="34443" marR="34443" marT="0" marB="0" anchor="ctr"/>
                </a:tc>
                <a:tc>
                  <a:txBody>
                    <a:bodyPr/>
                    <a:lstStyle/>
                    <a:p>
                      <a:pPr algn="ctr">
                        <a:lnSpc>
                          <a:spcPct val="150000"/>
                        </a:lnSpc>
                        <a:spcAft>
                          <a:spcPts val="600"/>
                        </a:spcAft>
                      </a:pPr>
                      <a:r>
                        <a:rPr lang="ro-RO" sz="1400" b="1" dirty="0">
                          <a:solidFill>
                            <a:schemeClr val="bg1"/>
                          </a:solidFill>
                          <a:latin typeface="Arial" panose="020B0604020202020204" pitchFamily="34" charset="0"/>
                          <a:cs typeface="Arial" panose="020B0604020202020204" pitchFamily="34" charset="0"/>
                        </a:rPr>
                        <a:t>40%</a:t>
                      </a:r>
                      <a:endParaRPr lang="ru-RU" sz="1400" b="1" dirty="0">
                        <a:solidFill>
                          <a:schemeClr val="bg1"/>
                        </a:solidFill>
                        <a:latin typeface="Arial" pitchFamily="34" charset="0"/>
                        <a:ea typeface="Times New Roman"/>
                        <a:cs typeface="Arial" pitchFamily="34" charset="0"/>
                      </a:endParaRPr>
                    </a:p>
                  </a:txBody>
                  <a:tcPr marL="34443" marR="34443" marT="0" marB="0" anchor="ctr"/>
                </a:tc>
                <a:extLst>
                  <a:ext uri="{0D108BD9-81ED-4DB2-BD59-A6C34878D82A}">
                    <a16:rowId xmlns:a16="http://schemas.microsoft.com/office/drawing/2014/main" val="10002"/>
                  </a:ext>
                </a:extLst>
              </a:tr>
              <a:tr h="604744">
                <a:tc>
                  <a:txBody>
                    <a:bodyPr/>
                    <a:lstStyle/>
                    <a:p>
                      <a:pPr algn="ctr">
                        <a:lnSpc>
                          <a:spcPct val="150000"/>
                        </a:lnSpc>
                        <a:spcAft>
                          <a:spcPts val="600"/>
                        </a:spcAft>
                      </a:pPr>
                      <a:r>
                        <a:rPr lang="ro-RO" sz="1400" b="1" dirty="0">
                          <a:solidFill>
                            <a:schemeClr val="bg1"/>
                          </a:solidFill>
                          <a:latin typeface="Arial" panose="020B0604020202020204" pitchFamily="34" charset="0"/>
                          <a:cs typeface="Arial" panose="020B0604020202020204" pitchFamily="34" charset="0"/>
                        </a:rPr>
                        <a:t>3</a:t>
                      </a:r>
                      <a:endParaRPr lang="ru-RU" sz="1400" b="1" dirty="0">
                        <a:solidFill>
                          <a:schemeClr val="bg1"/>
                        </a:solidFill>
                        <a:latin typeface="Arial" pitchFamily="34" charset="0"/>
                        <a:ea typeface="Times New Roman"/>
                        <a:cs typeface="Arial" pitchFamily="34" charset="0"/>
                      </a:endParaRPr>
                    </a:p>
                  </a:txBody>
                  <a:tcPr marL="34443" marR="34443" marT="0" marB="0"/>
                </a:tc>
                <a:tc>
                  <a:txBody>
                    <a:bodyPr/>
                    <a:lstStyle/>
                    <a:p>
                      <a:pPr marL="0" marR="0" indent="0" algn="just" defTabSz="685800" rtl="0" eaLnBrk="1" fontAlgn="auto" latinLnBrk="0" hangingPunct="1">
                        <a:lnSpc>
                          <a:spcPct val="150000"/>
                        </a:lnSpc>
                        <a:spcBef>
                          <a:spcPts val="0"/>
                        </a:spcBef>
                        <a:spcAft>
                          <a:spcPts val="600"/>
                        </a:spcAft>
                        <a:buClrTx/>
                        <a:buSzTx/>
                        <a:buFontTx/>
                        <a:buNone/>
                        <a:tabLst/>
                        <a:defRPr/>
                      </a:pPr>
                      <a:r>
                        <a:rPr lang="ro-RO" sz="1400" b="1" dirty="0">
                          <a:solidFill>
                            <a:schemeClr val="bg1"/>
                          </a:solidFill>
                          <a:latin typeface="Arial" panose="020B0604020202020204" pitchFamily="34" charset="0"/>
                          <a:cs typeface="Arial" panose="020B0604020202020204" pitchFamily="34" charset="0"/>
                        </a:rPr>
                        <a:t>Surse parvenite din darea în arendă și locațiunilor încăperilor</a:t>
                      </a:r>
                      <a:endParaRPr lang="ru-RU" sz="1400" b="1" dirty="0">
                        <a:solidFill>
                          <a:schemeClr val="bg1"/>
                        </a:solidFill>
                        <a:latin typeface="Arial" pitchFamily="34" charset="0"/>
                        <a:ea typeface="Times New Roman"/>
                        <a:cs typeface="Arial" pitchFamily="34" charset="0"/>
                      </a:endParaRPr>
                    </a:p>
                  </a:txBody>
                  <a:tcPr marL="34443" marR="34443" marT="0" marB="0"/>
                </a:tc>
                <a:tc>
                  <a:txBody>
                    <a:bodyPr/>
                    <a:lstStyle/>
                    <a:p>
                      <a:pPr algn="ctr">
                        <a:lnSpc>
                          <a:spcPct val="150000"/>
                        </a:lnSpc>
                        <a:spcAft>
                          <a:spcPts val="600"/>
                        </a:spcAft>
                      </a:pPr>
                      <a:r>
                        <a:rPr lang="ro-RO" sz="1400" b="1" dirty="0">
                          <a:solidFill>
                            <a:schemeClr val="bg1"/>
                          </a:solidFill>
                          <a:latin typeface="Arial" panose="020B0604020202020204" pitchFamily="34" charset="0"/>
                          <a:cs typeface="Arial" panose="020B0604020202020204" pitchFamily="34" charset="0"/>
                        </a:rPr>
                        <a:t>945,5</a:t>
                      </a:r>
                      <a:endParaRPr lang="ru-RU" sz="1400" b="1" dirty="0">
                        <a:solidFill>
                          <a:schemeClr val="bg1"/>
                        </a:solidFill>
                        <a:latin typeface="Arial" pitchFamily="34" charset="0"/>
                        <a:ea typeface="Times New Roman"/>
                        <a:cs typeface="Arial" pitchFamily="34" charset="0"/>
                      </a:endParaRPr>
                    </a:p>
                  </a:txBody>
                  <a:tcPr marL="34443" marR="34443" marT="0" marB="0" anchor="ctr"/>
                </a:tc>
                <a:tc>
                  <a:txBody>
                    <a:bodyPr/>
                    <a:lstStyle/>
                    <a:p>
                      <a:pPr algn="ctr">
                        <a:lnSpc>
                          <a:spcPct val="150000"/>
                        </a:lnSpc>
                        <a:spcAft>
                          <a:spcPts val="600"/>
                        </a:spcAft>
                      </a:pPr>
                      <a:r>
                        <a:rPr lang="ro-RO" sz="1400" b="1" dirty="0">
                          <a:solidFill>
                            <a:schemeClr val="bg1"/>
                          </a:solidFill>
                          <a:latin typeface="Arial" panose="020B0604020202020204" pitchFamily="34" charset="0"/>
                          <a:cs typeface="Arial" panose="020B0604020202020204" pitchFamily="34" charset="0"/>
                        </a:rPr>
                        <a:t>1 126,3</a:t>
                      </a:r>
                      <a:endParaRPr lang="ru-RU" sz="1400" b="1" dirty="0">
                        <a:solidFill>
                          <a:schemeClr val="bg1"/>
                        </a:solidFill>
                        <a:latin typeface="Arial" pitchFamily="34" charset="0"/>
                        <a:ea typeface="Times New Roman"/>
                        <a:cs typeface="Arial" pitchFamily="34" charset="0"/>
                      </a:endParaRPr>
                    </a:p>
                  </a:txBody>
                  <a:tcPr marL="34443" marR="34443" marT="0" marB="0" anchor="ctr"/>
                </a:tc>
                <a:tc>
                  <a:txBody>
                    <a:bodyPr/>
                    <a:lstStyle/>
                    <a:p>
                      <a:pPr algn="ctr">
                        <a:lnSpc>
                          <a:spcPct val="150000"/>
                        </a:lnSpc>
                        <a:spcAft>
                          <a:spcPts val="600"/>
                        </a:spcAft>
                      </a:pPr>
                      <a:r>
                        <a:rPr lang="ro-RO" sz="1400" b="1" dirty="0">
                          <a:solidFill>
                            <a:schemeClr val="bg1"/>
                          </a:solidFill>
                          <a:latin typeface="Arial" panose="020B0604020202020204" pitchFamily="34" charset="0"/>
                          <a:cs typeface="Arial" panose="020B0604020202020204" pitchFamily="34" charset="0"/>
                        </a:rPr>
                        <a:t>+180,8</a:t>
                      </a:r>
                      <a:endParaRPr lang="ru-RU" sz="1400" b="1" dirty="0">
                        <a:solidFill>
                          <a:schemeClr val="bg1"/>
                        </a:solidFill>
                        <a:latin typeface="Arial" pitchFamily="34" charset="0"/>
                        <a:ea typeface="Times New Roman"/>
                        <a:cs typeface="Arial" pitchFamily="34" charset="0"/>
                      </a:endParaRPr>
                    </a:p>
                  </a:txBody>
                  <a:tcPr marL="34443" marR="34443" marT="0" marB="0" anchor="ctr"/>
                </a:tc>
                <a:tc>
                  <a:txBody>
                    <a:bodyPr/>
                    <a:lstStyle/>
                    <a:p>
                      <a:pPr algn="ctr">
                        <a:lnSpc>
                          <a:spcPct val="150000"/>
                        </a:lnSpc>
                        <a:spcAft>
                          <a:spcPts val="600"/>
                        </a:spcAft>
                      </a:pPr>
                      <a:r>
                        <a:rPr lang="ro-RO" sz="1400" b="1" dirty="0">
                          <a:solidFill>
                            <a:schemeClr val="bg1"/>
                          </a:solidFill>
                          <a:latin typeface="Arial" panose="020B0604020202020204" pitchFamily="34" charset="0"/>
                          <a:cs typeface="Arial" panose="020B0604020202020204" pitchFamily="34" charset="0"/>
                        </a:rPr>
                        <a:t>19,1%</a:t>
                      </a:r>
                      <a:endParaRPr lang="ru-RU" sz="1400" b="1" dirty="0">
                        <a:solidFill>
                          <a:schemeClr val="bg1"/>
                        </a:solidFill>
                        <a:latin typeface="Arial" pitchFamily="34" charset="0"/>
                        <a:ea typeface="Times New Roman"/>
                        <a:cs typeface="Arial" pitchFamily="34" charset="0"/>
                      </a:endParaRPr>
                    </a:p>
                  </a:txBody>
                  <a:tcPr marL="34443" marR="34443" marT="0" marB="0" anchor="ctr"/>
                </a:tc>
                <a:extLst>
                  <a:ext uri="{0D108BD9-81ED-4DB2-BD59-A6C34878D82A}">
                    <a16:rowId xmlns:a16="http://schemas.microsoft.com/office/drawing/2014/main" val="10003"/>
                  </a:ext>
                </a:extLst>
              </a:tr>
              <a:tr h="302372">
                <a:tc>
                  <a:txBody>
                    <a:bodyPr/>
                    <a:lstStyle/>
                    <a:p>
                      <a:pPr algn="ctr">
                        <a:lnSpc>
                          <a:spcPct val="150000"/>
                        </a:lnSpc>
                        <a:spcAft>
                          <a:spcPts val="0"/>
                        </a:spcAft>
                      </a:pPr>
                      <a:r>
                        <a:rPr lang="ro-RO" sz="1400" b="1" dirty="0">
                          <a:solidFill>
                            <a:schemeClr val="bg1"/>
                          </a:solidFill>
                          <a:latin typeface="Arial" panose="020B0604020202020204" pitchFamily="34" charset="0"/>
                          <a:cs typeface="Arial" panose="020B0604020202020204" pitchFamily="34" charset="0"/>
                        </a:rPr>
                        <a:t>4</a:t>
                      </a:r>
                      <a:endParaRPr lang="ru-RU" sz="1400" b="1" dirty="0">
                        <a:solidFill>
                          <a:schemeClr val="bg1"/>
                        </a:solidFill>
                        <a:latin typeface="Arial" pitchFamily="34" charset="0"/>
                        <a:ea typeface="Times New Roman"/>
                        <a:cs typeface="Arial" pitchFamily="34" charset="0"/>
                      </a:endParaRPr>
                    </a:p>
                  </a:txBody>
                  <a:tcPr marL="34443" marR="34443" marT="0" marB="0"/>
                </a:tc>
                <a:tc>
                  <a:txBody>
                    <a:bodyPr/>
                    <a:lstStyle/>
                    <a:p>
                      <a:pPr marL="0" marR="0" indent="0" algn="just" defTabSz="685800" rtl="0" eaLnBrk="1" fontAlgn="auto" latinLnBrk="0" hangingPunct="1">
                        <a:lnSpc>
                          <a:spcPct val="150000"/>
                        </a:lnSpc>
                        <a:spcBef>
                          <a:spcPts val="0"/>
                        </a:spcBef>
                        <a:spcAft>
                          <a:spcPts val="0"/>
                        </a:spcAft>
                        <a:buClrTx/>
                        <a:buSzTx/>
                        <a:buFontTx/>
                        <a:buNone/>
                        <a:tabLst/>
                        <a:defRPr/>
                      </a:pPr>
                      <a:r>
                        <a:rPr lang="ro-RO" sz="1400" b="1" dirty="0">
                          <a:solidFill>
                            <a:schemeClr val="bg1"/>
                          </a:solidFill>
                          <a:latin typeface="Arial" panose="020B0604020202020204" pitchFamily="34" charset="0"/>
                          <a:cs typeface="Arial" panose="020B0604020202020204" pitchFamily="34" charset="0"/>
                        </a:rPr>
                        <a:t>Ajutorul umanitar, titlu gratuit</a:t>
                      </a:r>
                      <a:endParaRPr lang="ru-RU" sz="1400" b="1" dirty="0">
                        <a:solidFill>
                          <a:schemeClr val="bg1"/>
                        </a:solidFill>
                        <a:latin typeface="Arial" pitchFamily="34" charset="0"/>
                        <a:ea typeface="Times New Roman"/>
                        <a:cs typeface="Arial" pitchFamily="34" charset="0"/>
                      </a:endParaRPr>
                    </a:p>
                  </a:txBody>
                  <a:tcPr marL="34443" marR="34443" marT="0" marB="0"/>
                </a:tc>
                <a:tc>
                  <a:txBody>
                    <a:bodyPr/>
                    <a:lstStyle/>
                    <a:p>
                      <a:pPr algn="ctr">
                        <a:lnSpc>
                          <a:spcPct val="150000"/>
                        </a:lnSpc>
                        <a:spcAft>
                          <a:spcPts val="0"/>
                        </a:spcAft>
                      </a:pPr>
                      <a:r>
                        <a:rPr lang="ro-RO" sz="1400" b="1" dirty="0">
                          <a:solidFill>
                            <a:schemeClr val="bg1"/>
                          </a:solidFill>
                          <a:latin typeface="Arial" panose="020B0604020202020204" pitchFamily="34" charset="0"/>
                          <a:cs typeface="Arial" panose="020B0604020202020204" pitchFamily="34" charset="0"/>
                        </a:rPr>
                        <a:t>2 174,1</a:t>
                      </a:r>
                      <a:endParaRPr lang="ru-RU" sz="1400" b="1" dirty="0">
                        <a:solidFill>
                          <a:schemeClr val="bg1"/>
                        </a:solidFill>
                        <a:latin typeface="Arial" pitchFamily="34" charset="0"/>
                        <a:ea typeface="Times New Roman"/>
                        <a:cs typeface="Arial" pitchFamily="34" charset="0"/>
                      </a:endParaRPr>
                    </a:p>
                  </a:txBody>
                  <a:tcPr marL="34443" marR="34443" marT="0" marB="0" anchor="ctr"/>
                </a:tc>
                <a:tc>
                  <a:txBody>
                    <a:bodyPr/>
                    <a:lstStyle/>
                    <a:p>
                      <a:pPr algn="ctr">
                        <a:lnSpc>
                          <a:spcPct val="150000"/>
                        </a:lnSpc>
                        <a:spcAft>
                          <a:spcPts val="0"/>
                        </a:spcAft>
                      </a:pPr>
                      <a:r>
                        <a:rPr lang="ro-RO" sz="1400" b="1" dirty="0">
                          <a:solidFill>
                            <a:schemeClr val="bg1"/>
                          </a:solidFill>
                          <a:latin typeface="Arial" panose="020B0604020202020204" pitchFamily="34" charset="0"/>
                          <a:cs typeface="Arial" panose="020B0604020202020204" pitchFamily="34" charset="0"/>
                        </a:rPr>
                        <a:t>12 442,7</a:t>
                      </a:r>
                      <a:endParaRPr lang="ru-RU" sz="1400" b="1" dirty="0">
                        <a:solidFill>
                          <a:schemeClr val="bg1"/>
                        </a:solidFill>
                        <a:latin typeface="Arial" pitchFamily="34" charset="0"/>
                        <a:ea typeface="Times New Roman"/>
                        <a:cs typeface="Arial" pitchFamily="34" charset="0"/>
                      </a:endParaRPr>
                    </a:p>
                  </a:txBody>
                  <a:tcPr marL="34443" marR="34443" marT="0" marB="0" anchor="ctr"/>
                </a:tc>
                <a:tc>
                  <a:txBody>
                    <a:bodyPr/>
                    <a:lstStyle/>
                    <a:p>
                      <a:pPr algn="ctr">
                        <a:lnSpc>
                          <a:spcPct val="150000"/>
                        </a:lnSpc>
                        <a:spcAft>
                          <a:spcPts val="0"/>
                        </a:spcAft>
                      </a:pPr>
                      <a:r>
                        <a:rPr lang="ro-RO" sz="1400" b="1" dirty="0">
                          <a:solidFill>
                            <a:schemeClr val="bg1"/>
                          </a:solidFill>
                          <a:latin typeface="Arial" panose="020B0604020202020204" pitchFamily="34" charset="0"/>
                          <a:cs typeface="Arial" panose="020B0604020202020204" pitchFamily="34" charset="0"/>
                        </a:rPr>
                        <a:t>+10 268,6</a:t>
                      </a:r>
                      <a:endParaRPr lang="ru-RU" sz="1400" b="1" dirty="0">
                        <a:solidFill>
                          <a:schemeClr val="bg1"/>
                        </a:solidFill>
                        <a:latin typeface="Arial" pitchFamily="34" charset="0"/>
                        <a:ea typeface="Times New Roman"/>
                        <a:cs typeface="Arial" pitchFamily="34" charset="0"/>
                      </a:endParaRPr>
                    </a:p>
                  </a:txBody>
                  <a:tcPr marL="34443" marR="34443" marT="0" marB="0" anchor="ctr"/>
                </a:tc>
                <a:tc>
                  <a:txBody>
                    <a:bodyPr/>
                    <a:lstStyle/>
                    <a:p>
                      <a:pPr algn="ctr">
                        <a:lnSpc>
                          <a:spcPct val="150000"/>
                        </a:lnSpc>
                        <a:spcAft>
                          <a:spcPts val="600"/>
                        </a:spcAft>
                      </a:pPr>
                      <a:r>
                        <a:rPr lang="ro-RO" sz="1400" b="1" dirty="0">
                          <a:solidFill>
                            <a:schemeClr val="bg1"/>
                          </a:solidFill>
                          <a:latin typeface="Arial" panose="020B0604020202020204" pitchFamily="34" charset="0"/>
                          <a:cs typeface="Arial" panose="020B0604020202020204" pitchFamily="34" charset="0"/>
                        </a:rPr>
                        <a:t>472,3%</a:t>
                      </a:r>
                      <a:endParaRPr lang="ru-RU" sz="1400" b="1" dirty="0">
                        <a:solidFill>
                          <a:schemeClr val="bg1"/>
                        </a:solidFill>
                        <a:latin typeface="Arial" pitchFamily="34" charset="0"/>
                        <a:ea typeface="Times New Roman"/>
                        <a:cs typeface="Arial" pitchFamily="34" charset="0"/>
                      </a:endParaRPr>
                    </a:p>
                  </a:txBody>
                  <a:tcPr marL="34443" marR="34443" marT="0" marB="0" anchor="ctr"/>
                </a:tc>
                <a:extLst>
                  <a:ext uri="{0D108BD9-81ED-4DB2-BD59-A6C34878D82A}">
                    <a16:rowId xmlns:a16="http://schemas.microsoft.com/office/drawing/2014/main" val="10004"/>
                  </a:ext>
                </a:extLst>
              </a:tr>
              <a:tr h="302372">
                <a:tc>
                  <a:txBody>
                    <a:bodyPr/>
                    <a:lstStyle/>
                    <a:p>
                      <a:pPr algn="ctr">
                        <a:lnSpc>
                          <a:spcPct val="150000"/>
                        </a:lnSpc>
                        <a:spcAft>
                          <a:spcPts val="600"/>
                        </a:spcAft>
                      </a:pPr>
                      <a:r>
                        <a:rPr lang="ro-RO" sz="1400" b="1" dirty="0">
                          <a:solidFill>
                            <a:schemeClr val="bg1"/>
                          </a:solidFill>
                          <a:latin typeface="Arial" panose="020B0604020202020204" pitchFamily="34" charset="0"/>
                          <a:cs typeface="Arial" panose="020B0604020202020204" pitchFamily="34" charset="0"/>
                        </a:rPr>
                        <a:t>5</a:t>
                      </a:r>
                      <a:endParaRPr lang="ru-RU" sz="1400" b="1" dirty="0">
                        <a:solidFill>
                          <a:schemeClr val="bg1"/>
                        </a:solidFill>
                        <a:latin typeface="Arial" pitchFamily="34" charset="0"/>
                        <a:ea typeface="Times New Roman"/>
                        <a:cs typeface="Arial" pitchFamily="34" charset="0"/>
                      </a:endParaRPr>
                    </a:p>
                  </a:txBody>
                  <a:tcPr marL="34443" marR="34443" marT="0" marB="0"/>
                </a:tc>
                <a:tc>
                  <a:txBody>
                    <a:bodyPr/>
                    <a:lstStyle/>
                    <a:p>
                      <a:pPr marL="0" marR="0" indent="0" algn="just" defTabSz="685800" rtl="0" eaLnBrk="1" fontAlgn="auto" latinLnBrk="0" hangingPunct="1">
                        <a:lnSpc>
                          <a:spcPct val="150000"/>
                        </a:lnSpc>
                        <a:spcBef>
                          <a:spcPts val="0"/>
                        </a:spcBef>
                        <a:spcAft>
                          <a:spcPts val="600"/>
                        </a:spcAft>
                        <a:buClrTx/>
                        <a:buSzTx/>
                        <a:buFontTx/>
                        <a:buNone/>
                        <a:tabLst/>
                        <a:defRPr/>
                      </a:pPr>
                      <a:r>
                        <a:rPr lang="ro-RO" sz="1400" b="1" dirty="0">
                          <a:solidFill>
                            <a:schemeClr val="bg1"/>
                          </a:solidFill>
                          <a:latin typeface="Arial" panose="020B0604020202020204" pitchFamily="34" charset="0"/>
                          <a:cs typeface="Arial" panose="020B0604020202020204" pitchFamily="34" charset="0"/>
                        </a:rPr>
                        <a:t>Alocațiile Fondatorului</a:t>
                      </a:r>
                      <a:endParaRPr lang="ru-RU" sz="1400" b="1" dirty="0">
                        <a:solidFill>
                          <a:schemeClr val="bg1"/>
                        </a:solidFill>
                        <a:latin typeface="Arial" pitchFamily="34" charset="0"/>
                        <a:ea typeface="Times New Roman"/>
                        <a:cs typeface="Arial" pitchFamily="34" charset="0"/>
                      </a:endParaRPr>
                    </a:p>
                  </a:txBody>
                  <a:tcPr marL="34443" marR="34443" marT="0" marB="0"/>
                </a:tc>
                <a:tc>
                  <a:txBody>
                    <a:bodyPr/>
                    <a:lstStyle/>
                    <a:p>
                      <a:pPr lvl="0" algn="ctr">
                        <a:lnSpc>
                          <a:spcPct val="150000"/>
                        </a:lnSpc>
                        <a:spcAft>
                          <a:spcPts val="0"/>
                        </a:spcAft>
                      </a:pPr>
                      <a:endParaRPr lang="ru-RU" sz="1400" b="1" dirty="0">
                        <a:solidFill>
                          <a:schemeClr val="bg1"/>
                        </a:solidFill>
                        <a:latin typeface="Arial" pitchFamily="34" charset="0"/>
                        <a:ea typeface="Times New Roman"/>
                        <a:cs typeface="Arial" pitchFamily="34" charset="0"/>
                      </a:endParaRPr>
                    </a:p>
                  </a:txBody>
                  <a:tcPr marL="34443" marR="34443" marT="0" marB="0" anchor="ctr"/>
                </a:tc>
                <a:tc>
                  <a:txBody>
                    <a:bodyPr/>
                    <a:lstStyle/>
                    <a:p>
                      <a:pPr lvl="0" algn="ctr">
                        <a:lnSpc>
                          <a:spcPct val="150000"/>
                        </a:lnSpc>
                        <a:spcAft>
                          <a:spcPts val="0"/>
                        </a:spcAft>
                      </a:pPr>
                      <a:r>
                        <a:rPr lang="ro-RO" sz="1400" b="1" dirty="0">
                          <a:solidFill>
                            <a:schemeClr val="bg1"/>
                          </a:solidFill>
                          <a:latin typeface="Arial" panose="020B0604020202020204" pitchFamily="34" charset="0"/>
                          <a:cs typeface="Arial" panose="020B0604020202020204" pitchFamily="34" charset="0"/>
                        </a:rPr>
                        <a:t>1 000,0</a:t>
                      </a:r>
                      <a:endParaRPr lang="ru-RU" sz="1400" b="1" dirty="0">
                        <a:solidFill>
                          <a:schemeClr val="bg1"/>
                        </a:solidFill>
                        <a:latin typeface="Arial" pitchFamily="34" charset="0"/>
                        <a:ea typeface="Times New Roman"/>
                        <a:cs typeface="Arial" pitchFamily="34" charset="0"/>
                      </a:endParaRPr>
                    </a:p>
                  </a:txBody>
                  <a:tcPr marL="34443" marR="34443" marT="0" marB="0" anchor="ctr"/>
                </a:tc>
                <a:tc>
                  <a:txBody>
                    <a:bodyPr/>
                    <a:lstStyle/>
                    <a:p>
                      <a:pPr lvl="0" algn="ctr">
                        <a:lnSpc>
                          <a:spcPct val="150000"/>
                        </a:lnSpc>
                        <a:spcAft>
                          <a:spcPts val="0"/>
                        </a:spcAft>
                      </a:pPr>
                      <a:r>
                        <a:rPr lang="ro-RO" sz="1400" b="1" dirty="0">
                          <a:solidFill>
                            <a:schemeClr val="bg1"/>
                          </a:solidFill>
                          <a:latin typeface="Arial" panose="020B0604020202020204" pitchFamily="34" charset="0"/>
                          <a:cs typeface="Arial" panose="020B0604020202020204" pitchFamily="34" charset="0"/>
                        </a:rPr>
                        <a:t>+1 000,0</a:t>
                      </a:r>
                      <a:endParaRPr lang="ru-RU" sz="1400" b="1" dirty="0">
                        <a:solidFill>
                          <a:schemeClr val="bg1"/>
                        </a:solidFill>
                        <a:latin typeface="Arial" pitchFamily="34" charset="0"/>
                        <a:ea typeface="Times New Roman"/>
                        <a:cs typeface="Arial" pitchFamily="34" charset="0"/>
                      </a:endParaRPr>
                    </a:p>
                  </a:txBody>
                  <a:tcPr marL="34443" marR="34443" marT="0" marB="0" anchor="ctr"/>
                </a:tc>
                <a:tc>
                  <a:txBody>
                    <a:bodyPr/>
                    <a:lstStyle/>
                    <a:p>
                      <a:pPr lvl="0" algn="ctr">
                        <a:lnSpc>
                          <a:spcPct val="150000"/>
                        </a:lnSpc>
                        <a:spcAft>
                          <a:spcPts val="0"/>
                        </a:spcAft>
                      </a:pPr>
                      <a:r>
                        <a:rPr lang="ro-RO" sz="1400" b="1" dirty="0">
                          <a:solidFill>
                            <a:schemeClr val="bg1"/>
                          </a:solidFill>
                          <a:latin typeface="Arial" panose="020B0604020202020204" pitchFamily="34" charset="0"/>
                          <a:cs typeface="Arial" panose="020B0604020202020204" pitchFamily="34" charset="0"/>
                        </a:rPr>
                        <a:t>100%</a:t>
                      </a:r>
                      <a:endParaRPr lang="ru-RU" sz="1400" b="1" dirty="0">
                        <a:solidFill>
                          <a:schemeClr val="bg1"/>
                        </a:solidFill>
                        <a:latin typeface="Arial" pitchFamily="34" charset="0"/>
                        <a:ea typeface="Times New Roman"/>
                        <a:cs typeface="Arial" pitchFamily="34" charset="0"/>
                      </a:endParaRPr>
                    </a:p>
                  </a:txBody>
                  <a:tcPr marL="34443" marR="34443" marT="0" marB="0" anchor="ctr"/>
                </a:tc>
                <a:extLst>
                  <a:ext uri="{0D108BD9-81ED-4DB2-BD59-A6C34878D82A}">
                    <a16:rowId xmlns:a16="http://schemas.microsoft.com/office/drawing/2014/main" val="1198979003"/>
                  </a:ext>
                </a:extLst>
              </a:tr>
              <a:tr h="907115">
                <a:tc>
                  <a:txBody>
                    <a:bodyPr/>
                    <a:lstStyle/>
                    <a:p>
                      <a:pPr algn="ctr">
                        <a:lnSpc>
                          <a:spcPct val="150000"/>
                        </a:lnSpc>
                        <a:spcAft>
                          <a:spcPts val="600"/>
                        </a:spcAft>
                      </a:pPr>
                      <a:r>
                        <a:rPr lang="ro-RO" sz="1400" b="1" dirty="0">
                          <a:solidFill>
                            <a:schemeClr val="bg1"/>
                          </a:solidFill>
                          <a:latin typeface="Arial" panose="020B0604020202020204" pitchFamily="34" charset="0"/>
                          <a:cs typeface="Arial" panose="020B0604020202020204" pitchFamily="34" charset="0"/>
                        </a:rPr>
                        <a:t>6</a:t>
                      </a:r>
                      <a:endParaRPr lang="ru-RU" sz="1400" b="1" dirty="0">
                        <a:solidFill>
                          <a:schemeClr val="bg1"/>
                        </a:solidFill>
                        <a:latin typeface="Arial" pitchFamily="34" charset="0"/>
                        <a:ea typeface="Times New Roman"/>
                        <a:cs typeface="Arial" pitchFamily="34" charset="0"/>
                      </a:endParaRPr>
                    </a:p>
                  </a:txBody>
                  <a:tcPr marL="34443" marR="34443" marT="0" marB="0"/>
                </a:tc>
                <a:tc>
                  <a:txBody>
                    <a:bodyPr/>
                    <a:lstStyle/>
                    <a:p>
                      <a:pPr marL="0" marR="0" indent="0" algn="l" defTabSz="685800" rtl="0" eaLnBrk="1" fontAlgn="auto" latinLnBrk="0" hangingPunct="1">
                        <a:lnSpc>
                          <a:spcPct val="150000"/>
                        </a:lnSpc>
                        <a:spcBef>
                          <a:spcPts val="0"/>
                        </a:spcBef>
                        <a:spcAft>
                          <a:spcPts val="600"/>
                        </a:spcAft>
                        <a:buClrTx/>
                        <a:buSzTx/>
                        <a:buFontTx/>
                        <a:buNone/>
                        <a:tabLst/>
                        <a:defRPr/>
                      </a:pPr>
                      <a:r>
                        <a:rPr lang="it-IT" sz="1400" b="1" dirty="0">
                          <a:solidFill>
                            <a:schemeClr val="bg1"/>
                          </a:solidFill>
                          <a:latin typeface="Arial" panose="020B0604020202020204" pitchFamily="34" charset="0"/>
                          <a:cs typeface="Arial" panose="020B0604020202020204" pitchFamily="34" charset="0"/>
                        </a:rPr>
                        <a:t>Alocații din fondul de dezvoltare și modernizare a prestatorilor</a:t>
                      </a:r>
                      <a:r>
                        <a:rPr lang="ro-RO" sz="1400" b="1" dirty="0">
                          <a:solidFill>
                            <a:schemeClr val="bg1"/>
                          </a:solidFill>
                          <a:latin typeface="Arial" panose="020B0604020202020204" pitchFamily="34" charset="0"/>
                          <a:cs typeface="Arial" panose="020B0604020202020204" pitchFamily="34" charset="0"/>
                        </a:rPr>
                        <a:t> </a:t>
                      </a:r>
                      <a:r>
                        <a:rPr lang="it-IT" sz="1400" b="1" dirty="0">
                          <a:solidFill>
                            <a:schemeClr val="bg1"/>
                          </a:solidFill>
                          <a:latin typeface="Arial" panose="020B0604020202020204" pitchFamily="34" charset="0"/>
                          <a:cs typeface="Arial" panose="020B0604020202020204" pitchFamily="34" charset="0"/>
                        </a:rPr>
                        <a:t>publici de servicii medicale al CNAM</a:t>
                      </a:r>
                      <a:endParaRPr lang="ru-RU" sz="1400" b="1" dirty="0">
                        <a:solidFill>
                          <a:schemeClr val="bg1"/>
                        </a:solidFill>
                        <a:latin typeface="Arial" pitchFamily="34" charset="0"/>
                        <a:ea typeface="Times New Roman"/>
                        <a:cs typeface="Arial" pitchFamily="34" charset="0"/>
                      </a:endParaRPr>
                    </a:p>
                  </a:txBody>
                  <a:tcPr marL="34443" marR="34443" marT="0" marB="0"/>
                </a:tc>
                <a:tc>
                  <a:txBody>
                    <a:bodyPr/>
                    <a:lstStyle/>
                    <a:p>
                      <a:pPr lvl="0" algn="ctr">
                        <a:lnSpc>
                          <a:spcPct val="150000"/>
                        </a:lnSpc>
                        <a:spcAft>
                          <a:spcPts val="0"/>
                        </a:spcAft>
                      </a:pPr>
                      <a:endParaRPr lang="ru-RU" sz="1400" b="1" dirty="0">
                        <a:solidFill>
                          <a:schemeClr val="bg1"/>
                        </a:solidFill>
                        <a:latin typeface="Arial" pitchFamily="34" charset="0"/>
                        <a:ea typeface="Times New Roman"/>
                        <a:cs typeface="Arial" pitchFamily="34" charset="0"/>
                      </a:endParaRPr>
                    </a:p>
                  </a:txBody>
                  <a:tcPr marL="34443" marR="34443" marT="0" marB="0" anchor="ctr"/>
                </a:tc>
                <a:tc>
                  <a:txBody>
                    <a:bodyPr/>
                    <a:lstStyle/>
                    <a:p>
                      <a:pPr lvl="0" algn="ctr">
                        <a:lnSpc>
                          <a:spcPct val="150000"/>
                        </a:lnSpc>
                        <a:spcAft>
                          <a:spcPts val="0"/>
                        </a:spcAft>
                      </a:pPr>
                      <a:r>
                        <a:rPr lang="ro-RO" sz="1400" b="1" dirty="0">
                          <a:solidFill>
                            <a:schemeClr val="bg1"/>
                          </a:solidFill>
                          <a:latin typeface="Arial" panose="020B0604020202020204" pitchFamily="34" charset="0"/>
                          <a:cs typeface="Arial" panose="020B0604020202020204" pitchFamily="34" charset="0"/>
                        </a:rPr>
                        <a:t>1 000,0</a:t>
                      </a:r>
                      <a:endParaRPr lang="ru-RU" sz="1400" b="1" dirty="0">
                        <a:solidFill>
                          <a:schemeClr val="bg1"/>
                        </a:solidFill>
                        <a:latin typeface="Arial" pitchFamily="34" charset="0"/>
                        <a:ea typeface="Times New Roman"/>
                        <a:cs typeface="Arial" pitchFamily="34" charset="0"/>
                      </a:endParaRPr>
                    </a:p>
                  </a:txBody>
                  <a:tcPr marL="34443" marR="34443" marT="0" marB="0" anchor="ctr"/>
                </a:tc>
                <a:tc>
                  <a:txBody>
                    <a:bodyPr/>
                    <a:lstStyle/>
                    <a:p>
                      <a:pPr lvl="0" algn="ctr">
                        <a:lnSpc>
                          <a:spcPct val="150000"/>
                        </a:lnSpc>
                        <a:spcAft>
                          <a:spcPts val="0"/>
                        </a:spcAft>
                      </a:pPr>
                      <a:r>
                        <a:rPr lang="ro-RO" sz="1400" b="1" dirty="0">
                          <a:solidFill>
                            <a:schemeClr val="bg1"/>
                          </a:solidFill>
                          <a:latin typeface="Arial" panose="020B0604020202020204" pitchFamily="34" charset="0"/>
                          <a:cs typeface="Arial" panose="020B0604020202020204" pitchFamily="34" charset="0"/>
                        </a:rPr>
                        <a:t>+1 000,0</a:t>
                      </a:r>
                      <a:endParaRPr lang="ru-RU" sz="1400" b="1" dirty="0">
                        <a:solidFill>
                          <a:schemeClr val="bg1"/>
                        </a:solidFill>
                        <a:latin typeface="Arial" pitchFamily="34" charset="0"/>
                        <a:ea typeface="Times New Roman"/>
                        <a:cs typeface="Arial" pitchFamily="34" charset="0"/>
                      </a:endParaRPr>
                    </a:p>
                  </a:txBody>
                  <a:tcPr marL="34443" marR="34443" marT="0" marB="0" anchor="ctr"/>
                </a:tc>
                <a:tc>
                  <a:txBody>
                    <a:bodyPr/>
                    <a:lstStyle/>
                    <a:p>
                      <a:pPr lvl="0" algn="ctr">
                        <a:lnSpc>
                          <a:spcPct val="150000"/>
                        </a:lnSpc>
                        <a:spcAft>
                          <a:spcPts val="0"/>
                        </a:spcAft>
                      </a:pPr>
                      <a:r>
                        <a:rPr lang="ro-RO" sz="1400" b="1" dirty="0">
                          <a:solidFill>
                            <a:schemeClr val="bg1"/>
                          </a:solidFill>
                          <a:latin typeface="Arial" panose="020B0604020202020204" pitchFamily="34" charset="0"/>
                          <a:cs typeface="Arial" panose="020B0604020202020204" pitchFamily="34" charset="0"/>
                        </a:rPr>
                        <a:t>100%</a:t>
                      </a:r>
                      <a:endParaRPr lang="ru-RU" sz="1400" b="1" dirty="0">
                        <a:solidFill>
                          <a:schemeClr val="bg1"/>
                        </a:solidFill>
                        <a:latin typeface="Arial" pitchFamily="34" charset="0"/>
                        <a:ea typeface="Times New Roman"/>
                        <a:cs typeface="Arial" pitchFamily="34" charset="0"/>
                      </a:endParaRPr>
                    </a:p>
                  </a:txBody>
                  <a:tcPr marL="34443" marR="34443" marT="0" marB="0" anchor="ctr"/>
                </a:tc>
                <a:extLst>
                  <a:ext uri="{0D108BD9-81ED-4DB2-BD59-A6C34878D82A}">
                    <a16:rowId xmlns:a16="http://schemas.microsoft.com/office/drawing/2014/main" val="1883562970"/>
                  </a:ext>
                </a:extLst>
              </a:tr>
              <a:tr h="604744">
                <a:tc>
                  <a:txBody>
                    <a:bodyPr/>
                    <a:lstStyle/>
                    <a:p>
                      <a:pPr algn="ctr">
                        <a:lnSpc>
                          <a:spcPct val="150000"/>
                        </a:lnSpc>
                        <a:spcAft>
                          <a:spcPts val="600"/>
                        </a:spcAft>
                      </a:pPr>
                      <a:r>
                        <a:rPr lang="ro-RO" sz="1400" b="1" dirty="0">
                          <a:solidFill>
                            <a:schemeClr val="bg1"/>
                          </a:solidFill>
                          <a:latin typeface="Arial" panose="020B0604020202020204" pitchFamily="34" charset="0"/>
                          <a:cs typeface="Arial" panose="020B0604020202020204" pitchFamily="34" charset="0"/>
                        </a:rPr>
                        <a:t>7</a:t>
                      </a:r>
                      <a:endParaRPr lang="ru-RU" sz="1400" b="1" dirty="0">
                        <a:solidFill>
                          <a:schemeClr val="bg1"/>
                        </a:solidFill>
                        <a:latin typeface="Arial" pitchFamily="34" charset="0"/>
                        <a:ea typeface="Times New Roman"/>
                        <a:cs typeface="Arial" pitchFamily="34" charset="0"/>
                      </a:endParaRPr>
                    </a:p>
                  </a:txBody>
                  <a:tcPr marL="34443" marR="34443" marT="0" marB="0"/>
                </a:tc>
                <a:tc>
                  <a:txBody>
                    <a:bodyPr/>
                    <a:lstStyle/>
                    <a:p>
                      <a:pPr marL="0" marR="0" indent="0" algn="l" defTabSz="685800" rtl="0" eaLnBrk="1" fontAlgn="auto" latinLnBrk="0" hangingPunct="1">
                        <a:lnSpc>
                          <a:spcPct val="150000"/>
                        </a:lnSpc>
                        <a:spcBef>
                          <a:spcPts val="0"/>
                        </a:spcBef>
                        <a:spcAft>
                          <a:spcPts val="600"/>
                        </a:spcAft>
                        <a:buClrTx/>
                        <a:buSzTx/>
                        <a:buFontTx/>
                        <a:buNone/>
                        <a:tabLst/>
                        <a:defRPr/>
                      </a:pPr>
                      <a:r>
                        <a:rPr lang="ro-RO" sz="1400" b="1" dirty="0">
                          <a:solidFill>
                            <a:schemeClr val="bg1"/>
                          </a:solidFill>
                          <a:latin typeface="Arial" panose="020B0604020202020204" pitchFamily="34" charset="0"/>
                          <a:cs typeface="Arial" panose="020B0604020202020204" pitchFamily="34" charset="0"/>
                        </a:rPr>
                        <a:t>Știința (Proiecte </a:t>
                      </a:r>
                      <a:r>
                        <a:rPr lang="en-US" sz="1400" b="1" dirty="0">
                          <a:solidFill>
                            <a:schemeClr val="bg1"/>
                          </a:solidFill>
                          <a:latin typeface="Arial" panose="020B0604020202020204" pitchFamily="34" charset="0"/>
                          <a:cs typeface="Arial" panose="020B0604020202020204" pitchFamily="34" charset="0"/>
                        </a:rPr>
                        <a:t>Program </a:t>
                      </a:r>
                      <a:r>
                        <a:rPr lang="ro-RO" sz="1400" b="1" dirty="0">
                          <a:solidFill>
                            <a:schemeClr val="bg1"/>
                          </a:solidFill>
                          <a:latin typeface="Arial" panose="020B0604020202020204" pitchFamily="34" charset="0"/>
                          <a:cs typeface="Arial" panose="020B0604020202020204" pitchFamily="34" charset="0"/>
                        </a:rPr>
                        <a:t>de stat, Proiect instituțional)</a:t>
                      </a:r>
                      <a:endParaRPr lang="ru-RU" sz="1400" b="1" dirty="0">
                        <a:solidFill>
                          <a:schemeClr val="bg1"/>
                        </a:solidFill>
                        <a:latin typeface="Arial" pitchFamily="34" charset="0"/>
                        <a:ea typeface="Times New Roman"/>
                        <a:cs typeface="Arial" pitchFamily="34" charset="0"/>
                      </a:endParaRPr>
                    </a:p>
                  </a:txBody>
                  <a:tcPr marL="34443" marR="34443" marT="0" marB="0"/>
                </a:tc>
                <a:tc>
                  <a:txBody>
                    <a:bodyPr/>
                    <a:lstStyle/>
                    <a:p>
                      <a:pPr lvl="0" algn="ctr">
                        <a:lnSpc>
                          <a:spcPct val="150000"/>
                        </a:lnSpc>
                        <a:spcAft>
                          <a:spcPts val="0"/>
                        </a:spcAft>
                      </a:pPr>
                      <a:r>
                        <a:rPr lang="en-US" sz="1400" b="1" dirty="0">
                          <a:solidFill>
                            <a:schemeClr val="bg1"/>
                          </a:solidFill>
                          <a:latin typeface="Arial" panose="020B0604020202020204" pitchFamily="34" charset="0"/>
                          <a:cs typeface="Arial" panose="020B0604020202020204" pitchFamily="34" charset="0"/>
                        </a:rPr>
                        <a:t>4 309,8</a:t>
                      </a:r>
                      <a:endParaRPr lang="ru-RU" sz="1400" b="1" dirty="0">
                        <a:solidFill>
                          <a:schemeClr val="bg1"/>
                        </a:solidFill>
                        <a:latin typeface="Arial" pitchFamily="34" charset="0"/>
                        <a:ea typeface="Times New Roman"/>
                        <a:cs typeface="Arial" pitchFamily="34" charset="0"/>
                      </a:endParaRPr>
                    </a:p>
                  </a:txBody>
                  <a:tcPr marL="34443" marR="34443" marT="0" marB="0" anchor="ctr"/>
                </a:tc>
                <a:tc>
                  <a:txBody>
                    <a:bodyPr/>
                    <a:lstStyle/>
                    <a:p>
                      <a:pPr lvl="0" algn="ctr">
                        <a:lnSpc>
                          <a:spcPct val="150000"/>
                        </a:lnSpc>
                        <a:spcAft>
                          <a:spcPts val="0"/>
                        </a:spcAft>
                      </a:pPr>
                      <a:r>
                        <a:rPr lang="en-US" sz="1400" b="1" dirty="0">
                          <a:solidFill>
                            <a:schemeClr val="bg1"/>
                          </a:solidFill>
                          <a:latin typeface="Arial" panose="020B0604020202020204" pitchFamily="34" charset="0"/>
                          <a:cs typeface="Arial" panose="020B0604020202020204" pitchFamily="34" charset="0"/>
                        </a:rPr>
                        <a:t>4 295,2</a:t>
                      </a:r>
                      <a:endParaRPr lang="ru-RU" sz="1400" b="1" dirty="0">
                        <a:solidFill>
                          <a:schemeClr val="bg1"/>
                        </a:solidFill>
                        <a:latin typeface="Arial" pitchFamily="34" charset="0"/>
                        <a:ea typeface="Times New Roman"/>
                        <a:cs typeface="Arial" pitchFamily="34" charset="0"/>
                      </a:endParaRPr>
                    </a:p>
                  </a:txBody>
                  <a:tcPr marL="34443" marR="34443" marT="0" marB="0" anchor="ctr"/>
                </a:tc>
                <a:tc>
                  <a:txBody>
                    <a:bodyPr/>
                    <a:lstStyle/>
                    <a:p>
                      <a:pPr lvl="0" algn="ctr">
                        <a:lnSpc>
                          <a:spcPct val="150000"/>
                        </a:lnSpc>
                        <a:spcAft>
                          <a:spcPts val="0"/>
                        </a:spcAft>
                      </a:pPr>
                      <a:r>
                        <a:rPr lang="ro-RO" sz="1400" b="1" dirty="0">
                          <a:solidFill>
                            <a:schemeClr val="bg1"/>
                          </a:solidFill>
                          <a:latin typeface="Arial" panose="020B0604020202020204" pitchFamily="34" charset="0"/>
                          <a:cs typeface="Arial" panose="020B0604020202020204" pitchFamily="34" charset="0"/>
                        </a:rPr>
                        <a:t>-14,6</a:t>
                      </a:r>
                      <a:endParaRPr lang="ru-RU" sz="1400" b="1" dirty="0">
                        <a:solidFill>
                          <a:schemeClr val="bg1"/>
                        </a:solidFill>
                        <a:latin typeface="Arial" pitchFamily="34" charset="0"/>
                        <a:ea typeface="Times New Roman"/>
                        <a:cs typeface="Arial" pitchFamily="34" charset="0"/>
                      </a:endParaRPr>
                    </a:p>
                  </a:txBody>
                  <a:tcPr marL="34443" marR="34443" marT="0" marB="0" anchor="ctr"/>
                </a:tc>
                <a:tc>
                  <a:txBody>
                    <a:bodyPr/>
                    <a:lstStyle/>
                    <a:p>
                      <a:pPr lvl="0" algn="ctr">
                        <a:lnSpc>
                          <a:spcPct val="150000"/>
                        </a:lnSpc>
                        <a:spcAft>
                          <a:spcPts val="0"/>
                        </a:spcAft>
                      </a:pPr>
                      <a:r>
                        <a:rPr lang="ro-RO" sz="1400" b="1" dirty="0">
                          <a:solidFill>
                            <a:schemeClr val="bg1"/>
                          </a:solidFill>
                          <a:latin typeface="Arial" panose="020B0604020202020204" pitchFamily="34" charset="0"/>
                          <a:cs typeface="Arial" panose="020B0604020202020204" pitchFamily="34" charset="0"/>
                        </a:rPr>
                        <a:t>-0,34%</a:t>
                      </a:r>
                      <a:endParaRPr lang="ru-RU" sz="1400" b="1" dirty="0">
                        <a:solidFill>
                          <a:schemeClr val="bg1"/>
                        </a:solidFill>
                        <a:latin typeface="Arial" pitchFamily="34" charset="0"/>
                        <a:ea typeface="Times New Roman"/>
                        <a:cs typeface="Arial" pitchFamily="34" charset="0"/>
                      </a:endParaRPr>
                    </a:p>
                  </a:txBody>
                  <a:tcPr marL="34443" marR="34443" marT="0" marB="0" anchor="ctr"/>
                </a:tc>
                <a:extLst>
                  <a:ext uri="{0D108BD9-81ED-4DB2-BD59-A6C34878D82A}">
                    <a16:rowId xmlns:a16="http://schemas.microsoft.com/office/drawing/2014/main" val="10005"/>
                  </a:ext>
                </a:extLst>
              </a:tr>
              <a:tr h="344702">
                <a:tc>
                  <a:txBody>
                    <a:bodyPr/>
                    <a:lstStyle/>
                    <a:p>
                      <a:pPr algn="just">
                        <a:lnSpc>
                          <a:spcPct val="100000"/>
                        </a:lnSpc>
                        <a:spcAft>
                          <a:spcPts val="600"/>
                        </a:spcAft>
                      </a:pPr>
                      <a:endParaRPr lang="ro-RO" sz="1400" b="1" dirty="0">
                        <a:solidFill>
                          <a:schemeClr val="bg1"/>
                        </a:solidFill>
                        <a:latin typeface="Arial" pitchFamily="34" charset="0"/>
                        <a:ea typeface="Times New Roman"/>
                        <a:cs typeface="Arial" pitchFamily="34" charset="0"/>
                      </a:endParaRPr>
                    </a:p>
                  </a:txBody>
                  <a:tcPr marL="34443" marR="34443" marT="0" marB="0"/>
                </a:tc>
                <a:tc>
                  <a:txBody>
                    <a:bodyPr/>
                    <a:lstStyle/>
                    <a:p>
                      <a:pPr algn="l">
                        <a:lnSpc>
                          <a:spcPct val="150000"/>
                        </a:lnSpc>
                        <a:spcAft>
                          <a:spcPts val="600"/>
                        </a:spcAft>
                      </a:pPr>
                      <a:r>
                        <a:rPr lang="ro-RO" sz="1400" b="1" dirty="0">
                          <a:solidFill>
                            <a:schemeClr val="bg1"/>
                          </a:solidFill>
                          <a:latin typeface="Arial" panose="020B0604020202020204" pitchFamily="34" charset="0"/>
                          <a:cs typeface="Arial" panose="020B0604020202020204" pitchFamily="34" charset="0"/>
                        </a:rPr>
                        <a:t>Total :</a:t>
                      </a:r>
                      <a:endParaRPr lang="ru-RU" sz="1400" b="1" dirty="0">
                        <a:solidFill>
                          <a:schemeClr val="bg1"/>
                        </a:solidFill>
                        <a:latin typeface="Arial" pitchFamily="34" charset="0"/>
                        <a:ea typeface="Times New Roman"/>
                        <a:cs typeface="Arial" pitchFamily="34" charset="0"/>
                      </a:endParaRPr>
                    </a:p>
                  </a:txBody>
                  <a:tcPr marL="34443" marR="34443" marT="0" marB="0"/>
                </a:tc>
                <a:tc>
                  <a:txBody>
                    <a:bodyPr/>
                    <a:lstStyle/>
                    <a:p>
                      <a:pPr algn="ctr">
                        <a:lnSpc>
                          <a:spcPct val="150000"/>
                        </a:lnSpc>
                        <a:spcAft>
                          <a:spcPts val="600"/>
                        </a:spcAft>
                      </a:pPr>
                      <a:r>
                        <a:rPr lang="en-US" sz="1400" b="1" dirty="0">
                          <a:solidFill>
                            <a:schemeClr val="bg1"/>
                          </a:solidFill>
                          <a:latin typeface="Arial" panose="020B0604020202020204" pitchFamily="34" charset="0"/>
                          <a:cs typeface="Arial" panose="020B0604020202020204" pitchFamily="34" charset="0"/>
                        </a:rPr>
                        <a:t>152 575,6</a:t>
                      </a:r>
                      <a:endParaRPr lang="ru-RU" sz="1400" b="1" dirty="0">
                        <a:solidFill>
                          <a:schemeClr val="bg1"/>
                        </a:solidFill>
                        <a:latin typeface="Arial" pitchFamily="34" charset="0"/>
                        <a:ea typeface="Times New Roman"/>
                        <a:cs typeface="Arial" pitchFamily="34" charset="0"/>
                      </a:endParaRPr>
                    </a:p>
                  </a:txBody>
                  <a:tcPr marL="34443" marR="34443" marT="0" marB="0" anchor="ctr"/>
                </a:tc>
                <a:tc>
                  <a:txBody>
                    <a:bodyPr/>
                    <a:lstStyle/>
                    <a:p>
                      <a:pPr algn="ctr">
                        <a:lnSpc>
                          <a:spcPct val="150000"/>
                        </a:lnSpc>
                        <a:spcAft>
                          <a:spcPts val="600"/>
                        </a:spcAft>
                      </a:pPr>
                      <a:r>
                        <a:rPr lang="ro-RO" sz="1400" b="1" dirty="0">
                          <a:solidFill>
                            <a:schemeClr val="bg1"/>
                          </a:solidFill>
                          <a:latin typeface="Arial" panose="020B0604020202020204" pitchFamily="34" charset="0"/>
                          <a:cs typeface="Arial" panose="020B0604020202020204" pitchFamily="34" charset="0"/>
                        </a:rPr>
                        <a:t>200 032,4</a:t>
                      </a:r>
                      <a:endParaRPr lang="ru-RU" sz="1400" b="1" dirty="0">
                        <a:solidFill>
                          <a:schemeClr val="bg1"/>
                        </a:solidFill>
                        <a:latin typeface="Arial" pitchFamily="34" charset="0"/>
                        <a:ea typeface="Times New Roman"/>
                        <a:cs typeface="Arial" pitchFamily="34" charset="0"/>
                      </a:endParaRPr>
                    </a:p>
                  </a:txBody>
                  <a:tcPr marL="34443" marR="34443" marT="0" marB="0" anchor="ctr"/>
                </a:tc>
                <a:tc>
                  <a:txBody>
                    <a:bodyPr/>
                    <a:lstStyle/>
                    <a:p>
                      <a:pPr algn="ctr">
                        <a:lnSpc>
                          <a:spcPct val="150000"/>
                        </a:lnSpc>
                        <a:spcAft>
                          <a:spcPts val="600"/>
                        </a:spcAft>
                      </a:pPr>
                      <a:r>
                        <a:rPr lang="ro-RO" sz="1400" b="1" dirty="0">
                          <a:solidFill>
                            <a:schemeClr val="bg1"/>
                          </a:solidFill>
                          <a:latin typeface="Arial" panose="020B0604020202020204" pitchFamily="34" charset="0"/>
                          <a:cs typeface="Arial" panose="020B0604020202020204" pitchFamily="34" charset="0"/>
                        </a:rPr>
                        <a:t>+47 456,8</a:t>
                      </a:r>
                      <a:endParaRPr lang="ru-RU" sz="1400" b="1" dirty="0">
                        <a:solidFill>
                          <a:schemeClr val="bg1"/>
                        </a:solidFill>
                        <a:latin typeface="Arial" pitchFamily="34" charset="0"/>
                        <a:ea typeface="Times New Roman"/>
                        <a:cs typeface="Arial" pitchFamily="34" charset="0"/>
                      </a:endParaRPr>
                    </a:p>
                  </a:txBody>
                  <a:tcPr marL="34443" marR="34443" marT="0" marB="0" anchor="ctr"/>
                </a:tc>
                <a:tc>
                  <a:txBody>
                    <a:bodyPr/>
                    <a:lstStyle/>
                    <a:p>
                      <a:pPr algn="ctr">
                        <a:lnSpc>
                          <a:spcPct val="150000"/>
                        </a:lnSpc>
                        <a:spcAft>
                          <a:spcPts val="600"/>
                        </a:spcAft>
                      </a:pPr>
                      <a:r>
                        <a:rPr lang="ro-RO" sz="1400" b="1" dirty="0">
                          <a:solidFill>
                            <a:schemeClr val="bg1"/>
                          </a:solidFill>
                          <a:latin typeface="Arial" panose="020B0604020202020204" pitchFamily="34" charset="0"/>
                          <a:cs typeface="Arial" panose="020B0604020202020204" pitchFamily="34" charset="0"/>
                        </a:rPr>
                        <a:t>31,1%</a:t>
                      </a:r>
                      <a:endParaRPr lang="ru-RU" sz="1400" b="1" dirty="0">
                        <a:solidFill>
                          <a:schemeClr val="bg1"/>
                        </a:solidFill>
                        <a:latin typeface="Arial" pitchFamily="34" charset="0"/>
                        <a:ea typeface="Times New Roman"/>
                        <a:cs typeface="Arial" pitchFamily="34" charset="0"/>
                      </a:endParaRPr>
                    </a:p>
                  </a:txBody>
                  <a:tcPr marL="34443" marR="34443" marT="0" marB="0" anchor="ctr"/>
                </a:tc>
                <a:extLst>
                  <a:ext uri="{0D108BD9-81ED-4DB2-BD59-A6C34878D82A}">
                    <a16:rowId xmlns:a16="http://schemas.microsoft.com/office/drawing/2014/main" val="10007"/>
                  </a:ext>
                </a:extLst>
              </a:tr>
            </a:tbl>
          </a:graphicData>
        </a:graphic>
      </p:graphicFrame>
      <p:grpSp>
        <p:nvGrpSpPr>
          <p:cNvPr id="6" name="Группа 5"/>
          <p:cNvGrpSpPr/>
          <p:nvPr/>
        </p:nvGrpSpPr>
        <p:grpSpPr>
          <a:xfrm>
            <a:off x="467544" y="1364219"/>
            <a:ext cx="7920880" cy="1200052"/>
            <a:chOff x="-1890607" y="-981859"/>
            <a:chExt cx="12246883" cy="2133423"/>
          </a:xfrm>
          <a:noFill/>
        </p:grpSpPr>
        <p:sp>
          <p:nvSpPr>
            <p:cNvPr id="8" name="Прямоугольник 7"/>
            <p:cNvSpPr/>
            <p:nvPr/>
          </p:nvSpPr>
          <p:spPr>
            <a:xfrm>
              <a:off x="0" y="562"/>
              <a:ext cx="7892106" cy="1151002"/>
            </a:xfrm>
            <a:prstGeom prst="rect">
              <a:avLst/>
            </a:prstGeom>
            <a:grpFill/>
            <a:ln>
              <a:noFill/>
            </a:ln>
          </p:spPr>
          <p:style>
            <a:lnRef idx="2">
              <a:schemeClr val="accent2"/>
            </a:lnRef>
            <a:fillRef idx="1">
              <a:schemeClr val="lt1"/>
            </a:fillRef>
            <a:effectRef idx="0">
              <a:schemeClr val="accent2"/>
            </a:effectRef>
            <a:fontRef idx="minor">
              <a:schemeClr val="dk1"/>
            </a:fontRef>
          </p:style>
        </p:sp>
        <p:sp>
          <p:nvSpPr>
            <p:cNvPr id="9" name="Прямоугольник 8"/>
            <p:cNvSpPr/>
            <p:nvPr/>
          </p:nvSpPr>
          <p:spPr>
            <a:xfrm>
              <a:off x="-1890607" y="-981859"/>
              <a:ext cx="12246883" cy="923428"/>
            </a:xfrm>
            <a:prstGeom prst="rect">
              <a:avLst/>
            </a:prstGeom>
            <a:grpFill/>
            <a:ln>
              <a:noFill/>
            </a:ln>
          </p:spPr>
          <p:style>
            <a:lnRef idx="2">
              <a:schemeClr val="accent2"/>
            </a:lnRef>
            <a:fillRef idx="1">
              <a:schemeClr val="lt1"/>
            </a:fillRef>
            <a:effectRef idx="0">
              <a:schemeClr val="accent2"/>
            </a:effectRef>
            <a:fontRef idx="minor">
              <a:schemeClr val="dk1"/>
            </a:fontRef>
          </p:style>
          <p:txBody>
            <a:bodyPr spcFirstLastPara="0" vert="horz" wrap="square" lIns="40005" tIns="40005" rIns="40005" bIns="40005" numCol="1" spcCol="1270" anchor="ctr" anchorCtr="0">
              <a:noAutofit/>
            </a:bodyPr>
            <a:lstStyle/>
            <a:p>
              <a:pPr algn="ctr" defTabSz="700088">
                <a:lnSpc>
                  <a:spcPct val="90000"/>
                </a:lnSpc>
                <a:spcAft>
                  <a:spcPct val="35000"/>
                </a:spcAft>
              </a:pPr>
              <a:r>
                <a:rPr lang="ro-RO" sz="1400" dirty="0">
                  <a:solidFill>
                    <a:schemeClr val="tx1"/>
                  </a:solidFill>
                  <a:latin typeface="Arial Black" pitchFamily="34" charset="0"/>
                  <a:cs typeface="Times New Roman" pitchFamily="18" charset="0"/>
                </a:rPr>
                <a:t>Bugetul global al institutului pentru anul 2021</a:t>
              </a:r>
              <a:r>
                <a:rPr lang="en-US" sz="1400" dirty="0">
                  <a:solidFill>
                    <a:schemeClr val="tx1"/>
                  </a:solidFill>
                  <a:latin typeface="Arial Black" pitchFamily="34" charset="0"/>
                  <a:cs typeface="Times New Roman" pitchFamily="18" charset="0"/>
                </a:rPr>
                <a:t> </a:t>
              </a:r>
              <a:r>
                <a:rPr lang="ro-RO" sz="1400" dirty="0">
                  <a:solidFill>
                    <a:schemeClr val="tx1"/>
                  </a:solidFill>
                  <a:latin typeface="Arial Black" pitchFamily="34" charset="0"/>
                  <a:cs typeface="Times New Roman" pitchFamily="18" charset="0"/>
                </a:rPr>
                <a:t>a constituit total 200 032,4 mii lei</a:t>
              </a:r>
              <a:endParaRPr lang="ru-RU" sz="1400" dirty="0">
                <a:solidFill>
                  <a:schemeClr val="tx1"/>
                </a:solidFill>
                <a:latin typeface="Arial Black" pitchFamily="34" charset="0"/>
                <a:cs typeface="Times New Roman" pitchFamily="18" charset="0"/>
              </a:endParaRPr>
            </a:p>
          </p:txBody>
        </p:sp>
      </p:grpSp>
      <p:sp>
        <p:nvSpPr>
          <p:cNvPr id="10" name="CasetăText 9">
            <a:extLst>
              <a:ext uri="{FF2B5EF4-FFF2-40B4-BE49-F238E27FC236}">
                <a16:creationId xmlns:a16="http://schemas.microsoft.com/office/drawing/2014/main" id="{FEE2657E-53CE-407E-A258-F96E79F9EC72}"/>
              </a:ext>
            </a:extLst>
          </p:cNvPr>
          <p:cNvSpPr txBox="1"/>
          <p:nvPr/>
        </p:nvSpPr>
        <p:spPr>
          <a:xfrm>
            <a:off x="909018" y="172808"/>
            <a:ext cx="7488832" cy="923330"/>
          </a:xfrm>
          <a:prstGeom prst="rect">
            <a:avLst/>
          </a:prstGeom>
          <a:noFill/>
        </p:spPr>
        <p:txBody>
          <a:bodyPr wrap="square">
            <a:spAutoFit/>
          </a:bodyPr>
          <a:lstStyle/>
          <a:p>
            <a:pPr lvl="0" algn="ctr" fontAlgn="auto">
              <a:spcBef>
                <a:spcPts val="0"/>
              </a:spcBef>
              <a:spcAft>
                <a:spcPts val="0"/>
              </a:spcAft>
            </a:pPr>
            <a:r>
              <a:rPr lang="ro-RO" sz="1800" b="1" dirty="0">
                <a:solidFill>
                  <a:srgbClr val="FFFF00"/>
                </a:solidFill>
                <a:latin typeface="Arial Black" pitchFamily="34" charset="0"/>
              </a:rPr>
              <a:t>STRUCTURA COMPARATIVĂ A VENITURILOR </a:t>
            </a:r>
          </a:p>
          <a:p>
            <a:pPr lvl="0" algn="ctr" fontAlgn="auto">
              <a:spcBef>
                <a:spcPts val="0"/>
              </a:spcBef>
              <a:spcAft>
                <a:spcPts val="0"/>
              </a:spcAft>
            </a:pPr>
            <a:r>
              <a:rPr lang="ro-RO" sz="1800" b="1" dirty="0">
                <a:solidFill>
                  <a:srgbClr val="FFFF00"/>
                </a:solidFill>
                <a:latin typeface="Arial Black" pitchFamily="34" charset="0"/>
              </a:rPr>
              <a:t>TOTALE ACUMULATE  </a:t>
            </a:r>
          </a:p>
          <a:p>
            <a:pPr lvl="0" algn="ctr" fontAlgn="auto">
              <a:spcBef>
                <a:spcPts val="0"/>
              </a:spcBef>
              <a:spcAft>
                <a:spcPts val="0"/>
              </a:spcAft>
            </a:pPr>
            <a:r>
              <a:rPr lang="ro-RO" sz="1800" b="1" dirty="0">
                <a:solidFill>
                  <a:srgbClr val="FFFF00"/>
                </a:solidFill>
                <a:latin typeface="Arial Black" pitchFamily="34" charset="0"/>
              </a:rPr>
              <a:t>(2020-2021)</a:t>
            </a:r>
            <a:endParaRPr lang="ru-RU" sz="1100" b="1" dirty="0">
              <a:solidFill>
                <a:srgbClr val="FFFF00"/>
              </a:solidFill>
              <a:latin typeface="Arial Black" pitchFamily="34" charset="0"/>
            </a:endParaRPr>
          </a:p>
        </p:txBody>
      </p:sp>
    </p:spTree>
    <p:extLst>
      <p:ext uri="{BB962C8B-B14F-4D97-AF65-F5344CB8AC3E}">
        <p14:creationId xmlns:p14="http://schemas.microsoft.com/office/powerpoint/2010/main" val="15782260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ctrTitle"/>
          </p:nvPr>
        </p:nvSpPr>
        <p:spPr/>
        <p:txBody>
          <a:bodyPr/>
          <a:lstStyle/>
          <a:p>
            <a:pPr algn="ctr"/>
            <a:r>
              <a:rPr lang="ro-RO" dirty="0"/>
              <a:t> </a:t>
            </a:r>
            <a:endParaRPr lang="en-US" dirty="0"/>
          </a:p>
        </p:txBody>
      </p:sp>
      <p:sp>
        <p:nvSpPr>
          <p:cNvPr id="3" name="Slide Number Placeholder 2"/>
          <p:cNvSpPr>
            <a:spLocks noGrp="1"/>
          </p:cNvSpPr>
          <p:nvPr>
            <p:ph type="sldNum" sz="quarter" idx="12"/>
          </p:nvPr>
        </p:nvSpPr>
        <p:spPr/>
        <p:txBody>
          <a:bodyPr/>
          <a:lstStyle/>
          <a:p>
            <a:pPr>
              <a:defRPr/>
            </a:pPr>
            <a:fld id="{DF1C1FEF-B233-4AA3-99D6-6C3CBFEF361D}" type="slidenum">
              <a:rPr lang="ru-RU" smtClean="0"/>
              <a:pPr>
                <a:defRPr/>
              </a:pPr>
              <a:t>16</a:t>
            </a:fld>
            <a:endParaRPr lang="ru-RU"/>
          </a:p>
        </p:txBody>
      </p:sp>
      <p:sp>
        <p:nvSpPr>
          <p:cNvPr id="2" name="Subtitle 1"/>
          <p:cNvSpPr>
            <a:spLocks noGrp="1"/>
          </p:cNvSpPr>
          <p:nvPr>
            <p:ph type="subTitle" idx="1"/>
          </p:nvPr>
        </p:nvSpPr>
        <p:spPr>
          <a:xfrm>
            <a:off x="1259632" y="116632"/>
            <a:ext cx="6768752" cy="720080"/>
          </a:xfrm>
          <a:noFill/>
        </p:spPr>
        <p:txBody>
          <a:bodyPr>
            <a:noAutofit/>
          </a:bodyPr>
          <a:lstStyle/>
          <a:p>
            <a:pPr>
              <a:spcBef>
                <a:spcPts val="0"/>
              </a:spcBef>
            </a:pPr>
            <a:r>
              <a:rPr lang="ro-RO" sz="1600" b="1" dirty="0">
                <a:solidFill>
                  <a:srgbClr val="FFFF00"/>
                </a:solidFill>
                <a:latin typeface="Arial Black" pitchFamily="34" charset="0"/>
                <a:cs typeface="Times New Roman" panose="02020603050405020304" pitchFamily="18" charset="0"/>
              </a:rPr>
              <a:t>STRUCTURA CHELTUIELILOR DE BAZĂ (INTRĂRI) PENTRU MEDICAMENTE ŞI CONSUMABILE  202</a:t>
            </a:r>
            <a:r>
              <a:rPr lang="en-US" sz="1600" b="1" dirty="0">
                <a:solidFill>
                  <a:srgbClr val="FFFF00"/>
                </a:solidFill>
                <a:latin typeface="Arial Black" pitchFamily="34" charset="0"/>
                <a:cs typeface="Times New Roman" panose="02020603050405020304" pitchFamily="18" charset="0"/>
              </a:rPr>
              <a:t>1</a:t>
            </a:r>
            <a:endParaRPr lang="ro-RO" sz="1600" dirty="0">
              <a:solidFill>
                <a:srgbClr val="FFFF00"/>
              </a:solidFill>
              <a:latin typeface="Arial Black" pitchFamily="34" charset="0"/>
              <a:cs typeface="Times New Roman" panose="02020603050405020304" pitchFamily="18" charset="0"/>
            </a:endParaRPr>
          </a:p>
          <a:p>
            <a:endParaRPr lang="ru-RU" sz="1238" dirty="0">
              <a:latin typeface="Arial Black"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163563505"/>
              </p:ext>
            </p:extLst>
          </p:nvPr>
        </p:nvGraphicFramePr>
        <p:xfrm>
          <a:off x="422030" y="908721"/>
          <a:ext cx="8326434" cy="5873989"/>
        </p:xfrm>
        <a:graphic>
          <a:graphicData uri="http://schemas.openxmlformats.org/drawingml/2006/table">
            <a:tbl>
              <a:tblPr firstRow="1" bandRow="1">
                <a:tableStyleId>{69CF1AB2-1976-4502-BF36-3FF5EA218861}</a:tableStyleId>
              </a:tblPr>
              <a:tblGrid>
                <a:gridCol w="4730770">
                  <a:extLst>
                    <a:ext uri="{9D8B030D-6E8A-4147-A177-3AD203B41FA5}">
                      <a16:colId xmlns:a16="http://schemas.microsoft.com/office/drawing/2014/main" val="20000"/>
                    </a:ext>
                  </a:extLst>
                </a:gridCol>
                <a:gridCol w="3595664">
                  <a:extLst>
                    <a:ext uri="{9D8B030D-6E8A-4147-A177-3AD203B41FA5}">
                      <a16:colId xmlns:a16="http://schemas.microsoft.com/office/drawing/2014/main" val="20001"/>
                    </a:ext>
                  </a:extLst>
                </a:gridCol>
              </a:tblGrid>
              <a:tr h="506884">
                <a:tc>
                  <a:txBody>
                    <a:bodyPr/>
                    <a:lstStyle/>
                    <a:p>
                      <a:endParaRPr lang="ru-RU" sz="1200" b="1" dirty="0">
                        <a:solidFill>
                          <a:schemeClr val="bg1"/>
                        </a:solidFill>
                        <a:latin typeface="Arial" pitchFamily="34" charset="0"/>
                        <a:cs typeface="Arial" pitchFamily="34" charset="0"/>
                      </a:endParaRPr>
                    </a:p>
                  </a:txBody>
                  <a:tcPr marL="51435" marR="51435" marT="25718" marB="25718"/>
                </a:tc>
                <a:tc>
                  <a:txBody>
                    <a:bodyPr/>
                    <a:lstStyle/>
                    <a:p>
                      <a:pPr algn="ctr"/>
                      <a:r>
                        <a:rPr lang="ro-RO" sz="1200" b="1" dirty="0">
                          <a:solidFill>
                            <a:schemeClr val="bg1"/>
                          </a:solidFill>
                        </a:rPr>
                        <a:t>Suma</a:t>
                      </a:r>
                      <a:r>
                        <a:rPr lang="en-US" sz="1200" b="1" dirty="0">
                          <a:solidFill>
                            <a:schemeClr val="bg1"/>
                          </a:solidFill>
                        </a:rPr>
                        <a:t> </a:t>
                      </a:r>
                    </a:p>
                    <a:p>
                      <a:pPr algn="ctr"/>
                      <a:r>
                        <a:rPr lang="ro-RO" sz="1200" b="1" dirty="0">
                          <a:solidFill>
                            <a:schemeClr val="bg1"/>
                          </a:solidFill>
                        </a:rPr>
                        <a:t>(mii lei)</a:t>
                      </a:r>
                      <a:endParaRPr lang="ru-RU" sz="1200" b="1" dirty="0">
                        <a:solidFill>
                          <a:schemeClr val="bg1"/>
                        </a:solidFill>
                        <a:latin typeface="Arial" pitchFamily="34" charset="0"/>
                        <a:cs typeface="Arial" pitchFamily="34" charset="0"/>
                      </a:endParaRPr>
                    </a:p>
                  </a:txBody>
                  <a:tcPr marL="51435" marR="51435" marT="25718" marB="25718"/>
                </a:tc>
                <a:extLst>
                  <a:ext uri="{0D108BD9-81ED-4DB2-BD59-A6C34878D82A}">
                    <a16:rowId xmlns:a16="http://schemas.microsoft.com/office/drawing/2014/main" val="10000"/>
                  </a:ext>
                </a:extLst>
              </a:tr>
              <a:tr h="1653193">
                <a:tc>
                  <a:txBody>
                    <a:bodyPr/>
                    <a:lstStyle/>
                    <a:p>
                      <a:pPr marL="342900" marR="0" indent="-342900" algn="l" defTabSz="685800" rtl="0" eaLnBrk="1" fontAlgn="auto" latinLnBrk="0" hangingPunct="1">
                        <a:lnSpc>
                          <a:spcPct val="100000"/>
                        </a:lnSpc>
                        <a:spcBef>
                          <a:spcPts val="0"/>
                        </a:spcBef>
                        <a:spcAft>
                          <a:spcPts val="0"/>
                        </a:spcAft>
                        <a:buClrTx/>
                        <a:buSzTx/>
                        <a:buFontTx/>
                        <a:buNone/>
                        <a:tabLst/>
                        <a:defRPr/>
                      </a:pPr>
                      <a:r>
                        <a:rPr lang="ro-RO" sz="1200" b="1" noProof="0" dirty="0">
                          <a:solidFill>
                            <a:schemeClr val="bg1"/>
                          </a:solidFill>
                          <a:latin typeface="Arial" panose="020B0604020202020204" pitchFamily="34" charset="0"/>
                          <a:cs typeface="Arial" panose="020B0604020202020204" pitchFamily="34" charset="0"/>
                        </a:rPr>
                        <a:t>Medicamente și consumabile, inclusiv:</a:t>
                      </a:r>
                    </a:p>
                    <a:p>
                      <a:pPr marL="342900" marR="0" indent="-342900" algn="l" defTabSz="685800" rtl="0" eaLnBrk="1" fontAlgn="auto" latinLnBrk="0" hangingPunct="1">
                        <a:lnSpc>
                          <a:spcPct val="100000"/>
                        </a:lnSpc>
                        <a:spcBef>
                          <a:spcPts val="0"/>
                        </a:spcBef>
                        <a:spcAft>
                          <a:spcPts val="0"/>
                        </a:spcAft>
                        <a:buClrTx/>
                        <a:buSzTx/>
                        <a:buFontTx/>
                        <a:buNone/>
                        <a:tabLst/>
                        <a:defRPr/>
                      </a:pPr>
                      <a:r>
                        <a:rPr lang="ro-RO" sz="1200" b="1" noProof="0" dirty="0">
                          <a:solidFill>
                            <a:schemeClr val="bg1"/>
                          </a:solidFill>
                          <a:latin typeface="Arial" panose="020B0604020202020204" pitchFamily="34" charset="0"/>
                          <a:cs typeface="Arial" panose="020B0604020202020204" pitchFamily="34" charset="0"/>
                        </a:rPr>
                        <a:t>Medicamente</a:t>
                      </a:r>
                    </a:p>
                    <a:p>
                      <a:pPr marL="342900" marR="0" indent="-342900" algn="l" defTabSz="685800" rtl="0" eaLnBrk="1" fontAlgn="auto" latinLnBrk="0" hangingPunct="1">
                        <a:lnSpc>
                          <a:spcPct val="100000"/>
                        </a:lnSpc>
                        <a:spcBef>
                          <a:spcPts val="0"/>
                        </a:spcBef>
                        <a:spcAft>
                          <a:spcPts val="0"/>
                        </a:spcAft>
                        <a:buClrTx/>
                        <a:buSzTx/>
                        <a:buFontTx/>
                        <a:buNone/>
                        <a:tabLst/>
                        <a:defRPr/>
                      </a:pPr>
                      <a:r>
                        <a:rPr lang="ro-RO" sz="1200" b="1" noProof="0" dirty="0">
                          <a:solidFill>
                            <a:schemeClr val="bg1"/>
                          </a:solidFill>
                          <a:latin typeface="Arial" panose="020B0604020202020204" pitchFamily="34" charset="0"/>
                          <a:cs typeface="Arial" panose="020B0604020202020204" pitchFamily="34" charset="0"/>
                        </a:rPr>
                        <a:t>Consumabile:</a:t>
                      </a:r>
                    </a:p>
                    <a:p>
                      <a:pPr marL="342900" marR="0" indent="-342900" algn="l" defTabSz="685800" rtl="0" eaLnBrk="1" fontAlgn="auto" latinLnBrk="0" hangingPunct="1">
                        <a:lnSpc>
                          <a:spcPct val="100000"/>
                        </a:lnSpc>
                        <a:spcBef>
                          <a:spcPts val="0"/>
                        </a:spcBef>
                        <a:spcAft>
                          <a:spcPts val="0"/>
                        </a:spcAft>
                        <a:buClrTx/>
                        <a:buSzTx/>
                        <a:buFontTx/>
                        <a:buNone/>
                        <a:tabLst/>
                        <a:defRPr/>
                      </a:pPr>
                      <a:r>
                        <a:rPr lang="ro-RO" sz="1200" b="1" noProof="0" dirty="0">
                          <a:solidFill>
                            <a:schemeClr val="bg1"/>
                          </a:solidFill>
                          <a:latin typeface="Arial" panose="020B0604020202020204" pitchFamily="34" charset="0"/>
                          <a:cs typeface="Arial" panose="020B0604020202020204" pitchFamily="34" charset="0"/>
                        </a:rPr>
                        <a:t>-</a:t>
                      </a:r>
                      <a:r>
                        <a:rPr lang="ro-RO" sz="1200" b="0" noProof="0" dirty="0" err="1">
                          <a:solidFill>
                            <a:schemeClr val="bg1"/>
                          </a:solidFill>
                          <a:latin typeface="Arial" panose="020B0604020202020204" pitchFamily="34" charset="0"/>
                          <a:cs typeface="Arial" panose="020B0604020202020204" pitchFamily="34" charset="0"/>
                        </a:rPr>
                        <a:t>Cardiochirurgie</a:t>
                      </a:r>
                      <a:endParaRPr lang="ro-RO" sz="1200" b="0" noProof="0" dirty="0">
                        <a:solidFill>
                          <a:schemeClr val="bg1"/>
                        </a:solidFill>
                        <a:latin typeface="Arial" panose="020B0604020202020204" pitchFamily="34" charset="0"/>
                        <a:cs typeface="Arial" panose="020B0604020202020204" pitchFamily="34" charset="0"/>
                      </a:endParaRPr>
                    </a:p>
                    <a:p>
                      <a:pPr marL="342900" marR="0" indent="-342900" algn="l" defTabSz="685800" rtl="0" eaLnBrk="1" fontAlgn="auto" latinLnBrk="0" hangingPunct="1">
                        <a:lnSpc>
                          <a:spcPct val="100000"/>
                        </a:lnSpc>
                        <a:spcBef>
                          <a:spcPts val="0"/>
                        </a:spcBef>
                        <a:spcAft>
                          <a:spcPts val="0"/>
                        </a:spcAft>
                        <a:buClrTx/>
                        <a:buSzTx/>
                        <a:buFontTx/>
                        <a:buNone/>
                        <a:tabLst/>
                        <a:defRPr/>
                      </a:pPr>
                      <a:r>
                        <a:rPr lang="ro-RO" sz="1200" b="0" noProof="0" dirty="0">
                          <a:solidFill>
                            <a:schemeClr val="bg1"/>
                          </a:solidFill>
                          <a:latin typeface="Arial" panose="020B0604020202020204" pitchFamily="34" charset="0"/>
                          <a:cs typeface="Arial" panose="020B0604020202020204" pitchFamily="34" charset="0"/>
                        </a:rPr>
                        <a:t>-</a:t>
                      </a:r>
                      <a:r>
                        <a:rPr lang="ro-RO" sz="1200" b="0" noProof="0" dirty="0" err="1">
                          <a:solidFill>
                            <a:schemeClr val="bg1"/>
                          </a:solidFill>
                          <a:latin typeface="Arial" panose="020B0604020202020204" pitchFamily="34" charset="0"/>
                          <a:cs typeface="Arial" panose="020B0604020202020204" pitchFamily="34" charset="0"/>
                        </a:rPr>
                        <a:t>Cardiostimulatoare</a:t>
                      </a:r>
                      <a:endParaRPr lang="ro-RO" sz="1200" b="0" noProof="0" dirty="0">
                        <a:solidFill>
                          <a:schemeClr val="bg1"/>
                        </a:solidFill>
                        <a:latin typeface="Arial" panose="020B0604020202020204" pitchFamily="34" charset="0"/>
                        <a:cs typeface="Arial" panose="020B0604020202020204" pitchFamily="34" charset="0"/>
                      </a:endParaRPr>
                    </a:p>
                    <a:p>
                      <a:pPr marL="342900" marR="0" indent="-342900" algn="l" defTabSz="685800" rtl="0" eaLnBrk="1" fontAlgn="auto" latinLnBrk="0" hangingPunct="1">
                        <a:lnSpc>
                          <a:spcPct val="100000"/>
                        </a:lnSpc>
                        <a:spcBef>
                          <a:spcPts val="0"/>
                        </a:spcBef>
                        <a:spcAft>
                          <a:spcPts val="0"/>
                        </a:spcAft>
                        <a:buClrTx/>
                        <a:buSzTx/>
                        <a:buFontTx/>
                        <a:buNone/>
                        <a:tabLst/>
                        <a:defRPr/>
                      </a:pPr>
                      <a:r>
                        <a:rPr lang="ro-RO" sz="1200" b="0" noProof="0" dirty="0">
                          <a:solidFill>
                            <a:schemeClr val="bg1"/>
                          </a:solidFill>
                          <a:latin typeface="Arial" panose="020B0604020202020204" pitchFamily="34" charset="0"/>
                          <a:cs typeface="Arial" panose="020B0604020202020204" pitchFamily="34" charset="0"/>
                        </a:rPr>
                        <a:t>-</a:t>
                      </a:r>
                      <a:r>
                        <a:rPr lang="en-US" sz="1200" b="0" noProof="0" dirty="0" err="1">
                          <a:solidFill>
                            <a:schemeClr val="bg1"/>
                          </a:solidFill>
                          <a:latin typeface="Arial" panose="020B0604020202020204" pitchFamily="34" charset="0"/>
                          <a:cs typeface="Arial" panose="020B0604020202020204" pitchFamily="34" charset="0"/>
                        </a:rPr>
                        <a:t>Electrofiziologie</a:t>
                      </a:r>
                      <a:endParaRPr lang="en-US" sz="1200" b="0" noProof="0" dirty="0">
                        <a:solidFill>
                          <a:schemeClr val="bg1"/>
                        </a:solidFill>
                        <a:latin typeface="Arial" panose="020B0604020202020204" pitchFamily="34" charset="0"/>
                        <a:cs typeface="Arial" panose="020B0604020202020204" pitchFamily="34" charset="0"/>
                      </a:endParaRPr>
                    </a:p>
                    <a:p>
                      <a:pPr marL="342900" marR="0" indent="-342900" algn="l" defTabSz="685800" rtl="0" eaLnBrk="1" fontAlgn="auto" latinLnBrk="0" hangingPunct="1">
                        <a:lnSpc>
                          <a:spcPct val="100000"/>
                        </a:lnSpc>
                        <a:spcBef>
                          <a:spcPts val="0"/>
                        </a:spcBef>
                        <a:spcAft>
                          <a:spcPts val="0"/>
                        </a:spcAft>
                        <a:buClrTx/>
                        <a:buSzTx/>
                        <a:buFontTx/>
                        <a:buNone/>
                        <a:tabLst/>
                        <a:defRPr/>
                      </a:pPr>
                      <a:r>
                        <a:rPr lang="ro-RO" sz="1200" b="0" noProof="0" dirty="0">
                          <a:solidFill>
                            <a:schemeClr val="bg1"/>
                          </a:solidFill>
                          <a:latin typeface="Arial" pitchFamily="34" charset="0"/>
                          <a:cs typeface="Arial" pitchFamily="34" charset="0"/>
                        </a:rPr>
                        <a:t>-Secția de cateterism cardiac</a:t>
                      </a:r>
                    </a:p>
                  </a:txBody>
                  <a:tcPr marL="51435" marR="51435" marT="25718" marB="25718"/>
                </a:tc>
                <a:tc>
                  <a:txBody>
                    <a:bodyPr/>
                    <a:lstStyle/>
                    <a:p>
                      <a:pPr algn="ctr">
                        <a:lnSpc>
                          <a:spcPct val="100000"/>
                        </a:lnSpc>
                        <a:buFontTx/>
                        <a:buNone/>
                      </a:pPr>
                      <a:r>
                        <a:rPr lang="en-US" sz="1200" b="1" noProof="0" dirty="0">
                          <a:solidFill>
                            <a:schemeClr val="bg1"/>
                          </a:solidFill>
                          <a:latin typeface="Arial" panose="020B0604020202020204" pitchFamily="34" charset="0"/>
                          <a:cs typeface="Arial" panose="020B0604020202020204" pitchFamily="34" charset="0"/>
                        </a:rPr>
                        <a:t>61 098,2</a:t>
                      </a:r>
                    </a:p>
                    <a:p>
                      <a:pPr algn="ctr">
                        <a:lnSpc>
                          <a:spcPct val="100000"/>
                        </a:lnSpc>
                        <a:buFontTx/>
                        <a:buNone/>
                      </a:pPr>
                      <a:r>
                        <a:rPr lang="en-US" sz="1200" b="1" noProof="0" dirty="0">
                          <a:solidFill>
                            <a:schemeClr val="bg1"/>
                          </a:solidFill>
                          <a:latin typeface="Arial" panose="020B0604020202020204" pitchFamily="34" charset="0"/>
                          <a:cs typeface="Arial" panose="020B0604020202020204" pitchFamily="34" charset="0"/>
                        </a:rPr>
                        <a:t>3 871,3</a:t>
                      </a:r>
                    </a:p>
                    <a:p>
                      <a:pPr algn="ctr">
                        <a:lnSpc>
                          <a:spcPct val="100000"/>
                        </a:lnSpc>
                        <a:buFontTx/>
                        <a:buNone/>
                      </a:pPr>
                      <a:r>
                        <a:rPr lang="en-US" sz="1200" b="1" noProof="0" dirty="0">
                          <a:solidFill>
                            <a:schemeClr val="bg1"/>
                          </a:solidFill>
                          <a:latin typeface="Arial" panose="020B0604020202020204" pitchFamily="34" charset="0"/>
                          <a:cs typeface="Arial" panose="020B0604020202020204" pitchFamily="34" charset="0"/>
                        </a:rPr>
                        <a:t>57 226,9</a:t>
                      </a:r>
                    </a:p>
                    <a:p>
                      <a:pPr algn="ctr">
                        <a:lnSpc>
                          <a:spcPct val="100000"/>
                        </a:lnSpc>
                        <a:buFontTx/>
                        <a:buNone/>
                      </a:pPr>
                      <a:r>
                        <a:rPr lang="en-US" sz="1200" b="0" noProof="0" dirty="0">
                          <a:solidFill>
                            <a:schemeClr val="bg1"/>
                          </a:solidFill>
                          <a:latin typeface="Arial" panose="020B0604020202020204" pitchFamily="34" charset="0"/>
                          <a:cs typeface="Arial" panose="020B0604020202020204" pitchFamily="34" charset="0"/>
                        </a:rPr>
                        <a:t>6 176,2</a:t>
                      </a:r>
                    </a:p>
                    <a:p>
                      <a:pPr algn="ctr">
                        <a:lnSpc>
                          <a:spcPct val="100000"/>
                        </a:lnSpc>
                        <a:buFontTx/>
                        <a:buNone/>
                      </a:pPr>
                      <a:r>
                        <a:rPr lang="en-US" sz="1200" b="0" noProof="0" dirty="0">
                          <a:solidFill>
                            <a:schemeClr val="bg1"/>
                          </a:solidFill>
                          <a:latin typeface="Arial" panose="020B0604020202020204" pitchFamily="34" charset="0"/>
                          <a:cs typeface="Arial" panose="020B0604020202020204" pitchFamily="34" charset="0"/>
                        </a:rPr>
                        <a:t>6 081,7</a:t>
                      </a:r>
                    </a:p>
                    <a:p>
                      <a:pPr algn="ctr">
                        <a:lnSpc>
                          <a:spcPct val="100000"/>
                        </a:lnSpc>
                        <a:buFontTx/>
                        <a:buNone/>
                      </a:pPr>
                      <a:r>
                        <a:rPr lang="en-US" sz="1200" b="0" noProof="0" dirty="0">
                          <a:solidFill>
                            <a:schemeClr val="bg1"/>
                          </a:solidFill>
                          <a:latin typeface="Arial" panose="020B0604020202020204" pitchFamily="34" charset="0"/>
                          <a:cs typeface="Arial" panose="020B0604020202020204" pitchFamily="34" charset="0"/>
                        </a:rPr>
                        <a:t>3 239,9</a:t>
                      </a:r>
                    </a:p>
                    <a:p>
                      <a:pPr algn="ctr">
                        <a:lnSpc>
                          <a:spcPct val="100000"/>
                        </a:lnSpc>
                        <a:buFontTx/>
                        <a:buNone/>
                      </a:pPr>
                      <a:r>
                        <a:rPr lang="en-US" sz="1200" b="0" noProof="0" dirty="0">
                          <a:solidFill>
                            <a:schemeClr val="bg1"/>
                          </a:solidFill>
                          <a:latin typeface="Arial" panose="020B0604020202020204" pitchFamily="34" charset="0"/>
                          <a:cs typeface="Arial" panose="020B0604020202020204" pitchFamily="34" charset="0"/>
                        </a:rPr>
                        <a:t>41 729,1</a:t>
                      </a:r>
                      <a:r>
                        <a:rPr lang="en-US" sz="1200" b="1" noProof="0" dirty="0">
                          <a:solidFill>
                            <a:schemeClr val="bg1"/>
                          </a:solidFill>
                          <a:latin typeface="Arial" panose="020B0604020202020204" pitchFamily="34" charset="0"/>
                          <a:cs typeface="Arial" panose="020B0604020202020204" pitchFamily="34" charset="0"/>
                        </a:rPr>
                        <a:t>  </a:t>
                      </a:r>
                      <a:endParaRPr lang="ro-RO" sz="1200" b="1" noProof="0" dirty="0">
                        <a:solidFill>
                          <a:schemeClr val="bg1"/>
                        </a:solidFill>
                        <a:latin typeface="Arial" panose="020B0604020202020204" pitchFamily="34" charset="0"/>
                        <a:cs typeface="Arial" panose="020B0604020202020204" pitchFamily="34" charset="0"/>
                      </a:endParaRPr>
                    </a:p>
                  </a:txBody>
                  <a:tcPr marL="51435" marR="51435" marT="25718" marB="25718"/>
                </a:tc>
                <a:extLst>
                  <a:ext uri="{0D108BD9-81ED-4DB2-BD59-A6C34878D82A}">
                    <a16:rowId xmlns:a16="http://schemas.microsoft.com/office/drawing/2014/main" val="10001"/>
                  </a:ext>
                </a:extLst>
              </a:tr>
              <a:tr h="277623">
                <a:tc>
                  <a:txBody>
                    <a:bodyPr/>
                    <a:lstStyle/>
                    <a:p>
                      <a:pPr marL="342900" indent="-342900">
                        <a:lnSpc>
                          <a:spcPct val="100000"/>
                        </a:lnSpc>
                        <a:buFontTx/>
                        <a:buNone/>
                      </a:pPr>
                      <a:r>
                        <a:rPr lang="ro-RO" sz="1200" b="1" noProof="0" dirty="0">
                          <a:solidFill>
                            <a:schemeClr val="bg1"/>
                          </a:solidFill>
                          <a:latin typeface="Arial" panose="020B0604020202020204" pitchFamily="34" charset="0"/>
                          <a:cs typeface="Arial" panose="020B0604020202020204" pitchFamily="34" charset="0"/>
                        </a:rPr>
                        <a:t>Dezinfectanţi</a:t>
                      </a:r>
                    </a:p>
                  </a:txBody>
                  <a:tcPr marL="51435" marR="51435" marT="25718" marB="25718"/>
                </a:tc>
                <a:tc>
                  <a:txBody>
                    <a:bodyPr/>
                    <a:lstStyle/>
                    <a:p>
                      <a:pPr algn="ctr">
                        <a:lnSpc>
                          <a:spcPct val="100000"/>
                        </a:lnSpc>
                        <a:buFontTx/>
                        <a:buNone/>
                      </a:pPr>
                      <a:r>
                        <a:rPr lang="en-US" sz="1200" b="1" noProof="0" dirty="0">
                          <a:solidFill>
                            <a:schemeClr val="bg1"/>
                          </a:solidFill>
                          <a:latin typeface="Arial" panose="020B0604020202020204" pitchFamily="34" charset="0"/>
                          <a:cs typeface="Arial" panose="020B0604020202020204" pitchFamily="34" charset="0"/>
                        </a:rPr>
                        <a:t>189,8</a:t>
                      </a:r>
                      <a:endParaRPr lang="ro-RO" sz="1200" b="1" noProof="0" dirty="0">
                        <a:solidFill>
                          <a:schemeClr val="bg1"/>
                        </a:solidFill>
                        <a:latin typeface="Arial" panose="020B0604020202020204" pitchFamily="34" charset="0"/>
                        <a:cs typeface="Arial" panose="020B0604020202020204" pitchFamily="34" charset="0"/>
                      </a:endParaRPr>
                    </a:p>
                  </a:txBody>
                  <a:tcPr marL="51435" marR="51435" marT="25718" marB="25718"/>
                </a:tc>
                <a:extLst>
                  <a:ext uri="{0D108BD9-81ED-4DB2-BD59-A6C34878D82A}">
                    <a16:rowId xmlns:a16="http://schemas.microsoft.com/office/drawing/2014/main" val="10002"/>
                  </a:ext>
                </a:extLst>
              </a:tr>
              <a:tr h="277623">
                <a:tc>
                  <a:txBody>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lang="ro-RO" sz="1200" b="1" noProof="0" dirty="0">
                          <a:solidFill>
                            <a:schemeClr val="bg1"/>
                          </a:solidFill>
                          <a:latin typeface="Arial" panose="020B0604020202020204" pitchFamily="34" charset="0"/>
                          <a:cs typeface="Arial" panose="020B0604020202020204" pitchFamily="34" charset="0"/>
                        </a:rPr>
                        <a:t>Reactive de laborator </a:t>
                      </a:r>
                    </a:p>
                  </a:txBody>
                  <a:tcPr marL="51435" marR="51435" marT="25718" marB="2571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noProof="0" dirty="0">
                          <a:solidFill>
                            <a:schemeClr val="bg1"/>
                          </a:solidFill>
                          <a:latin typeface="Arial" panose="020B0604020202020204" pitchFamily="34" charset="0"/>
                          <a:cs typeface="Arial" panose="020B0604020202020204" pitchFamily="34" charset="0"/>
                        </a:rPr>
                        <a:t>4 575,1</a:t>
                      </a:r>
                      <a:endParaRPr lang="ro-RO" sz="1200" b="1" noProof="0" dirty="0">
                        <a:solidFill>
                          <a:schemeClr val="bg1"/>
                        </a:solidFill>
                        <a:latin typeface="Arial" panose="020B0604020202020204" pitchFamily="34" charset="0"/>
                        <a:cs typeface="Arial" panose="020B0604020202020204" pitchFamily="34" charset="0"/>
                      </a:endParaRPr>
                    </a:p>
                  </a:txBody>
                  <a:tcPr marL="51435" marR="51435" marT="25718" marB="25718"/>
                </a:tc>
                <a:extLst>
                  <a:ext uri="{0D108BD9-81ED-4DB2-BD59-A6C34878D82A}">
                    <a16:rowId xmlns:a16="http://schemas.microsoft.com/office/drawing/2014/main" val="987655011"/>
                  </a:ext>
                </a:extLst>
              </a:tr>
              <a:tr h="277623">
                <a:tc>
                  <a:txBody>
                    <a:bodyPr/>
                    <a:lstStyle/>
                    <a:p>
                      <a:pPr marL="342900" indent="-342900">
                        <a:lnSpc>
                          <a:spcPct val="100000"/>
                        </a:lnSpc>
                        <a:buFontTx/>
                        <a:buNone/>
                      </a:pPr>
                      <a:r>
                        <a:rPr lang="en-US" sz="1200" b="1" noProof="0" dirty="0" err="1">
                          <a:solidFill>
                            <a:schemeClr val="bg1"/>
                          </a:solidFill>
                          <a:latin typeface="Arial" panose="020B0604020202020204" pitchFamily="34" charset="0"/>
                          <a:cs typeface="Arial" panose="020B0604020202020204" pitchFamily="34" charset="0"/>
                        </a:rPr>
                        <a:t>Echipament</a:t>
                      </a:r>
                      <a:r>
                        <a:rPr lang="en-US" sz="1200" b="1" noProof="0" dirty="0">
                          <a:solidFill>
                            <a:schemeClr val="bg1"/>
                          </a:solidFill>
                          <a:latin typeface="Arial" panose="020B0604020202020204" pitchFamily="34" charset="0"/>
                          <a:cs typeface="Arial" panose="020B0604020202020204" pitchFamily="34" charset="0"/>
                        </a:rPr>
                        <a:t> de </a:t>
                      </a:r>
                      <a:r>
                        <a:rPr lang="en-US" sz="1200" b="1" noProof="0" dirty="0" err="1">
                          <a:solidFill>
                            <a:schemeClr val="bg1"/>
                          </a:solidFill>
                          <a:latin typeface="Arial" panose="020B0604020202020204" pitchFamily="34" charset="0"/>
                          <a:cs typeface="Arial" panose="020B0604020202020204" pitchFamily="34" charset="0"/>
                        </a:rPr>
                        <a:t>protec</a:t>
                      </a:r>
                      <a:r>
                        <a:rPr lang="ro-RO" sz="1200" b="1" noProof="0" dirty="0">
                          <a:solidFill>
                            <a:schemeClr val="bg1"/>
                          </a:solidFill>
                          <a:latin typeface="Arial" panose="020B0604020202020204" pitchFamily="34" charset="0"/>
                          <a:cs typeface="Arial" panose="020B0604020202020204" pitchFamily="34" charset="0"/>
                        </a:rPr>
                        <a:t>ție</a:t>
                      </a:r>
                    </a:p>
                  </a:txBody>
                  <a:tcPr marL="51435" marR="51435" marT="25718" marB="25718"/>
                </a:tc>
                <a:tc>
                  <a:txBody>
                    <a:bodyPr/>
                    <a:lstStyle/>
                    <a:p>
                      <a:pPr algn="ctr">
                        <a:lnSpc>
                          <a:spcPct val="100000"/>
                        </a:lnSpc>
                        <a:buFontTx/>
                        <a:buNone/>
                      </a:pPr>
                      <a:r>
                        <a:rPr lang="en-US" sz="1200" b="1" noProof="0" dirty="0">
                          <a:solidFill>
                            <a:schemeClr val="bg1"/>
                          </a:solidFill>
                          <a:latin typeface="Arial" panose="020B0604020202020204" pitchFamily="34" charset="0"/>
                          <a:cs typeface="Arial" panose="020B0604020202020204" pitchFamily="34" charset="0"/>
                        </a:rPr>
                        <a:t>1 040,3</a:t>
                      </a:r>
                      <a:endParaRPr lang="ro-RO" sz="1200" b="1" noProof="0" dirty="0">
                        <a:solidFill>
                          <a:schemeClr val="bg1"/>
                        </a:solidFill>
                        <a:latin typeface="Arial" panose="020B0604020202020204" pitchFamily="34" charset="0"/>
                        <a:cs typeface="Arial" panose="020B0604020202020204" pitchFamily="34" charset="0"/>
                      </a:endParaRPr>
                    </a:p>
                  </a:txBody>
                  <a:tcPr marL="51435" marR="51435" marT="25718" marB="25718"/>
                </a:tc>
                <a:extLst>
                  <a:ext uri="{0D108BD9-81ED-4DB2-BD59-A6C34878D82A}">
                    <a16:rowId xmlns:a16="http://schemas.microsoft.com/office/drawing/2014/main" val="10003"/>
                  </a:ext>
                </a:extLst>
              </a:tr>
              <a:tr h="381315">
                <a:tc>
                  <a:txBody>
                    <a:bodyPr/>
                    <a:lstStyle/>
                    <a:p>
                      <a:pPr marL="342900" marR="0" indent="-342900" algn="l" defTabSz="685800" rtl="0" eaLnBrk="1" fontAlgn="auto" latinLnBrk="0" hangingPunct="1">
                        <a:lnSpc>
                          <a:spcPct val="100000"/>
                        </a:lnSpc>
                        <a:spcBef>
                          <a:spcPts val="0"/>
                        </a:spcBef>
                        <a:spcAft>
                          <a:spcPts val="0"/>
                        </a:spcAft>
                        <a:buClrTx/>
                        <a:buSzTx/>
                        <a:buFontTx/>
                        <a:buNone/>
                        <a:tabLst/>
                        <a:defRPr/>
                      </a:pPr>
                      <a:r>
                        <a:rPr lang="ro-RO" sz="1200" b="1" noProof="0" dirty="0">
                          <a:solidFill>
                            <a:schemeClr val="bg1"/>
                          </a:solidFill>
                          <a:latin typeface="Arial" panose="020B0604020202020204" pitchFamily="34" charset="0"/>
                          <a:cs typeface="Arial" panose="020B0604020202020204" pitchFamily="34" charset="0"/>
                        </a:rPr>
                        <a:t>Instrumente medicale și articole </a:t>
                      </a:r>
                      <a:r>
                        <a:rPr lang="ro-RO" sz="1200" b="1" noProof="0" dirty="0" err="1">
                          <a:solidFill>
                            <a:schemeClr val="bg1"/>
                          </a:solidFill>
                          <a:latin typeface="Arial" panose="020B0604020202020204" pitchFamily="34" charset="0"/>
                          <a:cs typeface="Arial" panose="020B0604020202020204" pitchFamily="34" charset="0"/>
                        </a:rPr>
                        <a:t>parafarmaceutice</a:t>
                      </a:r>
                      <a:endParaRPr lang="ro-RO" sz="1200" b="1" noProof="0" dirty="0">
                        <a:solidFill>
                          <a:schemeClr val="bg1"/>
                        </a:solidFill>
                        <a:latin typeface="Arial" panose="020B0604020202020204" pitchFamily="34" charset="0"/>
                        <a:cs typeface="Arial" panose="020B0604020202020204" pitchFamily="34" charset="0"/>
                      </a:endParaRPr>
                    </a:p>
                  </a:txBody>
                  <a:tcPr marL="51435" marR="51435" marT="25718" marB="25718"/>
                </a:tc>
                <a:tc>
                  <a:txBody>
                    <a:bodyPr/>
                    <a:lstStyle/>
                    <a:p>
                      <a:pPr algn="ctr">
                        <a:lnSpc>
                          <a:spcPct val="100000"/>
                        </a:lnSpc>
                        <a:buFontTx/>
                        <a:buNone/>
                      </a:pPr>
                      <a:r>
                        <a:rPr lang="en-US" sz="1200" b="1" noProof="0" dirty="0">
                          <a:solidFill>
                            <a:schemeClr val="bg1"/>
                          </a:solidFill>
                          <a:latin typeface="Arial" panose="020B0604020202020204" pitchFamily="34" charset="0"/>
                          <a:cs typeface="Arial" panose="020B0604020202020204" pitchFamily="34" charset="0"/>
                        </a:rPr>
                        <a:t>40 792,1</a:t>
                      </a:r>
                      <a:endParaRPr lang="ro-RO" sz="1200" b="1" noProof="0" dirty="0">
                        <a:solidFill>
                          <a:schemeClr val="bg1"/>
                        </a:solidFill>
                        <a:latin typeface="Arial" panose="020B0604020202020204" pitchFamily="34" charset="0"/>
                        <a:cs typeface="Arial" panose="020B0604020202020204" pitchFamily="34" charset="0"/>
                      </a:endParaRPr>
                    </a:p>
                  </a:txBody>
                  <a:tcPr marL="51435" marR="51435" marT="25718" marB="25718"/>
                </a:tc>
                <a:extLst>
                  <a:ext uri="{0D108BD9-81ED-4DB2-BD59-A6C34878D82A}">
                    <a16:rowId xmlns:a16="http://schemas.microsoft.com/office/drawing/2014/main" val="1610738206"/>
                  </a:ext>
                </a:extLst>
              </a:tr>
              <a:tr h="277623">
                <a:tc>
                  <a:txBody>
                    <a:bodyPr/>
                    <a:lstStyle/>
                    <a:p>
                      <a:pPr marL="342900" marR="0" indent="-342900" algn="l" defTabSz="685800" rtl="0" eaLnBrk="1" fontAlgn="auto" latinLnBrk="0" hangingPunct="1">
                        <a:lnSpc>
                          <a:spcPct val="100000"/>
                        </a:lnSpc>
                        <a:spcBef>
                          <a:spcPts val="0"/>
                        </a:spcBef>
                        <a:spcAft>
                          <a:spcPts val="0"/>
                        </a:spcAft>
                        <a:buClrTx/>
                        <a:buSzTx/>
                        <a:buFontTx/>
                        <a:buNone/>
                        <a:tabLst/>
                        <a:defRPr/>
                      </a:pPr>
                      <a:r>
                        <a:rPr lang="ro-RO" sz="1200" b="1" noProof="0" dirty="0">
                          <a:solidFill>
                            <a:schemeClr val="bg1"/>
                          </a:solidFill>
                          <a:latin typeface="Arial" panose="020B0604020202020204" pitchFamily="34" charset="0"/>
                          <a:cs typeface="Arial" panose="020B0604020202020204" pitchFamily="34" charset="0"/>
                        </a:rPr>
                        <a:t>Ajutor umanitar</a:t>
                      </a:r>
                    </a:p>
                  </a:txBody>
                  <a:tcPr marL="51435" marR="51435" marT="25718" marB="25718"/>
                </a:tc>
                <a:tc>
                  <a:txBody>
                    <a:bodyPr/>
                    <a:lstStyle/>
                    <a:p>
                      <a:pPr algn="ctr">
                        <a:lnSpc>
                          <a:spcPct val="100000"/>
                        </a:lnSpc>
                        <a:buFontTx/>
                        <a:buNone/>
                      </a:pPr>
                      <a:r>
                        <a:rPr lang="en-US" sz="1200" b="1" noProof="0" dirty="0">
                          <a:solidFill>
                            <a:schemeClr val="bg1"/>
                          </a:solidFill>
                          <a:latin typeface="Arial" panose="020B0604020202020204" pitchFamily="34" charset="0"/>
                          <a:cs typeface="Arial" panose="020B0604020202020204" pitchFamily="34" charset="0"/>
                        </a:rPr>
                        <a:t>6 011,7</a:t>
                      </a:r>
                      <a:endParaRPr lang="ro-RO" sz="1200" b="1" noProof="0" dirty="0">
                        <a:solidFill>
                          <a:schemeClr val="bg1"/>
                        </a:solidFill>
                        <a:latin typeface="Arial" panose="020B0604020202020204" pitchFamily="34" charset="0"/>
                        <a:cs typeface="Arial" panose="020B0604020202020204" pitchFamily="34" charset="0"/>
                      </a:endParaRPr>
                    </a:p>
                  </a:txBody>
                  <a:tcPr marL="51435" marR="51435" marT="25718" marB="25718"/>
                </a:tc>
                <a:extLst>
                  <a:ext uri="{0D108BD9-81ED-4DB2-BD59-A6C34878D82A}">
                    <a16:rowId xmlns:a16="http://schemas.microsoft.com/office/drawing/2014/main" val="10004"/>
                  </a:ext>
                </a:extLst>
              </a:tr>
              <a:tr h="277623">
                <a:tc>
                  <a:txBody>
                    <a:bodyPr/>
                    <a:lstStyle/>
                    <a:p>
                      <a:pPr marL="342900" marR="0" indent="-342900" algn="l" defTabSz="685800" rtl="0" eaLnBrk="1" fontAlgn="auto" latinLnBrk="0" hangingPunct="1">
                        <a:lnSpc>
                          <a:spcPct val="100000"/>
                        </a:lnSpc>
                        <a:spcBef>
                          <a:spcPts val="0"/>
                        </a:spcBef>
                        <a:spcAft>
                          <a:spcPts val="0"/>
                        </a:spcAft>
                        <a:buClrTx/>
                        <a:buSzTx/>
                        <a:buFontTx/>
                        <a:buNone/>
                        <a:tabLst/>
                        <a:defRPr/>
                      </a:pPr>
                      <a:r>
                        <a:rPr lang="en-US" sz="1200" b="1" noProof="0" dirty="0" err="1">
                          <a:solidFill>
                            <a:schemeClr val="bg1"/>
                          </a:solidFill>
                          <a:latin typeface="Arial" panose="020B0604020202020204" pitchFamily="34" charset="0"/>
                          <a:cs typeface="Arial" panose="020B0604020202020204" pitchFamily="34" charset="0"/>
                        </a:rPr>
                        <a:t>Titlu</a:t>
                      </a:r>
                      <a:r>
                        <a:rPr lang="en-US" sz="1200" b="1" noProof="0" dirty="0">
                          <a:solidFill>
                            <a:schemeClr val="bg1"/>
                          </a:solidFill>
                          <a:latin typeface="Arial" panose="020B0604020202020204" pitchFamily="34" charset="0"/>
                          <a:cs typeface="Arial" panose="020B0604020202020204" pitchFamily="34" charset="0"/>
                        </a:rPr>
                        <a:t> </a:t>
                      </a:r>
                      <a:r>
                        <a:rPr lang="en-US" sz="1200" b="1" noProof="0" dirty="0" err="1">
                          <a:solidFill>
                            <a:schemeClr val="bg1"/>
                          </a:solidFill>
                          <a:latin typeface="Arial" panose="020B0604020202020204" pitchFamily="34" charset="0"/>
                          <a:cs typeface="Arial" panose="020B0604020202020204" pitchFamily="34" charset="0"/>
                        </a:rPr>
                        <a:t>gratuit</a:t>
                      </a:r>
                      <a:endParaRPr lang="ro-RO" sz="1200" b="1" noProof="0" dirty="0">
                        <a:solidFill>
                          <a:schemeClr val="bg1"/>
                        </a:solidFill>
                        <a:latin typeface="Arial" panose="020B0604020202020204" pitchFamily="34" charset="0"/>
                        <a:cs typeface="Arial" panose="020B0604020202020204" pitchFamily="34" charset="0"/>
                      </a:endParaRPr>
                    </a:p>
                  </a:txBody>
                  <a:tcPr marL="51435" marR="51435" marT="25718" marB="25718"/>
                </a:tc>
                <a:tc>
                  <a:txBody>
                    <a:bodyPr/>
                    <a:lstStyle/>
                    <a:p>
                      <a:pPr algn="ctr">
                        <a:lnSpc>
                          <a:spcPct val="100000"/>
                        </a:lnSpc>
                        <a:buFontTx/>
                        <a:buNone/>
                      </a:pPr>
                      <a:r>
                        <a:rPr lang="en-US" sz="1200" b="1" noProof="0" dirty="0">
                          <a:solidFill>
                            <a:schemeClr val="bg1"/>
                          </a:solidFill>
                          <a:latin typeface="Arial" panose="020B0604020202020204" pitchFamily="34" charset="0"/>
                          <a:cs typeface="Arial" panose="020B0604020202020204" pitchFamily="34" charset="0"/>
                        </a:rPr>
                        <a:t>5 806,0</a:t>
                      </a:r>
                      <a:endParaRPr lang="ro-RO" sz="1200" b="1" noProof="0" dirty="0">
                        <a:solidFill>
                          <a:schemeClr val="bg1"/>
                        </a:solidFill>
                        <a:latin typeface="Arial" panose="020B0604020202020204" pitchFamily="34" charset="0"/>
                        <a:cs typeface="Arial" panose="020B0604020202020204" pitchFamily="34" charset="0"/>
                      </a:endParaRPr>
                    </a:p>
                  </a:txBody>
                  <a:tcPr marL="51435" marR="51435" marT="25718" marB="25718"/>
                </a:tc>
                <a:extLst>
                  <a:ext uri="{0D108BD9-81ED-4DB2-BD59-A6C34878D82A}">
                    <a16:rowId xmlns:a16="http://schemas.microsoft.com/office/drawing/2014/main" val="2793077123"/>
                  </a:ext>
                </a:extLst>
              </a:tr>
              <a:tr h="823020">
                <a:tc>
                  <a:txBody>
                    <a:bodyPr/>
                    <a:lstStyle/>
                    <a:p>
                      <a:pPr>
                        <a:lnSpc>
                          <a:spcPct val="100000"/>
                        </a:lnSpc>
                      </a:pPr>
                      <a:r>
                        <a:rPr lang="ro-RO" sz="1200" b="1" noProof="0" dirty="0">
                          <a:solidFill>
                            <a:schemeClr val="bg1"/>
                          </a:solidFill>
                          <a:latin typeface="Arial" panose="020B0604020202020204" pitchFamily="34" charset="0"/>
                          <a:cs typeface="Arial" panose="020B0604020202020204" pitchFamily="34" charset="0"/>
                        </a:rPr>
                        <a:t>TOTAL </a:t>
                      </a:r>
                    </a:p>
                  </a:txBody>
                  <a:tcPr marL="51435" marR="51435" marT="25718" marB="25718"/>
                </a:tc>
                <a:tc>
                  <a:txBody>
                    <a:bodyPr/>
                    <a:lstStyle/>
                    <a:p>
                      <a:pPr algn="ctr">
                        <a:lnSpc>
                          <a:spcPct val="100000"/>
                        </a:lnSpc>
                      </a:pPr>
                      <a:r>
                        <a:rPr lang="en-US" sz="1200" b="1" noProof="0" dirty="0">
                          <a:solidFill>
                            <a:schemeClr val="bg1"/>
                          </a:solidFill>
                          <a:latin typeface="Arial" panose="020B0604020202020204" pitchFamily="34" charset="0"/>
                          <a:cs typeface="Arial" panose="020B0604020202020204" pitchFamily="34" charset="0"/>
                        </a:rPr>
                        <a:t>119 513,2</a:t>
                      </a:r>
                      <a:endParaRPr lang="ro-RO" sz="1200" b="1" noProof="0" dirty="0">
                        <a:solidFill>
                          <a:schemeClr val="bg1"/>
                        </a:solidFill>
                        <a:latin typeface="Arial" panose="020B0604020202020204" pitchFamily="34" charset="0"/>
                        <a:cs typeface="Arial" panose="020B0604020202020204" pitchFamily="34" charset="0"/>
                      </a:endParaRPr>
                    </a:p>
                  </a:txBody>
                  <a:tcPr marL="51435" marR="51435" marT="25718" marB="25718"/>
                </a:tc>
                <a:extLst>
                  <a:ext uri="{0D108BD9-81ED-4DB2-BD59-A6C34878D82A}">
                    <a16:rowId xmlns:a16="http://schemas.microsoft.com/office/drawing/2014/main" val="10005"/>
                  </a:ext>
                </a:extLst>
              </a:tr>
              <a:tr h="1121462">
                <a:tc gridSpan="2">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endParaRPr lang="en-US" sz="1200" b="1" noProof="0" dirty="0">
                        <a:solidFill>
                          <a:schemeClr val="bg1"/>
                        </a:solidFill>
                      </a:endParaRPr>
                    </a:p>
                  </a:txBody>
                  <a:tcPr marL="51435" marR="51435" marT="25718" marB="25718"/>
                </a:tc>
                <a:tc hMerge="1">
                  <a:txBody>
                    <a:bodyPr/>
                    <a:lstStyle/>
                    <a:p>
                      <a:endParaRPr lang="ru-RU"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1155935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ctrTitle"/>
          </p:nvPr>
        </p:nvSpPr>
        <p:spPr>
          <a:xfrm>
            <a:off x="421196" y="1128312"/>
            <a:ext cx="8229600" cy="1828800"/>
          </a:xfrm>
        </p:spPr>
        <p:txBody>
          <a:bodyPr/>
          <a:lstStyle/>
          <a:p>
            <a:pPr algn="ctr"/>
            <a:r>
              <a:rPr lang="ro-RO" dirty="0"/>
              <a:t> </a:t>
            </a:r>
            <a:endParaRPr lang="en-US" dirty="0"/>
          </a:p>
        </p:txBody>
      </p:sp>
      <p:sp>
        <p:nvSpPr>
          <p:cNvPr id="2" name="Subtitle 1"/>
          <p:cNvSpPr>
            <a:spLocks noGrp="1"/>
          </p:cNvSpPr>
          <p:nvPr>
            <p:ph type="subTitle" idx="1"/>
          </p:nvPr>
        </p:nvSpPr>
        <p:spPr>
          <a:xfrm>
            <a:off x="1871700" y="319987"/>
            <a:ext cx="5400600" cy="670782"/>
          </a:xfrm>
          <a:noFill/>
        </p:spPr>
        <p:txBody>
          <a:bodyPr>
            <a:noAutofit/>
          </a:bodyPr>
          <a:lstStyle/>
          <a:p>
            <a:r>
              <a:rPr lang="ro-RO" sz="1350" b="1" dirty="0">
                <a:solidFill>
                  <a:srgbClr val="FFFF00"/>
                </a:solidFill>
                <a:latin typeface="Arial Black" pitchFamily="34" charset="0"/>
                <a:cs typeface="Times New Roman" panose="02020603050405020304" pitchFamily="18" charset="0"/>
              </a:rPr>
              <a:t>STRUCTURA COMPARATIVĂ A CHELTUIELILOR PE PARCURSUL ANILOR 2020-2021</a:t>
            </a:r>
            <a:endParaRPr lang="ru-RU" sz="1350" dirty="0">
              <a:solidFill>
                <a:srgbClr val="FFFF00"/>
              </a:solidFill>
              <a:latin typeface="Arial Black" pitchFamily="34"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867634885"/>
              </p:ext>
            </p:extLst>
          </p:nvPr>
        </p:nvGraphicFramePr>
        <p:xfrm>
          <a:off x="362808" y="1344908"/>
          <a:ext cx="8254426" cy="3862993"/>
        </p:xfrm>
        <a:graphic>
          <a:graphicData uri="http://schemas.openxmlformats.org/drawingml/2006/table">
            <a:tbl>
              <a:tblPr>
                <a:tableStyleId>{69CF1AB2-1976-4502-BF36-3FF5EA218861}</a:tableStyleId>
              </a:tblPr>
              <a:tblGrid>
                <a:gridCol w="4646122">
                  <a:extLst>
                    <a:ext uri="{9D8B030D-6E8A-4147-A177-3AD203B41FA5}">
                      <a16:colId xmlns:a16="http://schemas.microsoft.com/office/drawing/2014/main" val="20000"/>
                    </a:ext>
                  </a:extLst>
                </a:gridCol>
                <a:gridCol w="1267894">
                  <a:extLst>
                    <a:ext uri="{9D8B030D-6E8A-4147-A177-3AD203B41FA5}">
                      <a16:colId xmlns:a16="http://schemas.microsoft.com/office/drawing/2014/main" val="20001"/>
                    </a:ext>
                  </a:extLst>
                </a:gridCol>
                <a:gridCol w="1158320">
                  <a:extLst>
                    <a:ext uri="{9D8B030D-6E8A-4147-A177-3AD203B41FA5}">
                      <a16:colId xmlns:a16="http://schemas.microsoft.com/office/drawing/2014/main" val="20002"/>
                    </a:ext>
                  </a:extLst>
                </a:gridCol>
                <a:gridCol w="1182090">
                  <a:extLst>
                    <a:ext uri="{9D8B030D-6E8A-4147-A177-3AD203B41FA5}">
                      <a16:colId xmlns:a16="http://schemas.microsoft.com/office/drawing/2014/main" val="20003"/>
                    </a:ext>
                  </a:extLst>
                </a:gridCol>
              </a:tblGrid>
              <a:tr h="370030">
                <a:tc>
                  <a:txBody>
                    <a:bodyPr/>
                    <a:lstStyle/>
                    <a:p>
                      <a:pPr algn="ctr">
                        <a:lnSpc>
                          <a:spcPct val="100000"/>
                        </a:lnSpc>
                        <a:spcAft>
                          <a:spcPts val="0"/>
                        </a:spcAft>
                      </a:pPr>
                      <a:r>
                        <a:rPr lang="ro-RO" sz="1200" b="1" dirty="0">
                          <a:solidFill>
                            <a:schemeClr val="bg1"/>
                          </a:solidFill>
                          <a:latin typeface="Arial" panose="020B0604020202020204" pitchFamily="34" charset="0"/>
                          <a:cs typeface="Arial" panose="020B0604020202020204" pitchFamily="34" charset="0"/>
                        </a:rPr>
                        <a:t>Tipurile de cheltuieli</a:t>
                      </a:r>
                      <a:endParaRPr lang="ru-RU" sz="1200" b="1" i="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0"/>
                        </a:spcAft>
                      </a:pPr>
                      <a:r>
                        <a:rPr lang="ro-RO" sz="1200" b="1" dirty="0">
                          <a:solidFill>
                            <a:schemeClr val="bg1"/>
                          </a:solidFill>
                          <a:latin typeface="Arial" panose="020B0604020202020204" pitchFamily="34" charset="0"/>
                          <a:cs typeface="Arial" panose="020B0604020202020204" pitchFamily="34" charset="0"/>
                        </a:rPr>
                        <a:t>2020</a:t>
                      </a:r>
                      <a:endParaRPr lang="ru-RU" sz="1200" b="1" dirty="0">
                        <a:solidFill>
                          <a:schemeClr val="bg1"/>
                        </a:solidFill>
                        <a:latin typeface="Arial" panose="020B0604020202020204" pitchFamily="34" charset="0"/>
                        <a:cs typeface="Arial" panose="020B0604020202020204" pitchFamily="34" charset="0"/>
                      </a:endParaRPr>
                    </a:p>
                    <a:p>
                      <a:pPr algn="ctr">
                        <a:lnSpc>
                          <a:spcPct val="100000"/>
                        </a:lnSpc>
                        <a:spcAft>
                          <a:spcPts val="0"/>
                        </a:spcAft>
                      </a:pPr>
                      <a:r>
                        <a:rPr lang="ro-RO" sz="1200" b="1" dirty="0">
                          <a:solidFill>
                            <a:schemeClr val="bg1"/>
                          </a:solidFill>
                          <a:latin typeface="Arial" panose="020B0604020202020204" pitchFamily="34" charset="0"/>
                          <a:cs typeface="Arial" panose="020B0604020202020204" pitchFamily="34" charset="0"/>
                        </a:rPr>
                        <a:t>(mii lei)</a:t>
                      </a:r>
                      <a:endParaRPr lang="ru-RU" sz="1200" b="1" i="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0"/>
                        </a:spcAft>
                      </a:pPr>
                      <a:r>
                        <a:rPr lang="ro-RO" sz="1200" b="1" dirty="0">
                          <a:solidFill>
                            <a:schemeClr val="bg1"/>
                          </a:solidFill>
                          <a:latin typeface="Arial" panose="020B0604020202020204" pitchFamily="34" charset="0"/>
                          <a:cs typeface="Arial" panose="020B0604020202020204" pitchFamily="34" charset="0"/>
                        </a:rPr>
                        <a:t>2021</a:t>
                      </a:r>
                      <a:endParaRPr lang="ru-RU" sz="1200" b="1" dirty="0">
                        <a:solidFill>
                          <a:schemeClr val="bg1"/>
                        </a:solidFill>
                        <a:latin typeface="Arial" panose="020B0604020202020204" pitchFamily="34" charset="0"/>
                        <a:cs typeface="Arial" panose="020B0604020202020204" pitchFamily="34" charset="0"/>
                      </a:endParaRPr>
                    </a:p>
                    <a:p>
                      <a:pPr algn="ctr">
                        <a:lnSpc>
                          <a:spcPct val="100000"/>
                        </a:lnSpc>
                        <a:spcAft>
                          <a:spcPts val="0"/>
                        </a:spcAft>
                      </a:pPr>
                      <a:r>
                        <a:rPr lang="ro-RO" sz="1200" b="1" dirty="0">
                          <a:solidFill>
                            <a:schemeClr val="bg1"/>
                          </a:solidFill>
                          <a:latin typeface="Arial" panose="020B0604020202020204" pitchFamily="34" charset="0"/>
                          <a:cs typeface="Arial" panose="020B0604020202020204" pitchFamily="34" charset="0"/>
                        </a:rPr>
                        <a:t>(mii lei)</a:t>
                      </a:r>
                      <a:endParaRPr lang="ru-RU" sz="1200" b="1" i="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0"/>
                        </a:spcAft>
                      </a:pPr>
                      <a:r>
                        <a:rPr lang="ro-RO" sz="1200" b="1" dirty="0">
                          <a:solidFill>
                            <a:schemeClr val="bg1"/>
                          </a:solidFill>
                          <a:latin typeface="Arial" panose="020B0604020202020204" pitchFamily="34" charset="0"/>
                          <a:cs typeface="Arial" panose="020B0604020202020204" pitchFamily="34" charset="0"/>
                        </a:rPr>
                        <a:t>Devieri</a:t>
                      </a:r>
                      <a:endParaRPr lang="ru-RU" sz="1200" b="1" dirty="0">
                        <a:solidFill>
                          <a:schemeClr val="bg1"/>
                        </a:solidFill>
                        <a:latin typeface="Arial" panose="020B0604020202020204" pitchFamily="34" charset="0"/>
                        <a:cs typeface="Arial" panose="020B0604020202020204" pitchFamily="34" charset="0"/>
                      </a:endParaRPr>
                    </a:p>
                  </a:txBody>
                  <a:tcPr marL="26527" marR="26527" marT="0" marB="0"/>
                </a:tc>
                <a:extLst>
                  <a:ext uri="{0D108BD9-81ED-4DB2-BD59-A6C34878D82A}">
                    <a16:rowId xmlns:a16="http://schemas.microsoft.com/office/drawing/2014/main" val="10000"/>
                  </a:ext>
                </a:extLst>
              </a:tr>
              <a:tr h="166117">
                <a:tc>
                  <a:txBody>
                    <a:bodyPr/>
                    <a:lstStyle/>
                    <a:p>
                      <a:pPr marL="285750" indent="-285750" algn="just">
                        <a:lnSpc>
                          <a:spcPct val="100000"/>
                        </a:lnSpc>
                        <a:spcAft>
                          <a:spcPts val="600"/>
                        </a:spcAft>
                        <a:buFontTx/>
                        <a:buNone/>
                      </a:pPr>
                      <a:r>
                        <a:rPr lang="ro-RO" sz="1200" b="1" dirty="0">
                          <a:solidFill>
                            <a:schemeClr val="bg1"/>
                          </a:solidFill>
                          <a:latin typeface="Arial" panose="020B0604020202020204" pitchFamily="34" charset="0"/>
                          <a:cs typeface="Arial" panose="020B0604020202020204" pitchFamily="34" charset="0"/>
                        </a:rPr>
                        <a:t>Retribuirea</a:t>
                      </a:r>
                      <a:r>
                        <a:rPr lang="ro-RO" sz="1200" b="1" baseline="0" dirty="0">
                          <a:solidFill>
                            <a:schemeClr val="bg1"/>
                          </a:solidFill>
                          <a:latin typeface="Arial" panose="020B0604020202020204" pitchFamily="34" charset="0"/>
                          <a:cs typeface="Arial" panose="020B0604020202020204" pitchFamily="34" charset="0"/>
                        </a:rPr>
                        <a:t> muncii</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54 856,1</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73 756,5</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+18 900,4</a:t>
                      </a:r>
                      <a:endParaRPr lang="ru-RU" sz="1200" b="1" dirty="0">
                        <a:solidFill>
                          <a:schemeClr val="bg1"/>
                        </a:solidFill>
                        <a:latin typeface="Arial" pitchFamily="34" charset="0"/>
                        <a:ea typeface="Times New Roman"/>
                        <a:cs typeface="Arial" pitchFamily="34" charset="0"/>
                      </a:endParaRPr>
                    </a:p>
                  </a:txBody>
                  <a:tcPr marL="26527" marR="26527" marT="0" marB="0"/>
                </a:tc>
                <a:extLst>
                  <a:ext uri="{0D108BD9-81ED-4DB2-BD59-A6C34878D82A}">
                    <a16:rowId xmlns:a16="http://schemas.microsoft.com/office/drawing/2014/main" val="10001"/>
                  </a:ext>
                </a:extLst>
              </a:tr>
              <a:tr h="480060">
                <a:tc>
                  <a:txBody>
                    <a:bodyPr/>
                    <a:lstStyle/>
                    <a:p>
                      <a:pPr marL="285750" lvl="0" indent="-285750" algn="l">
                        <a:lnSpc>
                          <a:spcPct val="100000"/>
                        </a:lnSpc>
                        <a:spcAft>
                          <a:spcPts val="600"/>
                        </a:spcAft>
                        <a:buFontTx/>
                        <a:buNone/>
                      </a:pPr>
                      <a:r>
                        <a:rPr lang="ro-RO" sz="1200" b="1" dirty="0" err="1">
                          <a:solidFill>
                            <a:schemeClr val="bg1"/>
                          </a:solidFill>
                          <a:latin typeface="Arial" panose="020B0604020202020204" pitchFamily="34" charset="0"/>
                          <a:cs typeface="Arial" panose="020B0604020202020204" pitchFamily="34" charset="0"/>
                        </a:rPr>
                        <a:t>Contribuţiii</a:t>
                      </a:r>
                      <a:r>
                        <a:rPr lang="ro-RO" sz="1200" b="1" dirty="0">
                          <a:solidFill>
                            <a:schemeClr val="bg1"/>
                          </a:solidFill>
                          <a:latin typeface="Arial" panose="020B0604020202020204" pitchFamily="34" charset="0"/>
                          <a:cs typeface="Arial" panose="020B0604020202020204" pitchFamily="34" charset="0"/>
                        </a:rPr>
                        <a:t> de asigurări</a:t>
                      </a:r>
                      <a:r>
                        <a:rPr lang="ro-RO" sz="1200" b="1" baseline="0" dirty="0">
                          <a:solidFill>
                            <a:schemeClr val="bg1"/>
                          </a:solidFill>
                          <a:latin typeface="Arial" panose="020B0604020202020204" pitchFamily="34" charset="0"/>
                          <a:cs typeface="Arial" panose="020B0604020202020204" pitchFamily="34" charset="0"/>
                        </a:rPr>
                        <a:t> </a:t>
                      </a:r>
                      <a:r>
                        <a:rPr lang="ro-RO" sz="1200" b="1" dirty="0">
                          <a:solidFill>
                            <a:schemeClr val="bg1"/>
                          </a:solidFill>
                          <a:latin typeface="Arial" panose="020B0604020202020204" pitchFamily="34" charset="0"/>
                          <a:cs typeface="Arial" panose="020B0604020202020204" pitchFamily="34" charset="0"/>
                        </a:rPr>
                        <a:t>sociale </a:t>
                      </a:r>
                      <a:r>
                        <a:rPr lang="ro-RO" sz="1200" b="1">
                          <a:solidFill>
                            <a:schemeClr val="bg1"/>
                          </a:solidFill>
                          <a:latin typeface="Arial" panose="020B0604020202020204" pitchFamily="34" charset="0"/>
                          <a:cs typeface="Arial" panose="020B0604020202020204" pitchFamily="34" charset="0"/>
                        </a:rPr>
                        <a:t>de </a:t>
                      </a:r>
                      <a:r>
                        <a:rPr lang="ro-RO" sz="1200" b="1" smtClean="0">
                          <a:solidFill>
                            <a:schemeClr val="bg1"/>
                          </a:solidFill>
                          <a:latin typeface="Arial" panose="020B0604020202020204" pitchFamily="34" charset="0"/>
                          <a:cs typeface="Arial" panose="020B0604020202020204" pitchFamily="34" charset="0"/>
                        </a:rPr>
                        <a:t>stat</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12 176,9</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17 616,9</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+5 440,0</a:t>
                      </a:r>
                      <a:endParaRPr lang="ru-RU" sz="1200" b="1" dirty="0">
                        <a:solidFill>
                          <a:schemeClr val="bg1"/>
                        </a:solidFill>
                        <a:latin typeface="Arial" pitchFamily="34" charset="0"/>
                        <a:ea typeface="Times New Roman"/>
                        <a:cs typeface="Arial" pitchFamily="34" charset="0"/>
                      </a:endParaRPr>
                    </a:p>
                  </a:txBody>
                  <a:tcPr marL="26527" marR="26527" marT="0" marB="0"/>
                </a:tc>
                <a:extLst>
                  <a:ext uri="{0D108BD9-81ED-4DB2-BD59-A6C34878D82A}">
                    <a16:rowId xmlns:a16="http://schemas.microsoft.com/office/drawing/2014/main" val="10002"/>
                  </a:ext>
                </a:extLst>
              </a:tr>
              <a:tr h="166117">
                <a:tc>
                  <a:txBody>
                    <a:bodyPr/>
                    <a:lstStyle/>
                    <a:p>
                      <a:pPr marL="285750" indent="-285750" algn="just">
                        <a:lnSpc>
                          <a:spcPct val="100000"/>
                        </a:lnSpc>
                        <a:spcAft>
                          <a:spcPts val="600"/>
                        </a:spcAft>
                        <a:buFontTx/>
                        <a:buNone/>
                      </a:pPr>
                      <a:r>
                        <a:rPr lang="ro-RO" sz="1200" b="1" dirty="0">
                          <a:solidFill>
                            <a:schemeClr val="bg1"/>
                          </a:solidFill>
                          <a:latin typeface="Arial" panose="020B0604020202020204" pitchFamily="34" charset="0"/>
                          <a:cs typeface="Arial" panose="020B0604020202020204" pitchFamily="34" charset="0"/>
                        </a:rPr>
                        <a:t>Medicamente și consumabile</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51 001,9</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76 750,2</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+25 748,3</a:t>
                      </a:r>
                      <a:endParaRPr lang="ru-RU" sz="1200" b="1" dirty="0">
                        <a:solidFill>
                          <a:schemeClr val="bg1"/>
                        </a:solidFill>
                        <a:latin typeface="Arial" pitchFamily="34" charset="0"/>
                        <a:ea typeface="Times New Roman"/>
                        <a:cs typeface="Arial" pitchFamily="34" charset="0"/>
                      </a:endParaRPr>
                    </a:p>
                  </a:txBody>
                  <a:tcPr marL="26527" marR="26527" marT="0" marB="0"/>
                </a:tc>
                <a:extLst>
                  <a:ext uri="{0D108BD9-81ED-4DB2-BD59-A6C34878D82A}">
                    <a16:rowId xmlns:a16="http://schemas.microsoft.com/office/drawing/2014/main" val="10003"/>
                  </a:ext>
                </a:extLst>
              </a:tr>
              <a:tr h="166117">
                <a:tc>
                  <a:txBody>
                    <a:bodyPr/>
                    <a:lstStyle/>
                    <a:p>
                      <a:pPr marL="285750" indent="-285750" algn="just">
                        <a:lnSpc>
                          <a:spcPct val="100000"/>
                        </a:lnSpc>
                        <a:spcAft>
                          <a:spcPts val="600"/>
                        </a:spcAft>
                        <a:buFontTx/>
                        <a:buNone/>
                      </a:pPr>
                      <a:r>
                        <a:rPr lang="ro-RO" sz="1200" b="1" dirty="0">
                          <a:solidFill>
                            <a:schemeClr val="bg1"/>
                          </a:solidFill>
                          <a:latin typeface="Arial" panose="020B0604020202020204" pitchFamily="34" charset="0"/>
                          <a:cs typeface="Arial" panose="020B0604020202020204" pitchFamily="34" charset="0"/>
                        </a:rPr>
                        <a:t>Alimentarea pacienților</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1 181,0</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1 911,5</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+730,5</a:t>
                      </a:r>
                      <a:endParaRPr lang="ru-RU" sz="1200" b="1" dirty="0">
                        <a:solidFill>
                          <a:schemeClr val="bg1"/>
                        </a:solidFill>
                        <a:latin typeface="Arial" pitchFamily="34" charset="0"/>
                        <a:ea typeface="Times New Roman"/>
                        <a:cs typeface="Arial" pitchFamily="34" charset="0"/>
                      </a:endParaRPr>
                    </a:p>
                  </a:txBody>
                  <a:tcPr marL="26527" marR="26527" marT="0" marB="0"/>
                </a:tc>
                <a:extLst>
                  <a:ext uri="{0D108BD9-81ED-4DB2-BD59-A6C34878D82A}">
                    <a16:rowId xmlns:a16="http://schemas.microsoft.com/office/drawing/2014/main" val="10004"/>
                  </a:ext>
                </a:extLst>
              </a:tr>
              <a:tr h="166117">
                <a:tc>
                  <a:txBody>
                    <a:bodyPr/>
                    <a:lstStyle/>
                    <a:p>
                      <a:pPr marL="285750" indent="-285750" algn="just">
                        <a:lnSpc>
                          <a:spcPct val="100000"/>
                        </a:lnSpc>
                        <a:spcAft>
                          <a:spcPts val="600"/>
                        </a:spcAft>
                        <a:buFontTx/>
                        <a:buNone/>
                      </a:pPr>
                      <a:r>
                        <a:rPr lang="ro-RO" sz="1200" b="1" dirty="0">
                          <a:solidFill>
                            <a:schemeClr val="bg1"/>
                          </a:solidFill>
                          <a:latin typeface="Arial" panose="020B0604020202020204" pitchFamily="34" charset="0"/>
                          <a:cs typeface="Arial" panose="020B0604020202020204" pitchFamily="34" charset="0"/>
                        </a:rPr>
                        <a:t>Energie electrică</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2 264,9</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2 052,9</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1000"/>
                        </a:spcAft>
                      </a:pPr>
                      <a:r>
                        <a:rPr lang="ro-RO" sz="1200" b="1" dirty="0">
                          <a:solidFill>
                            <a:schemeClr val="bg1"/>
                          </a:solidFill>
                          <a:latin typeface="Arial" panose="020B0604020202020204" pitchFamily="34" charset="0"/>
                          <a:cs typeface="Arial" panose="020B0604020202020204" pitchFamily="34" charset="0"/>
                        </a:rPr>
                        <a:t>+212,0</a:t>
                      </a:r>
                      <a:endParaRPr lang="ru-RU" sz="1200" b="1" dirty="0">
                        <a:solidFill>
                          <a:schemeClr val="bg1"/>
                        </a:solidFill>
                        <a:latin typeface="Arial" pitchFamily="34" charset="0"/>
                        <a:ea typeface="Times New Roman"/>
                        <a:cs typeface="Arial" pitchFamily="34" charset="0"/>
                      </a:endParaRPr>
                    </a:p>
                  </a:txBody>
                  <a:tcPr marL="26527" marR="26527" marT="0" marB="0"/>
                </a:tc>
                <a:extLst>
                  <a:ext uri="{0D108BD9-81ED-4DB2-BD59-A6C34878D82A}">
                    <a16:rowId xmlns:a16="http://schemas.microsoft.com/office/drawing/2014/main" val="10005"/>
                  </a:ext>
                </a:extLst>
              </a:tr>
              <a:tr h="166117">
                <a:tc>
                  <a:txBody>
                    <a:bodyPr/>
                    <a:lstStyle/>
                    <a:p>
                      <a:pPr marL="285750" indent="-285750" algn="just">
                        <a:lnSpc>
                          <a:spcPct val="100000"/>
                        </a:lnSpc>
                        <a:spcAft>
                          <a:spcPts val="600"/>
                        </a:spcAft>
                        <a:buFontTx/>
                        <a:buNone/>
                      </a:pPr>
                      <a:r>
                        <a:rPr lang="ro-RO" sz="1200" b="1" dirty="0">
                          <a:solidFill>
                            <a:schemeClr val="bg1"/>
                          </a:solidFill>
                          <a:latin typeface="Arial" panose="020B0604020202020204" pitchFamily="34" charset="0"/>
                          <a:cs typeface="Arial" panose="020B0604020202020204" pitchFamily="34" charset="0"/>
                        </a:rPr>
                        <a:t>Energie termică</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1 858,3</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2 552,3</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1000"/>
                        </a:spcAft>
                      </a:pPr>
                      <a:r>
                        <a:rPr lang="ro-RO" sz="1200" b="1" dirty="0">
                          <a:solidFill>
                            <a:schemeClr val="bg1"/>
                          </a:solidFill>
                          <a:latin typeface="Arial" panose="020B0604020202020204" pitchFamily="34" charset="0"/>
                          <a:cs typeface="Arial" panose="020B0604020202020204" pitchFamily="34" charset="0"/>
                        </a:rPr>
                        <a:t>+694,0</a:t>
                      </a:r>
                      <a:endParaRPr lang="ru-RU" sz="1200" b="1" dirty="0">
                        <a:solidFill>
                          <a:schemeClr val="bg1"/>
                        </a:solidFill>
                        <a:latin typeface="Arial" pitchFamily="34" charset="0"/>
                        <a:ea typeface="Times New Roman"/>
                        <a:cs typeface="Arial" pitchFamily="34" charset="0"/>
                      </a:endParaRPr>
                    </a:p>
                  </a:txBody>
                  <a:tcPr marL="26527" marR="26527" marT="0" marB="0"/>
                </a:tc>
                <a:extLst>
                  <a:ext uri="{0D108BD9-81ED-4DB2-BD59-A6C34878D82A}">
                    <a16:rowId xmlns:a16="http://schemas.microsoft.com/office/drawing/2014/main" val="10006"/>
                  </a:ext>
                </a:extLst>
              </a:tr>
              <a:tr h="213779">
                <a:tc>
                  <a:txBody>
                    <a:bodyPr/>
                    <a:lstStyle/>
                    <a:p>
                      <a:pPr marL="285750" indent="-285750" algn="just">
                        <a:lnSpc>
                          <a:spcPct val="100000"/>
                        </a:lnSpc>
                        <a:spcAft>
                          <a:spcPts val="600"/>
                        </a:spcAft>
                        <a:buFontTx/>
                        <a:buNone/>
                      </a:pPr>
                      <a:r>
                        <a:rPr lang="ro-RO" sz="1200" b="1" dirty="0">
                          <a:solidFill>
                            <a:schemeClr val="bg1"/>
                          </a:solidFill>
                          <a:latin typeface="Arial" panose="020B0604020202020204" pitchFamily="34" charset="0"/>
                          <a:cs typeface="Arial" panose="020B0604020202020204" pitchFamily="34" charset="0"/>
                        </a:rPr>
                        <a:t>Apă, canalizare și salubritatea</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665,8</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676,8</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1000"/>
                        </a:spcAft>
                      </a:pPr>
                      <a:r>
                        <a:rPr lang="ro-RO" sz="1200" b="1" dirty="0">
                          <a:solidFill>
                            <a:schemeClr val="bg1"/>
                          </a:solidFill>
                          <a:latin typeface="Arial" panose="020B0604020202020204" pitchFamily="34" charset="0"/>
                          <a:cs typeface="Arial" panose="020B0604020202020204" pitchFamily="34" charset="0"/>
                        </a:rPr>
                        <a:t>+11,0</a:t>
                      </a:r>
                      <a:endParaRPr lang="ru-RU" sz="1200" b="1" dirty="0">
                        <a:solidFill>
                          <a:schemeClr val="bg1"/>
                        </a:solidFill>
                        <a:latin typeface="Arial" pitchFamily="34" charset="0"/>
                        <a:ea typeface="Times New Roman"/>
                        <a:cs typeface="Arial" pitchFamily="34" charset="0"/>
                      </a:endParaRPr>
                    </a:p>
                  </a:txBody>
                  <a:tcPr marL="26527" marR="26527" marT="0" marB="0"/>
                </a:tc>
                <a:extLst>
                  <a:ext uri="{0D108BD9-81ED-4DB2-BD59-A6C34878D82A}">
                    <a16:rowId xmlns:a16="http://schemas.microsoft.com/office/drawing/2014/main" val="10007"/>
                  </a:ext>
                </a:extLst>
              </a:tr>
              <a:tr h="160115">
                <a:tc>
                  <a:txBody>
                    <a:bodyPr/>
                    <a:lstStyle/>
                    <a:p>
                      <a:pPr marL="285750" indent="-285750" algn="just">
                        <a:lnSpc>
                          <a:spcPct val="100000"/>
                        </a:lnSpc>
                        <a:spcAft>
                          <a:spcPts val="600"/>
                        </a:spcAft>
                        <a:buFontTx/>
                        <a:buNone/>
                      </a:pPr>
                      <a:r>
                        <a:rPr lang="ro-RO" sz="1200" b="1" dirty="0">
                          <a:solidFill>
                            <a:schemeClr val="bg1"/>
                          </a:solidFill>
                          <a:latin typeface="Arial" panose="020B0604020202020204" pitchFamily="34" charset="0"/>
                          <a:cs typeface="Arial" panose="020B0604020202020204" pitchFamily="34" charset="0"/>
                        </a:rPr>
                        <a:t>Perfecționarea cadrelor medicale</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176,1</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174,6</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1000"/>
                        </a:spcAft>
                      </a:pPr>
                      <a:r>
                        <a:rPr lang="ro-RO" sz="1200" b="1" dirty="0">
                          <a:solidFill>
                            <a:schemeClr val="bg1"/>
                          </a:solidFill>
                          <a:latin typeface="Arial" panose="020B0604020202020204" pitchFamily="34" charset="0"/>
                          <a:cs typeface="Arial" panose="020B0604020202020204" pitchFamily="34" charset="0"/>
                        </a:rPr>
                        <a:t>-1,5</a:t>
                      </a:r>
                      <a:endParaRPr lang="ru-RU" sz="1200" b="1" dirty="0">
                        <a:solidFill>
                          <a:schemeClr val="bg1"/>
                        </a:solidFill>
                        <a:latin typeface="Arial" pitchFamily="34" charset="0"/>
                        <a:ea typeface="Times New Roman"/>
                        <a:cs typeface="Arial" pitchFamily="34" charset="0"/>
                      </a:endParaRPr>
                    </a:p>
                  </a:txBody>
                  <a:tcPr marL="26527" marR="26527" marT="0" marB="0"/>
                </a:tc>
                <a:extLst>
                  <a:ext uri="{0D108BD9-81ED-4DB2-BD59-A6C34878D82A}">
                    <a16:rowId xmlns:a16="http://schemas.microsoft.com/office/drawing/2014/main" val="10008"/>
                  </a:ext>
                </a:extLst>
              </a:tr>
              <a:tr h="166117">
                <a:tc>
                  <a:txBody>
                    <a:bodyPr/>
                    <a:lstStyle/>
                    <a:p>
                      <a:pPr marL="285750" indent="-285750" algn="just">
                        <a:lnSpc>
                          <a:spcPct val="100000"/>
                        </a:lnSpc>
                        <a:spcAft>
                          <a:spcPts val="600"/>
                        </a:spcAft>
                        <a:buFontTx/>
                        <a:buNone/>
                      </a:pPr>
                      <a:r>
                        <a:rPr lang="ro-RO" sz="1200" b="1" dirty="0">
                          <a:solidFill>
                            <a:schemeClr val="bg1"/>
                          </a:solidFill>
                          <a:latin typeface="Arial" panose="020B0604020202020204" pitchFamily="34" charset="0"/>
                          <a:cs typeface="Arial" panose="020B0604020202020204" pitchFamily="34" charset="0"/>
                        </a:rPr>
                        <a:t>Produse petroliere</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182,0</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201,5</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1000"/>
                        </a:spcAft>
                      </a:pPr>
                      <a:r>
                        <a:rPr lang="ro-RO" sz="1200" b="1" dirty="0">
                          <a:solidFill>
                            <a:schemeClr val="bg1"/>
                          </a:solidFill>
                          <a:latin typeface="Arial" panose="020B0604020202020204" pitchFamily="34" charset="0"/>
                          <a:cs typeface="Arial" panose="020B0604020202020204" pitchFamily="34" charset="0"/>
                        </a:rPr>
                        <a:t>+19,5</a:t>
                      </a:r>
                      <a:endParaRPr lang="ru-RU" sz="1200" b="1" dirty="0">
                        <a:solidFill>
                          <a:schemeClr val="bg1"/>
                        </a:solidFill>
                        <a:latin typeface="Arial" pitchFamily="34" charset="0"/>
                        <a:ea typeface="Times New Roman"/>
                        <a:cs typeface="Arial" pitchFamily="34" charset="0"/>
                      </a:endParaRPr>
                    </a:p>
                  </a:txBody>
                  <a:tcPr marL="26527" marR="26527" marT="0" marB="0"/>
                </a:tc>
                <a:extLst>
                  <a:ext uri="{0D108BD9-81ED-4DB2-BD59-A6C34878D82A}">
                    <a16:rowId xmlns:a16="http://schemas.microsoft.com/office/drawing/2014/main" val="10009"/>
                  </a:ext>
                </a:extLst>
              </a:tr>
              <a:tr h="213404">
                <a:tc>
                  <a:txBody>
                    <a:bodyPr/>
                    <a:lstStyle/>
                    <a:p>
                      <a:pPr marL="285750" indent="-285750" algn="just">
                        <a:lnSpc>
                          <a:spcPct val="100000"/>
                        </a:lnSpc>
                        <a:spcAft>
                          <a:spcPts val="600"/>
                        </a:spcAft>
                        <a:buFontTx/>
                        <a:buNone/>
                      </a:pPr>
                      <a:r>
                        <a:rPr lang="ro-RO" sz="1200" b="1" dirty="0">
                          <a:solidFill>
                            <a:schemeClr val="bg1"/>
                          </a:solidFill>
                          <a:latin typeface="Arial" panose="020B0604020202020204" pitchFamily="34" charset="0"/>
                          <a:cs typeface="Arial" panose="020B0604020202020204" pitchFamily="34" charset="0"/>
                        </a:rPr>
                        <a:t>Reparaţia curentă a mijloacelor fixe</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2 872,8</a:t>
                      </a:r>
                    </a:p>
                  </a:txBody>
                  <a:tcPr marL="26527" marR="26527" marT="0" marB="0"/>
                </a:tc>
                <a:tc>
                  <a:txBody>
                    <a:bodyPr/>
                    <a:lstStyle/>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1 306,0</a:t>
                      </a:r>
                    </a:p>
                  </a:txBody>
                  <a:tcPr marL="26527" marR="26527" marT="0" marB="0"/>
                </a:tc>
                <a:tc>
                  <a:txBody>
                    <a:bodyPr/>
                    <a:lstStyle/>
                    <a:p>
                      <a:pPr algn="ctr">
                        <a:lnSpc>
                          <a:spcPct val="100000"/>
                        </a:lnSpc>
                        <a:spcAft>
                          <a:spcPts val="1000"/>
                        </a:spcAft>
                      </a:pPr>
                      <a:r>
                        <a:rPr lang="ro-RO" sz="1200" b="1" dirty="0">
                          <a:solidFill>
                            <a:schemeClr val="bg1"/>
                          </a:solidFill>
                          <a:latin typeface="Arial" panose="020B0604020202020204" pitchFamily="34" charset="0"/>
                          <a:cs typeface="Arial" panose="020B0604020202020204" pitchFamily="34" charset="0"/>
                        </a:rPr>
                        <a:t>-1 566,8</a:t>
                      </a:r>
                      <a:endParaRPr lang="ru-RU" sz="1200" b="1" dirty="0">
                        <a:solidFill>
                          <a:schemeClr val="bg1"/>
                        </a:solidFill>
                        <a:latin typeface="Arial" pitchFamily="34" charset="0"/>
                        <a:ea typeface="Times New Roman"/>
                        <a:cs typeface="Arial" pitchFamily="34" charset="0"/>
                      </a:endParaRPr>
                    </a:p>
                  </a:txBody>
                  <a:tcPr marL="26527" marR="26527" marT="0" marB="0"/>
                </a:tc>
                <a:extLst>
                  <a:ext uri="{0D108BD9-81ED-4DB2-BD59-A6C34878D82A}">
                    <a16:rowId xmlns:a16="http://schemas.microsoft.com/office/drawing/2014/main" val="10010"/>
                  </a:ext>
                </a:extLst>
              </a:tr>
              <a:tr h="320040">
                <a:tc>
                  <a:txBody>
                    <a:bodyPr/>
                    <a:lstStyle/>
                    <a:p>
                      <a:pPr marL="285750" indent="-285750" algn="just">
                        <a:lnSpc>
                          <a:spcPct val="100000"/>
                        </a:lnSpc>
                        <a:spcAft>
                          <a:spcPts val="600"/>
                        </a:spcAft>
                        <a:buFontTx/>
                        <a:buNone/>
                      </a:pPr>
                      <a:r>
                        <a:rPr lang="ro-RO" sz="1200" b="1" dirty="0">
                          <a:solidFill>
                            <a:schemeClr val="bg1"/>
                          </a:solidFill>
                          <a:latin typeface="Arial" panose="020B0604020202020204" pitchFamily="34" charset="0"/>
                          <a:cs typeface="Arial" panose="020B0604020202020204" pitchFamily="34" charset="0"/>
                        </a:rPr>
                        <a:t>Achitarea serviciilor medicale în alte instituții</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883,1</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1 236,1</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1000"/>
                        </a:spcAft>
                      </a:pPr>
                      <a:r>
                        <a:rPr lang="ro-RO" sz="1200" b="1" dirty="0">
                          <a:solidFill>
                            <a:schemeClr val="bg1"/>
                          </a:solidFill>
                          <a:latin typeface="Arial" panose="020B0604020202020204" pitchFamily="34" charset="0"/>
                          <a:cs typeface="Arial" panose="020B0604020202020204" pitchFamily="34" charset="0"/>
                        </a:rPr>
                        <a:t>+353,0</a:t>
                      </a:r>
                      <a:endParaRPr lang="ru-RU" sz="1200" b="1" dirty="0">
                        <a:solidFill>
                          <a:schemeClr val="bg1"/>
                        </a:solidFill>
                        <a:latin typeface="Arial" pitchFamily="34" charset="0"/>
                        <a:ea typeface="Times New Roman"/>
                        <a:cs typeface="Arial" pitchFamily="34" charset="0"/>
                      </a:endParaRPr>
                    </a:p>
                  </a:txBody>
                  <a:tcPr marL="26527" marR="26527" marT="0" marB="0"/>
                </a:tc>
                <a:extLst>
                  <a:ext uri="{0D108BD9-81ED-4DB2-BD59-A6C34878D82A}">
                    <a16:rowId xmlns:a16="http://schemas.microsoft.com/office/drawing/2014/main" val="10011"/>
                  </a:ext>
                </a:extLst>
              </a:tr>
              <a:tr h="670560">
                <a:tc>
                  <a:txBody>
                    <a:bodyPr/>
                    <a:lstStyle/>
                    <a:p>
                      <a:pPr marL="285750" marR="0" indent="-285750" algn="just" defTabSz="685800" rtl="0" eaLnBrk="1" fontAlgn="auto" latinLnBrk="0" hangingPunct="1">
                        <a:lnSpc>
                          <a:spcPct val="100000"/>
                        </a:lnSpc>
                        <a:spcBef>
                          <a:spcPts val="0"/>
                        </a:spcBef>
                        <a:spcAft>
                          <a:spcPts val="600"/>
                        </a:spcAft>
                        <a:buClrTx/>
                        <a:buSzTx/>
                        <a:buFontTx/>
                        <a:buNone/>
                        <a:tabLst/>
                        <a:defRPr/>
                      </a:pPr>
                      <a:r>
                        <a:rPr lang="ro-RO" sz="1200" b="1" dirty="0">
                          <a:solidFill>
                            <a:schemeClr val="bg1"/>
                          </a:solidFill>
                          <a:latin typeface="Arial" panose="020B0604020202020204" pitchFamily="34" charset="0"/>
                          <a:cs typeface="Arial" panose="020B0604020202020204" pitchFamily="34" charset="0"/>
                        </a:rPr>
                        <a:t>Alte cheltuieli,</a:t>
                      </a:r>
                      <a:r>
                        <a:rPr lang="ro-RO" sz="1200" b="1" baseline="0" dirty="0">
                          <a:solidFill>
                            <a:schemeClr val="bg1"/>
                          </a:solidFill>
                          <a:latin typeface="Arial" panose="020B0604020202020204" pitchFamily="34" charset="0"/>
                          <a:cs typeface="Arial" panose="020B0604020202020204" pitchFamily="34" charset="0"/>
                        </a:rPr>
                        <a:t> i</a:t>
                      </a:r>
                      <a:r>
                        <a:rPr lang="ro-RO" sz="1200" b="1" dirty="0">
                          <a:solidFill>
                            <a:schemeClr val="bg1"/>
                          </a:solidFill>
                          <a:latin typeface="Arial" panose="020B0604020202020204" pitchFamily="34" charset="0"/>
                          <a:cs typeface="Arial" panose="020B0604020202020204" pitchFamily="34" charset="0"/>
                        </a:rPr>
                        <a:t>nclusiv: </a:t>
                      </a:r>
                    </a:p>
                    <a:p>
                      <a:pPr marL="285750" marR="0" indent="-285750" algn="just" defTabSz="685800" rtl="0" eaLnBrk="1" fontAlgn="auto" latinLnBrk="0" hangingPunct="1">
                        <a:lnSpc>
                          <a:spcPct val="100000"/>
                        </a:lnSpc>
                        <a:spcBef>
                          <a:spcPts val="0"/>
                        </a:spcBef>
                        <a:spcAft>
                          <a:spcPts val="600"/>
                        </a:spcAft>
                        <a:buClrTx/>
                        <a:buSzTx/>
                        <a:buFontTx/>
                        <a:buNone/>
                        <a:tabLst/>
                        <a:defRPr/>
                      </a:pPr>
                      <a:r>
                        <a:rPr lang="ro-RO" sz="1200" b="1" dirty="0">
                          <a:solidFill>
                            <a:schemeClr val="bg1"/>
                          </a:solidFill>
                          <a:latin typeface="Arial" panose="020B0604020202020204" pitchFamily="34" charset="0"/>
                          <a:cs typeface="Arial" panose="020B0604020202020204" pitchFamily="34" charset="0"/>
                        </a:rPr>
                        <a:t>alte cheltuieli</a:t>
                      </a:r>
                    </a:p>
                    <a:p>
                      <a:pPr marL="285750" marR="0" indent="-285750" algn="just" defTabSz="685800" rtl="0" eaLnBrk="1" fontAlgn="auto" latinLnBrk="0" hangingPunct="1">
                        <a:lnSpc>
                          <a:spcPct val="100000"/>
                        </a:lnSpc>
                        <a:spcBef>
                          <a:spcPts val="0"/>
                        </a:spcBef>
                        <a:spcAft>
                          <a:spcPts val="600"/>
                        </a:spcAft>
                        <a:buClrTx/>
                        <a:buSzTx/>
                        <a:buFontTx/>
                        <a:buNone/>
                        <a:tabLst/>
                        <a:defRPr/>
                      </a:pPr>
                      <a:r>
                        <a:rPr lang="ro-RO" sz="1200" b="1" dirty="0">
                          <a:solidFill>
                            <a:schemeClr val="bg1"/>
                          </a:solidFill>
                          <a:latin typeface="Arial" panose="020B0604020202020204" pitchFamily="34" charset="0"/>
                          <a:cs typeface="Arial" panose="020B0604020202020204" pitchFamily="34" charset="0"/>
                        </a:rPr>
                        <a:t>uzura</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19 139,7</a:t>
                      </a:r>
                    </a:p>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12 609,1</a:t>
                      </a:r>
                    </a:p>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6530,6</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18 995,5</a:t>
                      </a:r>
                    </a:p>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9 450,6</a:t>
                      </a:r>
                    </a:p>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9 544,9</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1000"/>
                        </a:spcAft>
                      </a:pPr>
                      <a:r>
                        <a:rPr lang="ro-RO" sz="1200" b="1" dirty="0">
                          <a:solidFill>
                            <a:schemeClr val="bg1"/>
                          </a:solidFill>
                          <a:latin typeface="Arial" panose="020B0604020202020204" pitchFamily="34" charset="0"/>
                          <a:cs typeface="Arial" panose="020B0604020202020204" pitchFamily="34" charset="0"/>
                        </a:rPr>
                        <a:t>-144,2</a:t>
                      </a:r>
                    </a:p>
                    <a:p>
                      <a:pPr algn="ctr">
                        <a:lnSpc>
                          <a:spcPct val="100000"/>
                        </a:lnSpc>
                        <a:spcAft>
                          <a:spcPts val="1000"/>
                        </a:spcAft>
                      </a:pPr>
                      <a:r>
                        <a:rPr lang="ro-RO" sz="1200" b="1" dirty="0">
                          <a:solidFill>
                            <a:schemeClr val="bg1"/>
                          </a:solidFill>
                          <a:latin typeface="Arial" panose="020B0604020202020204" pitchFamily="34" charset="0"/>
                          <a:cs typeface="Arial" panose="020B0604020202020204" pitchFamily="34" charset="0"/>
                        </a:rPr>
                        <a:t>-3 158,5</a:t>
                      </a:r>
                    </a:p>
                    <a:p>
                      <a:pPr algn="ctr">
                        <a:lnSpc>
                          <a:spcPct val="100000"/>
                        </a:lnSpc>
                        <a:spcAft>
                          <a:spcPts val="1000"/>
                        </a:spcAft>
                      </a:pPr>
                      <a:r>
                        <a:rPr lang="ro-RO" sz="1200" b="1" dirty="0">
                          <a:solidFill>
                            <a:schemeClr val="bg1"/>
                          </a:solidFill>
                          <a:latin typeface="Arial" panose="020B0604020202020204" pitchFamily="34" charset="0"/>
                          <a:cs typeface="Arial" panose="020B0604020202020204" pitchFamily="34" charset="0"/>
                        </a:rPr>
                        <a:t>+3 014,3</a:t>
                      </a:r>
                      <a:endParaRPr lang="en-US" sz="1200" b="1" dirty="0">
                        <a:solidFill>
                          <a:schemeClr val="bg1"/>
                        </a:solidFill>
                        <a:latin typeface="Arial" pitchFamily="34" charset="0"/>
                        <a:ea typeface="Times New Roman"/>
                        <a:cs typeface="Arial" pitchFamily="34" charset="0"/>
                      </a:endParaRPr>
                    </a:p>
                  </a:txBody>
                  <a:tcPr marL="26527" marR="26527" marT="0" marB="0"/>
                </a:tc>
                <a:extLst>
                  <a:ext uri="{0D108BD9-81ED-4DB2-BD59-A6C34878D82A}">
                    <a16:rowId xmlns:a16="http://schemas.microsoft.com/office/drawing/2014/main" val="10013"/>
                  </a:ext>
                </a:extLst>
              </a:tr>
              <a:tr h="166117">
                <a:tc>
                  <a:txBody>
                    <a:bodyPr/>
                    <a:lstStyle/>
                    <a:p>
                      <a:pPr marL="285750" marR="0" indent="-285750" algn="just" defTabSz="685800" rtl="0" eaLnBrk="1" fontAlgn="auto" latinLnBrk="0" hangingPunct="1">
                        <a:lnSpc>
                          <a:spcPct val="100000"/>
                        </a:lnSpc>
                        <a:spcBef>
                          <a:spcPts val="0"/>
                        </a:spcBef>
                        <a:spcAft>
                          <a:spcPts val="600"/>
                        </a:spcAft>
                        <a:buClrTx/>
                        <a:buSzTx/>
                        <a:buFontTx/>
                        <a:buNone/>
                        <a:tabLst/>
                        <a:defRPr/>
                      </a:pPr>
                      <a:r>
                        <a:rPr lang="ro-RO" sz="1200" b="1" dirty="0">
                          <a:solidFill>
                            <a:schemeClr val="bg1"/>
                          </a:solidFill>
                          <a:latin typeface="Arial" panose="020B0604020202020204" pitchFamily="34" charset="0"/>
                          <a:cs typeface="Arial" panose="020B0604020202020204" pitchFamily="34" charset="0"/>
                        </a:rPr>
                        <a:t>Total</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147 258,6</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600"/>
                        </a:spcAft>
                      </a:pPr>
                      <a:r>
                        <a:rPr lang="ro-RO" sz="1200" b="1" dirty="0">
                          <a:solidFill>
                            <a:schemeClr val="bg1"/>
                          </a:solidFill>
                          <a:latin typeface="Arial" panose="020B0604020202020204" pitchFamily="34" charset="0"/>
                          <a:cs typeface="Arial" panose="020B0604020202020204" pitchFamily="34" charset="0"/>
                        </a:rPr>
                        <a:t>197 230,8</a:t>
                      </a:r>
                      <a:endParaRPr lang="ru-RU" sz="1200" b="1" dirty="0">
                        <a:solidFill>
                          <a:schemeClr val="bg1"/>
                        </a:solidFill>
                        <a:latin typeface="Arial" pitchFamily="34" charset="0"/>
                        <a:ea typeface="Times New Roman"/>
                        <a:cs typeface="Arial" pitchFamily="34" charset="0"/>
                      </a:endParaRPr>
                    </a:p>
                  </a:txBody>
                  <a:tcPr marL="26527" marR="26527" marT="0" marB="0"/>
                </a:tc>
                <a:tc>
                  <a:txBody>
                    <a:bodyPr/>
                    <a:lstStyle/>
                    <a:p>
                      <a:pPr algn="ctr">
                        <a:lnSpc>
                          <a:spcPct val="100000"/>
                        </a:lnSpc>
                        <a:spcAft>
                          <a:spcPts val="1000"/>
                        </a:spcAft>
                      </a:pPr>
                      <a:r>
                        <a:rPr lang="ro-RO" sz="1200" b="1" dirty="0">
                          <a:solidFill>
                            <a:schemeClr val="bg1"/>
                          </a:solidFill>
                          <a:latin typeface="Arial" panose="020B0604020202020204" pitchFamily="34" charset="0"/>
                          <a:cs typeface="Arial" panose="020B0604020202020204" pitchFamily="34" charset="0"/>
                        </a:rPr>
                        <a:t>+49 972,2</a:t>
                      </a:r>
                      <a:endParaRPr lang="ru-RU" sz="1200" b="1" dirty="0">
                        <a:solidFill>
                          <a:schemeClr val="bg1"/>
                        </a:solidFill>
                        <a:latin typeface="Arial" pitchFamily="34" charset="0"/>
                        <a:ea typeface="Times New Roman"/>
                        <a:cs typeface="Arial" pitchFamily="34" charset="0"/>
                      </a:endParaRPr>
                    </a:p>
                  </a:txBody>
                  <a:tcPr marL="26527" marR="26527" marT="0" marB="0"/>
                </a:tc>
                <a:extLst>
                  <a:ext uri="{0D108BD9-81ED-4DB2-BD59-A6C34878D82A}">
                    <a16:rowId xmlns:a16="http://schemas.microsoft.com/office/drawing/2014/main" val="10014"/>
                  </a:ext>
                </a:extLst>
              </a:tr>
            </a:tbl>
          </a:graphicData>
        </a:graphic>
      </p:graphicFrame>
      <p:sp>
        <p:nvSpPr>
          <p:cNvPr id="17409" name="Rectangle 1"/>
          <p:cNvSpPr>
            <a:spLocks noChangeArrowheads="1"/>
          </p:cNvSpPr>
          <p:nvPr/>
        </p:nvSpPr>
        <p:spPr bwMode="auto">
          <a:xfrm>
            <a:off x="441106" y="4149080"/>
            <a:ext cx="8176128" cy="1876284"/>
          </a:xfrm>
          <a:prstGeom prst="rect">
            <a:avLst/>
          </a:prstGeom>
          <a:noFill/>
          <a:ln w="9525">
            <a:noFill/>
            <a:miter lim="800000"/>
            <a:headEnd/>
            <a:tailEnd/>
          </a:ln>
          <a:effectLst/>
        </p:spPr>
        <p:txBody>
          <a:bodyPr vert="horz" wrap="square" lIns="51435" tIns="25718" rIns="51435" bIns="25718" numCol="1" anchor="ctr" anchorCtr="0" compatLnSpc="1">
            <a:prstTxWarp prst="textNoShape">
              <a:avLst/>
            </a:prstTxWarp>
            <a:spAutoFit/>
          </a:bodyPr>
          <a:lstStyle/>
          <a:p>
            <a:pPr algn="just" fontAlgn="base">
              <a:spcBef>
                <a:spcPct val="0"/>
              </a:spcBef>
              <a:spcAft>
                <a:spcPct val="0"/>
              </a:spcAft>
            </a:pPr>
            <a:r>
              <a:rPr lang="ro-RO" sz="788" b="1" dirty="0">
                <a:latin typeface="Arial" panose="020B0604020202020204" pitchFamily="34" charset="0"/>
                <a:ea typeface="Calibri" pitchFamily="34" charset="0"/>
                <a:cs typeface="Arial" panose="020B0604020202020204" pitchFamily="34" charset="0"/>
              </a:rPr>
              <a:t>*</a:t>
            </a:r>
            <a:endParaRPr lang="en-US" sz="788" b="1" dirty="0">
              <a:latin typeface="Arial" panose="020B0604020202020204" pitchFamily="34" charset="0"/>
              <a:ea typeface="Calibri" pitchFamily="34" charset="0"/>
              <a:cs typeface="Arial" panose="020B0604020202020204" pitchFamily="34" charset="0"/>
            </a:endParaRPr>
          </a:p>
          <a:p>
            <a:pPr algn="just" fontAlgn="base">
              <a:spcBef>
                <a:spcPct val="0"/>
              </a:spcBef>
              <a:spcAft>
                <a:spcPct val="0"/>
              </a:spcAft>
            </a:pPr>
            <a:endParaRPr lang="en-US" sz="788" b="1" dirty="0">
              <a:latin typeface="Arial" panose="020B0604020202020204" pitchFamily="34" charset="0"/>
              <a:ea typeface="Calibri" pitchFamily="34" charset="0"/>
              <a:cs typeface="Arial" panose="020B0604020202020204" pitchFamily="34" charset="0"/>
            </a:endParaRPr>
          </a:p>
          <a:p>
            <a:pPr algn="just" fontAlgn="base">
              <a:spcBef>
                <a:spcPct val="0"/>
              </a:spcBef>
              <a:spcAft>
                <a:spcPct val="0"/>
              </a:spcAft>
            </a:pPr>
            <a:endParaRPr lang="en-US" sz="788" b="1" dirty="0">
              <a:latin typeface="Arial" panose="020B0604020202020204" pitchFamily="34" charset="0"/>
              <a:ea typeface="Calibri" pitchFamily="34" charset="0"/>
              <a:cs typeface="Arial" panose="020B0604020202020204" pitchFamily="34" charset="0"/>
            </a:endParaRPr>
          </a:p>
          <a:p>
            <a:pPr algn="just" fontAlgn="base">
              <a:spcBef>
                <a:spcPct val="0"/>
              </a:spcBef>
              <a:spcAft>
                <a:spcPct val="0"/>
              </a:spcAft>
            </a:pPr>
            <a:endParaRPr lang="en-US" sz="788" b="1" dirty="0">
              <a:latin typeface="Arial" panose="020B0604020202020204" pitchFamily="34" charset="0"/>
              <a:ea typeface="Calibri" pitchFamily="34" charset="0"/>
              <a:cs typeface="Arial" panose="020B0604020202020204" pitchFamily="34" charset="0"/>
            </a:endParaRPr>
          </a:p>
          <a:p>
            <a:pPr algn="just" fontAlgn="base">
              <a:spcBef>
                <a:spcPct val="0"/>
              </a:spcBef>
              <a:spcAft>
                <a:spcPct val="0"/>
              </a:spcAft>
            </a:pPr>
            <a:endParaRPr lang="en-US" sz="788" b="1" dirty="0">
              <a:latin typeface="Arial" panose="020B0604020202020204" pitchFamily="34" charset="0"/>
              <a:ea typeface="Calibri" pitchFamily="34" charset="0"/>
              <a:cs typeface="Arial" panose="020B0604020202020204" pitchFamily="34" charset="0"/>
            </a:endParaRPr>
          </a:p>
          <a:p>
            <a:pPr algn="just" fontAlgn="base">
              <a:spcBef>
                <a:spcPct val="0"/>
              </a:spcBef>
              <a:spcAft>
                <a:spcPct val="0"/>
              </a:spcAft>
            </a:pPr>
            <a:endParaRPr lang="en-US" sz="788" b="1" dirty="0">
              <a:latin typeface="Arial" panose="020B0604020202020204" pitchFamily="34" charset="0"/>
              <a:ea typeface="Calibri" pitchFamily="34" charset="0"/>
              <a:cs typeface="Arial" panose="020B0604020202020204" pitchFamily="34" charset="0"/>
            </a:endParaRPr>
          </a:p>
          <a:p>
            <a:pPr algn="just" fontAlgn="base">
              <a:spcBef>
                <a:spcPct val="0"/>
              </a:spcBef>
              <a:spcAft>
                <a:spcPct val="0"/>
              </a:spcAft>
            </a:pPr>
            <a:endParaRPr lang="en-US" sz="788" b="1" dirty="0">
              <a:latin typeface="Arial" panose="020B0604020202020204" pitchFamily="34" charset="0"/>
              <a:ea typeface="Calibri" pitchFamily="34" charset="0"/>
              <a:cs typeface="Arial" panose="020B0604020202020204" pitchFamily="34" charset="0"/>
            </a:endParaRPr>
          </a:p>
          <a:p>
            <a:pPr algn="just" fontAlgn="base">
              <a:spcBef>
                <a:spcPct val="0"/>
              </a:spcBef>
              <a:spcAft>
                <a:spcPct val="0"/>
              </a:spcAft>
            </a:pPr>
            <a:endParaRPr lang="en-US" sz="788" b="1" dirty="0">
              <a:latin typeface="Arial" panose="020B0604020202020204" pitchFamily="34" charset="0"/>
              <a:ea typeface="Calibri" pitchFamily="34" charset="0"/>
              <a:cs typeface="Arial" panose="020B0604020202020204" pitchFamily="34" charset="0"/>
            </a:endParaRPr>
          </a:p>
          <a:p>
            <a:pPr algn="just" fontAlgn="base">
              <a:spcBef>
                <a:spcPct val="0"/>
              </a:spcBef>
              <a:spcAft>
                <a:spcPct val="0"/>
              </a:spcAft>
            </a:pPr>
            <a:endParaRPr lang="en-US" sz="788" b="1" dirty="0">
              <a:latin typeface="Arial" panose="020B0604020202020204" pitchFamily="34" charset="0"/>
              <a:ea typeface="Calibri" pitchFamily="34" charset="0"/>
              <a:cs typeface="Arial" panose="020B0604020202020204" pitchFamily="34" charset="0"/>
            </a:endParaRPr>
          </a:p>
          <a:p>
            <a:pPr algn="just" fontAlgn="base">
              <a:spcBef>
                <a:spcPct val="0"/>
              </a:spcBef>
              <a:spcAft>
                <a:spcPct val="0"/>
              </a:spcAft>
            </a:pPr>
            <a:endParaRPr lang="en-US" sz="788" b="1" dirty="0">
              <a:latin typeface="Arial" panose="020B0604020202020204" pitchFamily="34" charset="0"/>
              <a:ea typeface="Calibri" pitchFamily="34" charset="0"/>
              <a:cs typeface="Arial" panose="020B0604020202020204" pitchFamily="34" charset="0"/>
            </a:endParaRPr>
          </a:p>
          <a:p>
            <a:pPr algn="just" fontAlgn="base">
              <a:spcBef>
                <a:spcPct val="0"/>
              </a:spcBef>
              <a:spcAft>
                <a:spcPct val="0"/>
              </a:spcAft>
            </a:pPr>
            <a:endParaRPr lang="en-US" sz="788" b="1" dirty="0">
              <a:latin typeface="Arial" panose="020B0604020202020204" pitchFamily="34" charset="0"/>
              <a:ea typeface="Calibri" pitchFamily="34" charset="0"/>
              <a:cs typeface="Arial" panose="020B0604020202020204" pitchFamily="34" charset="0"/>
            </a:endParaRPr>
          </a:p>
          <a:p>
            <a:pPr algn="just" fontAlgn="base">
              <a:spcBef>
                <a:spcPct val="0"/>
              </a:spcBef>
              <a:spcAft>
                <a:spcPct val="0"/>
              </a:spcAft>
            </a:pPr>
            <a:endParaRPr lang="en-US" sz="788" b="1" dirty="0">
              <a:latin typeface="Arial" panose="020B0604020202020204" pitchFamily="34" charset="0"/>
              <a:ea typeface="Calibri" pitchFamily="34" charset="0"/>
              <a:cs typeface="Arial" panose="020B0604020202020204" pitchFamily="34" charset="0"/>
            </a:endParaRPr>
          </a:p>
          <a:p>
            <a:pPr algn="just" fontAlgn="base">
              <a:spcBef>
                <a:spcPct val="0"/>
              </a:spcBef>
              <a:spcAft>
                <a:spcPct val="0"/>
              </a:spcAft>
            </a:pPr>
            <a:r>
              <a:rPr lang="ro-RO" sz="1200" b="1" dirty="0">
                <a:latin typeface="Arial" panose="020B0604020202020204" pitchFamily="34" charset="0"/>
                <a:ea typeface="Calibri" pitchFamily="34" charset="0"/>
                <a:cs typeface="Arial" panose="020B0604020202020204" pitchFamily="34" charset="0"/>
              </a:rPr>
              <a:t>Cheltuielile efective pentru ”Retribuirea muncii” în sumă de </a:t>
            </a:r>
            <a:r>
              <a:rPr lang="en-US" sz="1200" b="1" dirty="0">
                <a:latin typeface="Arial" panose="020B0604020202020204" pitchFamily="34" charset="0"/>
                <a:ea typeface="Calibri" pitchFamily="34" charset="0"/>
                <a:cs typeface="Arial" panose="020B0604020202020204" pitchFamily="34" charset="0"/>
              </a:rPr>
              <a:t>73 756,5 </a:t>
            </a:r>
            <a:r>
              <a:rPr lang="ro-RO" sz="1200" b="1" dirty="0">
                <a:latin typeface="Arial" panose="020B0604020202020204" pitchFamily="34" charset="0"/>
                <a:ea typeface="Calibri" pitchFamily="34" charset="0"/>
                <a:cs typeface="Arial" panose="020B0604020202020204" pitchFamily="34" charset="0"/>
              </a:rPr>
              <a:t>mii lei sunt formate: Salariul total în sumă de </a:t>
            </a:r>
            <a:r>
              <a:rPr lang="en-US" sz="1200" b="1" dirty="0">
                <a:latin typeface="Arial" panose="020B0604020202020204" pitchFamily="34" charset="0"/>
                <a:ea typeface="Calibri" pitchFamily="34" charset="0"/>
                <a:cs typeface="Arial" panose="020B0604020202020204" pitchFamily="34" charset="0"/>
              </a:rPr>
              <a:t>68 317,9 </a:t>
            </a:r>
            <a:r>
              <a:rPr lang="ro-RO" sz="1200" b="1" dirty="0">
                <a:latin typeface="Arial" panose="020B0604020202020204" pitchFamily="34" charset="0"/>
                <a:ea typeface="Calibri" pitchFamily="34" charset="0"/>
                <a:cs typeface="Arial" panose="020B0604020202020204" pitchFamily="34" charset="0"/>
              </a:rPr>
              <a:t>mii lei și Premii în sumă de </a:t>
            </a:r>
            <a:r>
              <a:rPr lang="en-US" sz="1200" b="1" dirty="0">
                <a:latin typeface="Arial" panose="020B0604020202020204" pitchFamily="34" charset="0"/>
                <a:ea typeface="Calibri" pitchFamily="34" charset="0"/>
                <a:cs typeface="Arial" panose="020B0604020202020204" pitchFamily="34" charset="0"/>
              </a:rPr>
              <a:t>5 438,6 </a:t>
            </a:r>
            <a:r>
              <a:rPr lang="ro-RO" sz="1200" b="1" dirty="0">
                <a:latin typeface="Arial" panose="020B0604020202020204" pitchFamily="34" charset="0"/>
                <a:ea typeface="Calibri" pitchFamily="34" charset="0"/>
                <a:cs typeface="Arial" panose="020B0604020202020204" pitchFamily="34" charset="0"/>
              </a:rPr>
              <a:t>mii lei.</a:t>
            </a:r>
            <a:endParaRPr lang="ro-RO" sz="1200" b="1" dirty="0">
              <a:latin typeface="Arial" pitchFamily="34" charset="0"/>
              <a:cs typeface="Arial" pitchFamily="34" charset="0"/>
            </a:endParaRPr>
          </a:p>
        </p:txBody>
      </p:sp>
    </p:spTree>
    <p:extLst>
      <p:ext uri="{BB962C8B-B14F-4D97-AF65-F5344CB8AC3E}">
        <p14:creationId xmlns:p14="http://schemas.microsoft.com/office/powerpoint/2010/main" val="13879568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одержимое 4"/>
          <p:cNvGraphicFramePr>
            <a:graphicFrameLocks noGrp="1"/>
          </p:cNvGraphicFramePr>
          <p:nvPr>
            <p:ph idx="1"/>
            <p:extLst>
              <p:ext uri="{D42A27DB-BD31-4B8C-83A1-F6EECF244321}">
                <p14:modId xmlns:p14="http://schemas.microsoft.com/office/powerpoint/2010/main" val="2498686600"/>
              </p:ext>
            </p:extLst>
          </p:nvPr>
        </p:nvGraphicFramePr>
        <p:xfrm>
          <a:off x="899592" y="836711"/>
          <a:ext cx="7189982" cy="3358465"/>
        </p:xfrm>
        <a:graphic>
          <a:graphicData uri="http://schemas.openxmlformats.org/drawingml/2006/chart">
            <c:chart xmlns:c="http://schemas.openxmlformats.org/drawingml/2006/chart" xmlns:r="http://schemas.openxmlformats.org/officeDocument/2006/relationships" r:id="rId2"/>
          </a:graphicData>
        </a:graphic>
      </p:graphicFrame>
      <p:sp>
        <p:nvSpPr>
          <p:cNvPr id="3" name="Номер слайда 2"/>
          <p:cNvSpPr>
            <a:spLocks noGrp="1"/>
          </p:cNvSpPr>
          <p:nvPr>
            <p:ph type="sldNum" sz="quarter" idx="12"/>
          </p:nvPr>
        </p:nvSpPr>
        <p:spPr/>
        <p:txBody>
          <a:bodyPr/>
          <a:lstStyle/>
          <a:p>
            <a:pPr>
              <a:defRPr/>
            </a:pPr>
            <a:fld id="{BCD7031D-480F-4954-9AE3-A50B42D7BE9D}" type="slidenum">
              <a:rPr lang="ru-RU" smtClean="0"/>
              <a:pPr>
                <a:defRPr/>
              </a:pPr>
              <a:t>18</a:t>
            </a:fld>
            <a:endParaRPr lang="ru-RU"/>
          </a:p>
        </p:txBody>
      </p:sp>
      <p:sp>
        <p:nvSpPr>
          <p:cNvPr id="4" name="TextBox 3"/>
          <p:cNvSpPr txBox="1"/>
          <p:nvPr/>
        </p:nvSpPr>
        <p:spPr>
          <a:xfrm>
            <a:off x="1362235" y="328229"/>
            <a:ext cx="6264696" cy="338554"/>
          </a:xfrm>
          <a:prstGeom prst="rect">
            <a:avLst/>
          </a:prstGeom>
          <a:no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lnSpc>
                <a:spcPct val="100000"/>
              </a:lnSpc>
            </a:pPr>
            <a:r>
              <a:rPr lang="ro-RO" sz="1600" b="1" dirty="0">
                <a:solidFill>
                  <a:srgbClr val="FFFF00"/>
                </a:solidFill>
                <a:latin typeface="Arial Black" panose="020B0A04020102020204" pitchFamily="34" charset="0"/>
                <a:cs typeface="Times New Roman" panose="02020603050405020304" pitchFamily="18" charset="0"/>
              </a:rPr>
              <a:t>STRUCTURA ALTOR CHELTUIELI PENTRU A. </a:t>
            </a:r>
            <a:r>
              <a:rPr lang="en-US" sz="1600" b="1" dirty="0">
                <a:solidFill>
                  <a:srgbClr val="FFFF00"/>
                </a:solidFill>
                <a:latin typeface="Arial Black" panose="020B0A04020102020204" pitchFamily="34" charset="0"/>
                <a:cs typeface="Times New Roman" panose="02020603050405020304" pitchFamily="18" charset="0"/>
              </a:rPr>
              <a:t>2021</a:t>
            </a:r>
            <a:endParaRPr lang="ro-RO" sz="1600" b="1" dirty="0">
              <a:solidFill>
                <a:srgbClr val="FFFF00"/>
              </a:solidFill>
              <a:latin typeface="Arial Black" panose="020B0A04020102020204" pitchFamily="34" charset="0"/>
              <a:cs typeface="Times New Roman" panose="02020603050405020304" pitchFamily="18" charset="0"/>
            </a:endParaRPr>
          </a:p>
        </p:txBody>
      </p:sp>
      <p:sp>
        <p:nvSpPr>
          <p:cNvPr id="6" name="TextBox 5"/>
          <p:cNvSpPr txBox="1"/>
          <p:nvPr/>
        </p:nvSpPr>
        <p:spPr>
          <a:xfrm>
            <a:off x="787949" y="4365104"/>
            <a:ext cx="7200800" cy="2246769"/>
          </a:xfrm>
          <a:prstGeom prst="rect">
            <a:avLst/>
          </a:prstGeom>
          <a:noFill/>
        </p:spPr>
        <p:txBody>
          <a:bodyPr wrap="square" rtlCol="0">
            <a:spAutoFit/>
          </a:bodyPr>
          <a:lstStyle/>
          <a:p>
            <a:pPr algn="just"/>
            <a:r>
              <a:rPr lang="ro-RO" sz="1400" b="1" dirty="0">
                <a:latin typeface="Arial" panose="020B0604020202020204" pitchFamily="34" charset="0"/>
                <a:cs typeface="Arial" panose="020B0604020202020204" pitchFamily="34" charset="0"/>
              </a:rPr>
              <a:t>Alte cheltuieli a. 20</a:t>
            </a:r>
            <a:r>
              <a:rPr lang="en-US" sz="1400" b="1" dirty="0">
                <a:latin typeface="Arial" panose="020B0604020202020204" pitchFamily="34" charset="0"/>
                <a:cs typeface="Arial" panose="020B0604020202020204" pitchFamily="34" charset="0"/>
              </a:rPr>
              <a:t>21</a:t>
            </a:r>
            <a:r>
              <a:rPr lang="ro-RO" sz="1400" b="1" dirty="0">
                <a:latin typeface="Arial" panose="020B0604020202020204" pitchFamily="34" charset="0"/>
                <a:cs typeface="Arial" panose="020B0604020202020204" pitchFamily="34" charset="0"/>
              </a:rPr>
              <a:t> a constituit – </a:t>
            </a:r>
            <a:r>
              <a:rPr lang="en-US" sz="1400" b="1" dirty="0">
                <a:latin typeface="Arial" panose="020B0604020202020204" pitchFamily="34" charset="0"/>
                <a:cs typeface="Arial" panose="020B0604020202020204" pitchFamily="34" charset="0"/>
              </a:rPr>
              <a:t>27 195,7</a:t>
            </a:r>
            <a:r>
              <a:rPr lang="ro-RO" sz="1400" b="1" dirty="0">
                <a:latin typeface="Arial" panose="020B0604020202020204" pitchFamily="34" charset="0"/>
                <a:cs typeface="Arial" panose="020B0604020202020204" pitchFamily="34" charset="0"/>
              </a:rPr>
              <a:t> mii lei, inclusiv:</a:t>
            </a:r>
          </a:p>
          <a:p>
            <a:pPr marL="192881" indent="-192881" algn="just">
              <a:buFont typeface="Arial" pitchFamily="34" charset="0"/>
              <a:buChar char="•"/>
            </a:pPr>
            <a:r>
              <a:rPr lang="ro-RO" sz="1400" b="1" dirty="0">
                <a:latin typeface="Arial" panose="020B0604020202020204" pitchFamily="34" charset="0"/>
                <a:cs typeface="Arial" panose="020B0604020202020204" pitchFamily="34" charset="0"/>
              </a:rPr>
              <a:t>Servicii comunale – </a:t>
            </a:r>
            <a:r>
              <a:rPr lang="en-US" sz="1400" b="1" dirty="0">
                <a:latin typeface="Arial" panose="020B0604020202020204" pitchFamily="34" charset="0"/>
                <a:cs typeface="Arial" panose="020B0604020202020204" pitchFamily="34" charset="0"/>
              </a:rPr>
              <a:t>5 282,0</a:t>
            </a:r>
            <a:r>
              <a:rPr lang="ro-RO" sz="1400" b="1" dirty="0">
                <a:latin typeface="Arial" panose="020B0604020202020204" pitchFamily="34" charset="0"/>
                <a:cs typeface="Arial" panose="020B0604020202020204" pitchFamily="34" charset="0"/>
              </a:rPr>
              <a:t> mii lei</a:t>
            </a:r>
          </a:p>
          <a:p>
            <a:pPr marL="192881" indent="-192881" algn="just">
              <a:buFont typeface="Arial" pitchFamily="34" charset="0"/>
              <a:buChar char="•"/>
            </a:pPr>
            <a:r>
              <a:rPr lang="ro-RO" sz="1400" b="1" dirty="0">
                <a:latin typeface="Arial" panose="020B0604020202020204" pitchFamily="34" charset="0"/>
                <a:cs typeface="Arial" panose="020B0604020202020204" pitchFamily="34" charset="0"/>
              </a:rPr>
              <a:t>Produse petroliere – </a:t>
            </a:r>
            <a:r>
              <a:rPr lang="en-US" sz="1400" b="1" dirty="0">
                <a:latin typeface="Arial" panose="020B0604020202020204" pitchFamily="34" charset="0"/>
                <a:cs typeface="Arial" panose="020B0604020202020204" pitchFamily="34" charset="0"/>
              </a:rPr>
              <a:t>201,5</a:t>
            </a:r>
            <a:r>
              <a:rPr lang="ro-RO" sz="1400" b="1" dirty="0">
                <a:latin typeface="Arial" panose="020B0604020202020204" pitchFamily="34" charset="0"/>
                <a:cs typeface="Arial" panose="020B0604020202020204" pitchFamily="34" charset="0"/>
              </a:rPr>
              <a:t> mii lei</a:t>
            </a:r>
          </a:p>
          <a:p>
            <a:pPr marL="192881" indent="-192881" algn="just">
              <a:buFont typeface="Arial" pitchFamily="34" charset="0"/>
              <a:buChar char="•"/>
            </a:pPr>
            <a:r>
              <a:rPr lang="ro-RO" sz="1400" b="1" dirty="0">
                <a:latin typeface="Arial" panose="020B0604020202020204" pitchFamily="34" charset="0"/>
                <a:cs typeface="Arial" panose="020B0604020202020204" pitchFamily="34" charset="0"/>
              </a:rPr>
              <a:t>Reparația curentă – </a:t>
            </a:r>
            <a:r>
              <a:rPr lang="en-US" sz="1400" b="1" dirty="0">
                <a:latin typeface="Arial" panose="020B0604020202020204" pitchFamily="34" charset="0"/>
                <a:cs typeface="Arial" panose="020B0604020202020204" pitchFamily="34" charset="0"/>
              </a:rPr>
              <a:t>1 306,0</a:t>
            </a:r>
            <a:r>
              <a:rPr lang="ro-RO" sz="1400" b="1" dirty="0">
                <a:latin typeface="Arial" panose="020B0604020202020204" pitchFamily="34" charset="0"/>
                <a:cs typeface="Arial" panose="020B0604020202020204" pitchFamily="34" charset="0"/>
              </a:rPr>
              <a:t> mii lei</a:t>
            </a:r>
            <a:endParaRPr lang="en-US" sz="1400" b="1" dirty="0">
              <a:latin typeface="Arial" panose="020B0604020202020204" pitchFamily="34" charset="0"/>
              <a:cs typeface="Arial" panose="020B0604020202020204" pitchFamily="34" charset="0"/>
            </a:endParaRPr>
          </a:p>
          <a:p>
            <a:pPr marL="192881" indent="-192881" algn="just">
              <a:buFont typeface="Arial" pitchFamily="34" charset="0"/>
              <a:buChar char="•"/>
            </a:pPr>
            <a:r>
              <a:rPr lang="ro-RO" sz="1400" b="1" dirty="0">
                <a:latin typeface="Arial" panose="020B0604020202020204" pitchFamily="34" charset="0"/>
                <a:cs typeface="Arial" panose="020B0604020202020204" pitchFamily="34" charset="0"/>
              </a:rPr>
              <a:t>Perfecționarea cadrelor –</a:t>
            </a:r>
            <a:r>
              <a:rPr lang="en-US" sz="1400" b="1" dirty="0">
                <a:latin typeface="Arial" panose="020B0604020202020204" pitchFamily="34" charset="0"/>
                <a:cs typeface="Arial" panose="020B0604020202020204" pitchFamily="34" charset="0"/>
              </a:rPr>
              <a:t>174,6</a:t>
            </a:r>
            <a:r>
              <a:rPr lang="ro-RO" sz="1400" b="1" dirty="0">
                <a:latin typeface="Arial" panose="020B0604020202020204" pitchFamily="34" charset="0"/>
                <a:cs typeface="Arial" panose="020B0604020202020204" pitchFamily="34" charset="0"/>
              </a:rPr>
              <a:t> mii lei</a:t>
            </a:r>
          </a:p>
          <a:p>
            <a:pPr marL="192881" indent="-192881" algn="just">
              <a:buFont typeface="Arial" pitchFamily="34" charset="0"/>
              <a:buChar char="•"/>
            </a:pPr>
            <a:r>
              <a:rPr lang="ro-RO" sz="1400" b="1" dirty="0">
                <a:latin typeface="Arial" panose="020B0604020202020204" pitchFamily="34" charset="0"/>
                <a:cs typeface="Arial" panose="020B0604020202020204" pitchFamily="34" charset="0"/>
              </a:rPr>
              <a:t>Investigații în alte instituții medicale – </a:t>
            </a:r>
            <a:r>
              <a:rPr lang="en-US" sz="1400" b="1" dirty="0">
                <a:latin typeface="Arial" panose="020B0604020202020204" pitchFamily="34" charset="0"/>
                <a:cs typeface="Arial" panose="020B0604020202020204" pitchFamily="34" charset="0"/>
              </a:rPr>
              <a:t>1 236,1</a:t>
            </a:r>
            <a:r>
              <a:rPr lang="ro-RO" sz="1400" b="1" dirty="0">
                <a:latin typeface="Arial" panose="020B0604020202020204" pitchFamily="34" charset="0"/>
                <a:cs typeface="Arial" panose="020B0604020202020204" pitchFamily="34" charset="0"/>
              </a:rPr>
              <a:t> mii lei</a:t>
            </a:r>
          </a:p>
          <a:p>
            <a:pPr marL="192881" indent="-192881" algn="just">
              <a:buFont typeface="Arial" pitchFamily="34" charset="0"/>
              <a:buChar char="•"/>
            </a:pPr>
            <a:r>
              <a:rPr lang="ro-RO" sz="1400" b="1" dirty="0">
                <a:latin typeface="Arial" panose="020B0604020202020204" pitchFamily="34" charset="0"/>
                <a:cs typeface="Arial" panose="020B0604020202020204" pitchFamily="34" charset="0"/>
              </a:rPr>
              <a:t>Uzura – </a:t>
            </a:r>
            <a:r>
              <a:rPr lang="en-US" sz="1400" b="1" dirty="0">
                <a:latin typeface="Arial" panose="020B0604020202020204" pitchFamily="34" charset="0"/>
                <a:cs typeface="Arial" panose="020B0604020202020204" pitchFamily="34" charset="0"/>
              </a:rPr>
              <a:t>9 544,9</a:t>
            </a:r>
            <a:r>
              <a:rPr lang="ro-RO" sz="1400" b="1" dirty="0">
                <a:latin typeface="Arial" panose="020B0604020202020204" pitchFamily="34" charset="0"/>
                <a:cs typeface="Arial" panose="020B0604020202020204" pitchFamily="34" charset="0"/>
              </a:rPr>
              <a:t> mii lei</a:t>
            </a:r>
          </a:p>
          <a:p>
            <a:pPr marL="192881" indent="-192881" algn="just">
              <a:buFont typeface="Arial" pitchFamily="34" charset="0"/>
              <a:buChar char="•"/>
            </a:pPr>
            <a:r>
              <a:rPr lang="ro-RO" sz="1400" b="1" dirty="0">
                <a:latin typeface="Arial" panose="020B0604020202020204" pitchFamily="34" charset="0"/>
                <a:cs typeface="Arial" panose="020B0604020202020204" pitchFamily="34" charset="0"/>
              </a:rPr>
              <a:t>Cheltuieli mixte  –</a:t>
            </a:r>
            <a:r>
              <a:rPr lang="en-US" sz="1400" b="1" dirty="0">
                <a:latin typeface="Arial" panose="020B0604020202020204" pitchFamily="34" charset="0"/>
                <a:cs typeface="Arial" panose="020B0604020202020204" pitchFamily="34" charset="0"/>
              </a:rPr>
              <a:t>9 450,6 </a:t>
            </a:r>
            <a:r>
              <a:rPr lang="ro-RO" sz="1400" b="1" dirty="0">
                <a:latin typeface="Arial" panose="020B0604020202020204" pitchFamily="34" charset="0"/>
                <a:cs typeface="Arial" panose="020B0604020202020204" pitchFamily="34" charset="0"/>
              </a:rPr>
              <a:t>mii lei (servicii de curățenie, servicii de închiriere și spălare a </a:t>
            </a:r>
            <a:r>
              <a:rPr lang="ro-RO" sz="1400" b="1" dirty="0" err="1">
                <a:latin typeface="Arial" panose="020B0604020202020204" pitchFamily="34" charset="0"/>
                <a:cs typeface="Arial" panose="020B0604020202020204" pitchFamily="34" charset="0"/>
              </a:rPr>
              <a:t>len</a:t>
            </a:r>
            <a:r>
              <a:rPr lang="en-US" sz="1400" b="1" dirty="0">
                <a:latin typeface="Arial" panose="020B0604020202020204" pitchFamily="34" charset="0"/>
                <a:cs typeface="Arial" panose="020B0604020202020204" pitchFamily="34" charset="0"/>
              </a:rPr>
              <a:t>j</a:t>
            </a:r>
            <a:r>
              <a:rPr lang="ro-RO" sz="1400" b="1" dirty="0" err="1">
                <a:latin typeface="Arial" panose="020B0604020202020204" pitchFamily="34" charset="0"/>
                <a:cs typeface="Arial" panose="020B0604020202020204" pitchFamily="34" charset="0"/>
              </a:rPr>
              <a:t>eriei</a:t>
            </a:r>
            <a:r>
              <a:rPr lang="ro-RO" sz="1400" b="1" dirty="0">
                <a:latin typeface="Arial" panose="020B0604020202020204" pitchFamily="34" charset="0"/>
                <a:cs typeface="Arial" panose="020B0604020202020204" pitchFamily="34" charset="0"/>
              </a:rPr>
              <a:t>, servicii internet, marfă de uz gospodăresc, piese de schimb, reparația curentă a utilajului, servicii de mentenanță, paza, etc.)</a:t>
            </a:r>
            <a:endParaRPr lang="ru-RU"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7400289"/>
      </p:ext>
    </p:extLst>
  </p:cSld>
  <p:clrMapOvr>
    <a:masterClrMapping/>
  </p:clrMapOvr>
  <p:transition spd="slow">
    <p:wedg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F1C1FEF-B233-4AA3-99D6-6C3CBFEF361D}" type="slidenum">
              <a:rPr lang="ru-RU" smtClean="0"/>
              <a:pPr>
                <a:defRPr/>
              </a:pPr>
              <a:t>19</a:t>
            </a:fld>
            <a:endParaRPr lang="ru-RU"/>
          </a:p>
        </p:txBody>
      </p:sp>
      <p:sp>
        <p:nvSpPr>
          <p:cNvPr id="2" name="Subtitle 1"/>
          <p:cNvSpPr>
            <a:spLocks noGrp="1"/>
          </p:cNvSpPr>
          <p:nvPr>
            <p:ph type="subTitle" idx="1"/>
          </p:nvPr>
        </p:nvSpPr>
        <p:spPr>
          <a:xfrm>
            <a:off x="2195736" y="908720"/>
            <a:ext cx="5207775" cy="756084"/>
          </a:xfrm>
        </p:spPr>
        <p:txBody>
          <a:bodyPr>
            <a:noAutofit/>
          </a:bodyPr>
          <a:lstStyle/>
          <a:p>
            <a:r>
              <a:rPr lang="ro-RO" sz="2000" b="1" dirty="0">
                <a:solidFill>
                  <a:srgbClr val="FFFF00"/>
                </a:solidFill>
                <a:latin typeface="Arial Black" pitchFamily="34" charset="0"/>
                <a:cs typeface="Times New Roman" panose="02020603050405020304" pitchFamily="18" charset="0"/>
              </a:rPr>
              <a:t>CHELTUIELI SALARIALE, anul </a:t>
            </a:r>
            <a:r>
              <a:rPr lang="en-US" sz="2000" b="1" dirty="0">
                <a:solidFill>
                  <a:srgbClr val="FFFF00"/>
                </a:solidFill>
                <a:latin typeface="Arial Black" pitchFamily="34" charset="0"/>
                <a:cs typeface="Times New Roman" panose="02020603050405020304" pitchFamily="18" charset="0"/>
              </a:rPr>
              <a:t>2021</a:t>
            </a:r>
            <a:endParaRPr lang="ru-RU" sz="2000" b="1" dirty="0">
              <a:solidFill>
                <a:srgbClr val="FFFF00"/>
              </a:solidFill>
              <a:latin typeface="Arial Black" pitchFamily="34" charset="0"/>
              <a:cs typeface="Times New Roman" panose="02020603050405020304" pitchFamily="18" charset="0"/>
            </a:endParaRPr>
          </a:p>
        </p:txBody>
      </p:sp>
      <p:graphicFrame>
        <p:nvGraphicFramePr>
          <p:cNvPr id="7" name="Diagram 6"/>
          <p:cNvGraphicFramePr/>
          <p:nvPr/>
        </p:nvGraphicFramePr>
        <p:xfrm>
          <a:off x="1331641" y="1556792"/>
          <a:ext cx="6593160" cy="30152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53549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36875" y="1427163"/>
            <a:ext cx="5622925" cy="1361911"/>
          </a:xfrm>
          <a:prstGeom prst="rect">
            <a:avLst/>
          </a:prstGeom>
          <a:solidFill>
            <a:schemeClr val="accent1">
              <a:lumMod val="20000"/>
              <a:lumOff val="80000"/>
            </a:schemeClr>
          </a:solidFill>
          <a:ln w="38100">
            <a:solidFill>
              <a:schemeClr val="tx1"/>
            </a:solidFill>
          </a:ln>
        </p:spPr>
        <p:txBody>
          <a:bodyPr>
            <a:spAutoFit/>
          </a:bodyPr>
          <a:lstStyle/>
          <a:p>
            <a:pPr marL="214313" indent="-214313">
              <a:buFont typeface="Arial" panose="020B0604020202020204" pitchFamily="34" charset="0"/>
              <a:buChar char="•"/>
              <a:defRPr/>
            </a:pPr>
            <a:r>
              <a:rPr lang="ro-RO" sz="1650" b="1" dirty="0">
                <a:solidFill>
                  <a:schemeClr val="bg1"/>
                </a:solidFill>
                <a:latin typeface="Times New Roman" panose="02020603050405020304" pitchFamily="18" charset="0"/>
                <a:cs typeface="Times New Roman" panose="02020603050405020304" pitchFamily="18" charset="0"/>
              </a:rPr>
              <a:t>300 paturi spitalicești, 6 secții specializate cu paturi spitalicești</a:t>
            </a:r>
          </a:p>
          <a:p>
            <a:pPr marL="214313" indent="-214313">
              <a:buFont typeface="Arial" panose="020B0604020202020204" pitchFamily="34" charset="0"/>
              <a:buChar char="•"/>
              <a:defRPr/>
            </a:pPr>
            <a:r>
              <a:rPr lang="ro-RO" sz="1650" b="1" dirty="0">
                <a:solidFill>
                  <a:schemeClr val="bg1"/>
                </a:solidFill>
                <a:latin typeface="Times New Roman" panose="02020603050405020304" pitchFamily="18" charset="0"/>
                <a:cs typeface="Times New Roman" panose="02020603050405020304" pitchFamily="18" charset="0"/>
              </a:rPr>
              <a:t>Bloc operator cu </a:t>
            </a:r>
            <a:r>
              <a:rPr lang="en-US" sz="1650" b="1" dirty="0">
                <a:solidFill>
                  <a:schemeClr val="bg1"/>
                </a:solidFill>
                <a:latin typeface="Times New Roman" panose="02020603050405020304" pitchFamily="18" charset="0"/>
                <a:cs typeface="Times New Roman" panose="02020603050405020304" pitchFamily="18" charset="0"/>
              </a:rPr>
              <a:t>4</a:t>
            </a:r>
            <a:r>
              <a:rPr lang="ro-RO" sz="1650" b="1" dirty="0">
                <a:solidFill>
                  <a:schemeClr val="bg1"/>
                </a:solidFill>
                <a:latin typeface="Times New Roman" panose="02020603050405020304" pitchFamily="18" charset="0"/>
                <a:cs typeface="Times New Roman" panose="02020603050405020304" pitchFamily="18" charset="0"/>
              </a:rPr>
              <a:t> săli de operații</a:t>
            </a:r>
          </a:p>
          <a:p>
            <a:pPr marL="214313" indent="-214313">
              <a:buFont typeface="Arial" panose="020B0604020202020204" pitchFamily="34" charset="0"/>
              <a:buChar char="•"/>
              <a:defRPr/>
            </a:pPr>
            <a:r>
              <a:rPr lang="ro-RO" sz="1650" b="1" dirty="0">
                <a:solidFill>
                  <a:schemeClr val="bg1"/>
                </a:solidFill>
                <a:latin typeface="Times New Roman" panose="02020603050405020304" pitchFamily="18" charset="0"/>
                <a:cs typeface="Times New Roman" panose="02020603050405020304" pitchFamily="18" charset="0"/>
              </a:rPr>
              <a:t>Serviciul consultativ </a:t>
            </a:r>
          </a:p>
          <a:p>
            <a:pPr marL="214313" indent="-214313">
              <a:buFont typeface="Arial" panose="020B0604020202020204" pitchFamily="34" charset="0"/>
              <a:buChar char="•"/>
              <a:defRPr/>
            </a:pPr>
            <a:r>
              <a:rPr lang="ro-RO" sz="1650" b="1" dirty="0">
                <a:solidFill>
                  <a:schemeClr val="bg1"/>
                </a:solidFill>
                <a:latin typeface="Times New Roman" panose="02020603050405020304" pitchFamily="18" charset="0"/>
                <a:cs typeface="Times New Roman" panose="02020603050405020304" pitchFamily="18" charset="0"/>
              </a:rPr>
              <a:t>Unitatea primire de urgențe</a:t>
            </a:r>
            <a:endParaRPr lang="ru-RU" sz="1650" b="1"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936875" y="3284984"/>
            <a:ext cx="5622925" cy="646112"/>
          </a:xfrm>
          <a:prstGeom prst="rect">
            <a:avLst/>
          </a:prstGeom>
          <a:solidFill>
            <a:schemeClr val="accent1">
              <a:lumMod val="20000"/>
              <a:lumOff val="80000"/>
            </a:schemeClr>
          </a:solidFill>
          <a:ln w="38100">
            <a:solidFill>
              <a:schemeClr val="tx1"/>
            </a:solidFill>
          </a:ln>
        </p:spPr>
        <p:txBody>
          <a:bodyPr>
            <a:spAutoFit/>
          </a:bodyPr>
          <a:lstStyle/>
          <a:p>
            <a:pPr marL="214313" indent="-214313">
              <a:buFont typeface="Arial" panose="020B0604020202020204" pitchFamily="34" charset="0"/>
              <a:buChar char="•"/>
              <a:defRPr/>
            </a:pPr>
            <a:r>
              <a:rPr lang="ro-RO" b="1" dirty="0">
                <a:solidFill>
                  <a:schemeClr val="bg1"/>
                </a:solidFill>
                <a:latin typeface="Times New Roman" panose="02020603050405020304" pitchFamily="18" charset="0"/>
                <a:cs typeface="Times New Roman" panose="02020603050405020304" pitchFamily="18" charset="0"/>
              </a:rPr>
              <a:t>2 catedre universitare</a:t>
            </a:r>
          </a:p>
          <a:p>
            <a:pPr marL="214313" indent="-214313">
              <a:buFont typeface="Arial" panose="020B0604020202020204" pitchFamily="34" charset="0"/>
              <a:buChar char="•"/>
              <a:defRPr/>
            </a:pPr>
            <a:r>
              <a:rPr lang="en-US" b="1" dirty="0">
                <a:solidFill>
                  <a:schemeClr val="bg1"/>
                </a:solidFill>
                <a:latin typeface="Times New Roman" panose="02020603050405020304" pitchFamily="18" charset="0"/>
                <a:cs typeface="Times New Roman" panose="02020603050405020304" pitchFamily="18" charset="0"/>
              </a:rPr>
              <a:t>5</a:t>
            </a:r>
            <a:r>
              <a:rPr lang="ro-RO" b="1" dirty="0">
                <a:solidFill>
                  <a:schemeClr val="bg1"/>
                </a:solidFill>
                <a:latin typeface="Times New Roman" panose="02020603050405020304" pitchFamily="18" charset="0"/>
                <a:cs typeface="Times New Roman" panose="02020603050405020304" pitchFamily="18" charset="0"/>
              </a:rPr>
              <a:t> laboratoare științifice</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951163" y="4592638"/>
            <a:ext cx="5608637" cy="923330"/>
          </a:xfrm>
          <a:prstGeom prst="rect">
            <a:avLst/>
          </a:prstGeom>
          <a:solidFill>
            <a:schemeClr val="accent1">
              <a:lumMod val="20000"/>
              <a:lumOff val="80000"/>
            </a:schemeClr>
          </a:solidFill>
          <a:ln w="38100">
            <a:solidFill>
              <a:schemeClr val="tx1"/>
            </a:solidFill>
          </a:ln>
        </p:spPr>
        <p:txBody>
          <a:bodyPr>
            <a:spAutoFit/>
          </a:bodyPr>
          <a:lstStyle/>
          <a:p>
            <a:pPr marL="214313" indent="-214313">
              <a:buFont typeface="Arial" panose="020B0604020202020204" pitchFamily="34" charset="0"/>
              <a:buChar char="•"/>
              <a:defRPr/>
            </a:pPr>
            <a:r>
              <a:rPr lang="ro-RO" b="1" dirty="0">
                <a:solidFill>
                  <a:schemeClr val="bg1"/>
                </a:solidFill>
                <a:latin typeface="Times New Roman" panose="02020603050405020304" pitchFamily="18" charset="0"/>
                <a:cs typeface="Times New Roman" panose="02020603050405020304" pitchFamily="18" charset="0"/>
              </a:rPr>
              <a:t>1</a:t>
            </a:r>
            <a:r>
              <a:rPr lang="en-US" b="1" dirty="0">
                <a:solidFill>
                  <a:schemeClr val="bg1"/>
                </a:solidFill>
                <a:latin typeface="Times New Roman" panose="02020603050405020304" pitchFamily="18" charset="0"/>
                <a:cs typeface="Times New Roman" panose="02020603050405020304" pitchFamily="18" charset="0"/>
              </a:rPr>
              <a:t>04</a:t>
            </a:r>
            <a:r>
              <a:rPr lang="ro-RO" b="1" dirty="0">
                <a:solidFill>
                  <a:schemeClr val="bg1"/>
                </a:solidFill>
                <a:latin typeface="Times New Roman" panose="02020603050405020304" pitchFamily="18" charset="0"/>
                <a:cs typeface="Times New Roman" panose="02020603050405020304" pitchFamily="18" charset="0"/>
              </a:rPr>
              <a:t> medici</a:t>
            </a:r>
          </a:p>
          <a:p>
            <a:pPr marL="214313" indent="-214313">
              <a:buFont typeface="Arial" panose="020B0604020202020204" pitchFamily="34" charset="0"/>
              <a:buChar char="•"/>
              <a:defRPr/>
            </a:pPr>
            <a:r>
              <a:rPr lang="ro-RO" b="1" dirty="0">
                <a:solidFill>
                  <a:schemeClr val="bg1"/>
                </a:solidFill>
                <a:latin typeface="Times New Roman" panose="02020603050405020304" pitchFamily="18" charset="0"/>
                <a:cs typeface="Times New Roman" panose="02020603050405020304" pitchFamily="18" charset="0"/>
              </a:rPr>
              <a:t>1</a:t>
            </a:r>
            <a:r>
              <a:rPr lang="en-US" b="1" dirty="0">
                <a:solidFill>
                  <a:schemeClr val="bg1"/>
                </a:solidFill>
                <a:latin typeface="Times New Roman" panose="02020603050405020304" pitchFamily="18" charset="0"/>
                <a:cs typeface="Times New Roman" panose="02020603050405020304" pitchFamily="18" charset="0"/>
              </a:rPr>
              <a:t>53</a:t>
            </a:r>
            <a:r>
              <a:rPr lang="ro-RO" b="1" dirty="0">
                <a:solidFill>
                  <a:schemeClr val="bg1"/>
                </a:solidFill>
                <a:latin typeface="Times New Roman" panose="02020603050405020304" pitchFamily="18" charset="0"/>
                <a:cs typeface="Times New Roman" panose="02020603050405020304" pitchFamily="18" charset="0"/>
              </a:rPr>
              <a:t> asistente medicale</a:t>
            </a:r>
          </a:p>
          <a:p>
            <a:pPr marL="214313" indent="-214313">
              <a:buFont typeface="Arial" panose="020B0604020202020204" pitchFamily="34" charset="0"/>
              <a:buChar char="•"/>
              <a:defRPr/>
            </a:pPr>
            <a:r>
              <a:rPr lang="en-US" b="1" dirty="0">
                <a:solidFill>
                  <a:schemeClr val="bg1"/>
                </a:solidFill>
                <a:latin typeface="Times New Roman" panose="02020603050405020304" pitchFamily="18" charset="0"/>
                <a:cs typeface="Times New Roman" panose="02020603050405020304" pitchFamily="18" charset="0"/>
              </a:rPr>
              <a:t>96</a:t>
            </a:r>
            <a:r>
              <a:rPr lang="ro-RO" b="1" dirty="0">
                <a:solidFill>
                  <a:schemeClr val="bg1"/>
                </a:solidFill>
                <a:latin typeface="Times New Roman" panose="02020603050405020304" pitchFamily="18" charset="0"/>
                <a:cs typeface="Times New Roman" panose="02020603050405020304" pitchFamily="18" charset="0"/>
              </a:rPr>
              <a:t> alt personal</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9" name="Нашивка 8"/>
          <p:cNvSpPr/>
          <p:nvPr/>
        </p:nvSpPr>
        <p:spPr>
          <a:xfrm rot="5400000">
            <a:off x="858838" y="1328738"/>
            <a:ext cx="1836737" cy="2033587"/>
          </a:xfrm>
          <a:prstGeom prst="chevron">
            <a:avLst/>
          </a:prstGeom>
          <a:solidFill>
            <a:schemeClr val="bg2">
              <a:lumMod val="60000"/>
              <a:lumOff val="40000"/>
            </a:schemeClr>
          </a:solidFill>
          <a:ln>
            <a:solidFill>
              <a:schemeClr val="tx1">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schemeClr val="tx1"/>
              </a:solidFill>
              <a:latin typeface="Times New Roman" panose="02020603050405020304" pitchFamily="18" charset="0"/>
              <a:cs typeface="Times New Roman" panose="02020603050405020304" pitchFamily="18" charset="0"/>
            </a:endParaRPr>
          </a:p>
        </p:txBody>
      </p:sp>
      <p:sp>
        <p:nvSpPr>
          <p:cNvPr id="25606" name="TextBox 9"/>
          <p:cNvSpPr txBox="1">
            <a:spLocks noChangeArrowheads="1"/>
          </p:cNvSpPr>
          <p:nvPr/>
        </p:nvSpPr>
        <p:spPr bwMode="auto">
          <a:xfrm>
            <a:off x="1155700" y="2249488"/>
            <a:ext cx="12969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cs typeface="Arial" panose="020B0604020202020204" pitchFamily="34" charset="0"/>
              </a:defRPr>
            </a:lvl1pPr>
            <a:lvl2pPr marL="742950" indent="-285750">
              <a:defRPr>
                <a:solidFill>
                  <a:schemeClr val="tx1"/>
                </a:solidFill>
                <a:latin typeface="Corbel" panose="020B0503020204020204" pitchFamily="34" charset="0"/>
                <a:cs typeface="Arial" panose="020B0604020202020204" pitchFamily="34" charset="0"/>
              </a:defRPr>
            </a:lvl2pPr>
            <a:lvl3pPr marL="1143000" indent="-228600">
              <a:defRPr>
                <a:solidFill>
                  <a:schemeClr val="tx1"/>
                </a:solidFill>
                <a:latin typeface="Corbel" panose="020B0503020204020204" pitchFamily="34" charset="0"/>
                <a:cs typeface="Arial" panose="020B0604020202020204" pitchFamily="34" charset="0"/>
              </a:defRPr>
            </a:lvl3pPr>
            <a:lvl4pPr marL="1600200" indent="-228600">
              <a:defRPr>
                <a:solidFill>
                  <a:schemeClr val="tx1"/>
                </a:solidFill>
                <a:latin typeface="Corbel" panose="020B0503020204020204" pitchFamily="34" charset="0"/>
                <a:cs typeface="Arial" panose="020B0604020202020204" pitchFamily="34" charset="0"/>
              </a:defRPr>
            </a:lvl4pPr>
            <a:lvl5pPr marL="2057400" indent="-228600">
              <a:defRPr>
                <a:solidFill>
                  <a:schemeClr val="tx1"/>
                </a:solidFill>
                <a:latin typeface="Corbel" panose="020B0503020204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9pPr>
          </a:lstStyle>
          <a:p>
            <a:pPr algn="ctr"/>
            <a:r>
              <a:rPr lang="ro-RO" altLang="ru-RU" sz="1500" b="1" dirty="0">
                <a:solidFill>
                  <a:schemeClr val="bg1"/>
                </a:solidFill>
              </a:rPr>
              <a:t>Structura </a:t>
            </a:r>
          </a:p>
          <a:p>
            <a:pPr algn="ctr"/>
            <a:r>
              <a:rPr lang="ro-RO" altLang="ru-RU" sz="1500" b="1" dirty="0">
                <a:solidFill>
                  <a:schemeClr val="bg1"/>
                </a:solidFill>
              </a:rPr>
              <a:t>Număr paturi</a:t>
            </a:r>
            <a:endParaRPr lang="ru-RU" altLang="ru-RU" sz="1500" b="1" dirty="0">
              <a:solidFill>
                <a:schemeClr val="bg1"/>
              </a:solidFill>
            </a:endParaRPr>
          </a:p>
        </p:txBody>
      </p:sp>
      <p:sp>
        <p:nvSpPr>
          <p:cNvPr id="11" name="Нашивка 10"/>
          <p:cNvSpPr/>
          <p:nvPr/>
        </p:nvSpPr>
        <p:spPr>
          <a:xfrm rot="5400000">
            <a:off x="891381" y="2686844"/>
            <a:ext cx="1825625" cy="1963738"/>
          </a:xfrm>
          <a:prstGeom prst="chevron">
            <a:avLst/>
          </a:prstGeom>
          <a:solidFill>
            <a:schemeClr val="bg2">
              <a:lumMod val="60000"/>
              <a:lumOff val="40000"/>
            </a:schemeClr>
          </a:solidFill>
          <a:ln>
            <a:solidFill>
              <a:schemeClr val="tx1">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chemeClr val="tx1"/>
              </a:solidFill>
              <a:latin typeface="Times New Roman" panose="02020603050405020304" pitchFamily="18" charset="0"/>
              <a:cs typeface="Times New Roman" panose="02020603050405020304" pitchFamily="18" charset="0"/>
            </a:endParaRPr>
          </a:p>
        </p:txBody>
      </p:sp>
      <p:sp>
        <p:nvSpPr>
          <p:cNvPr id="25608" name="TextBox 11"/>
          <p:cNvSpPr txBox="1">
            <a:spLocks noChangeArrowheads="1"/>
          </p:cNvSpPr>
          <p:nvPr/>
        </p:nvSpPr>
        <p:spPr bwMode="auto">
          <a:xfrm>
            <a:off x="1149350" y="3582988"/>
            <a:ext cx="12541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cs typeface="Arial" panose="020B0604020202020204" pitchFamily="34" charset="0"/>
              </a:defRPr>
            </a:lvl1pPr>
            <a:lvl2pPr marL="742950" indent="-285750">
              <a:defRPr>
                <a:solidFill>
                  <a:schemeClr val="tx1"/>
                </a:solidFill>
                <a:latin typeface="Corbel" panose="020B0503020204020204" pitchFamily="34" charset="0"/>
                <a:cs typeface="Arial" panose="020B0604020202020204" pitchFamily="34" charset="0"/>
              </a:defRPr>
            </a:lvl2pPr>
            <a:lvl3pPr marL="1143000" indent="-228600">
              <a:defRPr>
                <a:solidFill>
                  <a:schemeClr val="tx1"/>
                </a:solidFill>
                <a:latin typeface="Corbel" panose="020B0503020204020204" pitchFamily="34" charset="0"/>
                <a:cs typeface="Arial" panose="020B0604020202020204" pitchFamily="34" charset="0"/>
              </a:defRPr>
            </a:lvl3pPr>
            <a:lvl4pPr marL="1600200" indent="-228600">
              <a:defRPr>
                <a:solidFill>
                  <a:schemeClr val="tx1"/>
                </a:solidFill>
                <a:latin typeface="Corbel" panose="020B0503020204020204" pitchFamily="34" charset="0"/>
                <a:cs typeface="Arial" panose="020B0604020202020204" pitchFamily="34" charset="0"/>
              </a:defRPr>
            </a:lvl4pPr>
            <a:lvl5pPr marL="2057400" indent="-228600">
              <a:defRPr>
                <a:solidFill>
                  <a:schemeClr val="tx1"/>
                </a:solidFill>
                <a:latin typeface="Corbel" panose="020B0503020204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9pPr>
          </a:lstStyle>
          <a:p>
            <a:pPr algn="ctr"/>
            <a:r>
              <a:rPr lang="ro-RO" altLang="ru-RU" sz="1500" b="1" dirty="0">
                <a:solidFill>
                  <a:schemeClr val="bg1"/>
                </a:solidFill>
              </a:rPr>
              <a:t>Catedre</a:t>
            </a:r>
          </a:p>
          <a:p>
            <a:pPr algn="ctr"/>
            <a:r>
              <a:rPr lang="ro-RO" altLang="ru-RU" sz="1500" b="1" dirty="0">
                <a:solidFill>
                  <a:schemeClr val="bg1"/>
                </a:solidFill>
              </a:rPr>
              <a:t>Laboratoare </a:t>
            </a:r>
          </a:p>
          <a:p>
            <a:pPr algn="ctr"/>
            <a:r>
              <a:rPr lang="ro-RO" altLang="ru-RU" sz="1500" b="1" dirty="0">
                <a:solidFill>
                  <a:schemeClr val="bg1"/>
                </a:solidFill>
              </a:rPr>
              <a:t>științifice</a:t>
            </a:r>
            <a:endParaRPr lang="ru-RU" altLang="ru-RU" sz="1500" b="1" dirty="0">
              <a:solidFill>
                <a:schemeClr val="bg1"/>
              </a:solidFill>
            </a:endParaRPr>
          </a:p>
        </p:txBody>
      </p:sp>
      <p:sp>
        <p:nvSpPr>
          <p:cNvPr id="13" name="Нашивка 12"/>
          <p:cNvSpPr/>
          <p:nvPr/>
        </p:nvSpPr>
        <p:spPr>
          <a:xfrm rot="5400000">
            <a:off x="899319" y="3987007"/>
            <a:ext cx="1730375" cy="1919287"/>
          </a:xfrm>
          <a:prstGeom prst="chevron">
            <a:avLst/>
          </a:prstGeom>
          <a:solidFill>
            <a:schemeClr val="bg2">
              <a:lumMod val="60000"/>
              <a:lumOff val="40000"/>
            </a:schemeClr>
          </a:solidFill>
          <a:ln>
            <a:solidFill>
              <a:schemeClr val="tx1">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chemeClr val="tx1"/>
              </a:solidFill>
              <a:latin typeface="Times New Roman" panose="02020603050405020304" pitchFamily="18" charset="0"/>
              <a:cs typeface="Times New Roman" panose="02020603050405020304" pitchFamily="18" charset="0"/>
            </a:endParaRPr>
          </a:p>
        </p:txBody>
      </p:sp>
      <p:sp>
        <p:nvSpPr>
          <p:cNvPr id="25610" name="TextBox 13"/>
          <p:cNvSpPr txBox="1">
            <a:spLocks noChangeArrowheads="1"/>
          </p:cNvSpPr>
          <p:nvPr/>
        </p:nvSpPr>
        <p:spPr bwMode="auto">
          <a:xfrm>
            <a:off x="1276350" y="4887913"/>
            <a:ext cx="90011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cs typeface="Arial" panose="020B0604020202020204" pitchFamily="34" charset="0"/>
              </a:defRPr>
            </a:lvl1pPr>
            <a:lvl2pPr marL="742950" indent="-285750">
              <a:defRPr>
                <a:solidFill>
                  <a:schemeClr val="tx1"/>
                </a:solidFill>
                <a:latin typeface="Corbel" panose="020B0503020204020204" pitchFamily="34" charset="0"/>
                <a:cs typeface="Arial" panose="020B0604020202020204" pitchFamily="34" charset="0"/>
              </a:defRPr>
            </a:lvl2pPr>
            <a:lvl3pPr marL="1143000" indent="-228600">
              <a:defRPr>
                <a:solidFill>
                  <a:schemeClr val="tx1"/>
                </a:solidFill>
                <a:latin typeface="Corbel" panose="020B0503020204020204" pitchFamily="34" charset="0"/>
                <a:cs typeface="Arial" panose="020B0604020202020204" pitchFamily="34" charset="0"/>
              </a:defRPr>
            </a:lvl3pPr>
            <a:lvl4pPr marL="1600200" indent="-228600">
              <a:defRPr>
                <a:solidFill>
                  <a:schemeClr val="tx1"/>
                </a:solidFill>
                <a:latin typeface="Corbel" panose="020B0503020204020204" pitchFamily="34" charset="0"/>
                <a:cs typeface="Arial" panose="020B0604020202020204" pitchFamily="34" charset="0"/>
              </a:defRPr>
            </a:lvl4pPr>
            <a:lvl5pPr marL="2057400" indent="-228600">
              <a:defRPr>
                <a:solidFill>
                  <a:schemeClr val="tx1"/>
                </a:solidFill>
                <a:latin typeface="Corbel" panose="020B0503020204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9pPr>
          </a:lstStyle>
          <a:p>
            <a:pPr algn="ctr"/>
            <a:r>
              <a:rPr lang="ro-RO" altLang="ru-RU" sz="1500" b="1" dirty="0">
                <a:solidFill>
                  <a:schemeClr val="bg1"/>
                </a:solidFill>
              </a:rPr>
              <a:t>Personal</a:t>
            </a:r>
          </a:p>
          <a:p>
            <a:pPr algn="ctr"/>
            <a:r>
              <a:rPr lang="ro-RO" altLang="ru-RU" sz="1500" b="1" dirty="0">
                <a:solidFill>
                  <a:schemeClr val="bg1"/>
                </a:solidFill>
              </a:rPr>
              <a:t>(fizice)</a:t>
            </a:r>
            <a:endParaRPr lang="ru-RU" altLang="ru-RU" sz="1500" b="1" dirty="0">
              <a:solidFill>
                <a:schemeClr val="bg1"/>
              </a:solidFill>
            </a:endParaRPr>
          </a:p>
        </p:txBody>
      </p:sp>
      <p:sp>
        <p:nvSpPr>
          <p:cNvPr id="25611" name="TextBox 14"/>
          <p:cNvSpPr txBox="1">
            <a:spLocks noChangeArrowheads="1"/>
          </p:cNvSpPr>
          <p:nvPr/>
        </p:nvSpPr>
        <p:spPr bwMode="auto">
          <a:xfrm>
            <a:off x="1547813" y="332656"/>
            <a:ext cx="6797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cs typeface="Arial" panose="020B0604020202020204" pitchFamily="34" charset="0"/>
              </a:defRPr>
            </a:lvl1pPr>
            <a:lvl2pPr marL="742950" indent="-285750">
              <a:defRPr>
                <a:solidFill>
                  <a:schemeClr val="tx1"/>
                </a:solidFill>
                <a:latin typeface="Corbel" panose="020B0503020204020204" pitchFamily="34" charset="0"/>
                <a:cs typeface="Arial" panose="020B0604020202020204" pitchFamily="34" charset="0"/>
              </a:defRPr>
            </a:lvl2pPr>
            <a:lvl3pPr marL="1143000" indent="-228600">
              <a:defRPr>
                <a:solidFill>
                  <a:schemeClr val="tx1"/>
                </a:solidFill>
                <a:latin typeface="Corbel" panose="020B0503020204020204" pitchFamily="34" charset="0"/>
                <a:cs typeface="Arial" panose="020B0604020202020204" pitchFamily="34" charset="0"/>
              </a:defRPr>
            </a:lvl3pPr>
            <a:lvl4pPr marL="1600200" indent="-228600">
              <a:defRPr>
                <a:solidFill>
                  <a:schemeClr val="tx1"/>
                </a:solidFill>
                <a:latin typeface="Corbel" panose="020B0503020204020204" pitchFamily="34" charset="0"/>
                <a:cs typeface="Arial" panose="020B0604020202020204" pitchFamily="34" charset="0"/>
              </a:defRPr>
            </a:lvl4pPr>
            <a:lvl5pPr marL="2057400" indent="-228600">
              <a:defRPr>
                <a:solidFill>
                  <a:schemeClr val="tx1"/>
                </a:solidFill>
                <a:latin typeface="Corbel" panose="020B0503020204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9pPr>
          </a:lstStyle>
          <a:p>
            <a:pPr algn="ctr"/>
            <a:r>
              <a:rPr lang="ro-RO" altLang="ru-RU" sz="2400" b="1" dirty="0">
                <a:solidFill>
                  <a:srgbClr val="FFFF00"/>
                </a:solidFill>
                <a:latin typeface="Times New Roman" panose="02020603050405020304" pitchFamily="18" charset="0"/>
                <a:cs typeface="Times New Roman" panose="02020603050405020304" pitchFamily="18" charset="0"/>
              </a:rPr>
              <a:t>IMSP INSTITUTUL DE CARDIOLOGIE</a:t>
            </a:r>
          </a:p>
          <a:p>
            <a:pPr algn="ctr"/>
            <a:r>
              <a:rPr lang="ro-RO" altLang="ru-RU" sz="1600" b="1" dirty="0">
                <a:solidFill>
                  <a:srgbClr val="FFFF00"/>
                </a:solidFill>
                <a:latin typeface="Times New Roman" panose="02020603050405020304" pitchFamily="18" charset="0"/>
                <a:cs typeface="Times New Roman" panose="02020603050405020304" pitchFamily="18" charset="0"/>
              </a:rPr>
              <a:t>INFORMAȚII GENERALE</a:t>
            </a:r>
            <a:endParaRPr lang="ru-RU" altLang="ru-RU" sz="16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88614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096550912"/>
              </p:ext>
            </p:extLst>
          </p:nvPr>
        </p:nvGraphicFramePr>
        <p:xfrm>
          <a:off x="323528" y="1553586"/>
          <a:ext cx="8640959" cy="3567137"/>
        </p:xfrm>
        <a:graphic>
          <a:graphicData uri="http://schemas.openxmlformats.org/drawingml/2006/table">
            <a:tbl>
              <a:tblPr>
                <a:tableStyleId>{69CF1AB2-1976-4502-BF36-3FF5EA218861}</a:tableStyleId>
              </a:tblPr>
              <a:tblGrid>
                <a:gridCol w="1621333">
                  <a:extLst>
                    <a:ext uri="{9D8B030D-6E8A-4147-A177-3AD203B41FA5}">
                      <a16:colId xmlns:a16="http://schemas.microsoft.com/office/drawing/2014/main" val="20000"/>
                    </a:ext>
                  </a:extLst>
                </a:gridCol>
                <a:gridCol w="972801">
                  <a:extLst>
                    <a:ext uri="{9D8B030D-6E8A-4147-A177-3AD203B41FA5}">
                      <a16:colId xmlns:a16="http://schemas.microsoft.com/office/drawing/2014/main" val="20001"/>
                    </a:ext>
                  </a:extLst>
                </a:gridCol>
                <a:gridCol w="891733">
                  <a:extLst>
                    <a:ext uri="{9D8B030D-6E8A-4147-A177-3AD203B41FA5}">
                      <a16:colId xmlns:a16="http://schemas.microsoft.com/office/drawing/2014/main" val="20002"/>
                    </a:ext>
                  </a:extLst>
                </a:gridCol>
                <a:gridCol w="891733">
                  <a:extLst>
                    <a:ext uri="{9D8B030D-6E8A-4147-A177-3AD203B41FA5}">
                      <a16:colId xmlns:a16="http://schemas.microsoft.com/office/drawing/2014/main" val="20003"/>
                    </a:ext>
                  </a:extLst>
                </a:gridCol>
                <a:gridCol w="972801">
                  <a:extLst>
                    <a:ext uri="{9D8B030D-6E8A-4147-A177-3AD203B41FA5}">
                      <a16:colId xmlns:a16="http://schemas.microsoft.com/office/drawing/2014/main" val="20004"/>
                    </a:ext>
                  </a:extLst>
                </a:gridCol>
                <a:gridCol w="829270">
                  <a:extLst>
                    <a:ext uri="{9D8B030D-6E8A-4147-A177-3AD203B41FA5}">
                      <a16:colId xmlns:a16="http://schemas.microsoft.com/office/drawing/2014/main" val="20005"/>
                    </a:ext>
                  </a:extLst>
                </a:gridCol>
                <a:gridCol w="828685">
                  <a:extLst>
                    <a:ext uri="{9D8B030D-6E8A-4147-A177-3AD203B41FA5}">
                      <a16:colId xmlns:a16="http://schemas.microsoft.com/office/drawing/2014/main" val="20006"/>
                    </a:ext>
                  </a:extLst>
                </a:gridCol>
                <a:gridCol w="815499">
                  <a:extLst>
                    <a:ext uri="{9D8B030D-6E8A-4147-A177-3AD203B41FA5}">
                      <a16:colId xmlns:a16="http://schemas.microsoft.com/office/drawing/2014/main" val="20007"/>
                    </a:ext>
                  </a:extLst>
                </a:gridCol>
                <a:gridCol w="817104">
                  <a:extLst>
                    <a:ext uri="{9D8B030D-6E8A-4147-A177-3AD203B41FA5}">
                      <a16:colId xmlns:a16="http://schemas.microsoft.com/office/drawing/2014/main" val="20008"/>
                    </a:ext>
                  </a:extLst>
                </a:gridCol>
              </a:tblGrid>
              <a:tr h="304026">
                <a:tc rowSpan="3">
                  <a:txBody>
                    <a:bodyPr/>
                    <a:lstStyle/>
                    <a:p>
                      <a:pPr indent="6985" algn="ctr">
                        <a:spcAft>
                          <a:spcPts val="0"/>
                        </a:spcAft>
                      </a:pPr>
                      <a:endParaRPr lang="en-US" sz="1200" b="1" noProof="0" dirty="0">
                        <a:solidFill>
                          <a:schemeClr val="bg1"/>
                        </a:solidFill>
                        <a:latin typeface="Arial" panose="020B0604020202020204" pitchFamily="34" charset="0"/>
                        <a:cs typeface="Arial" panose="020B0604020202020204" pitchFamily="34" charset="0"/>
                      </a:endParaRPr>
                    </a:p>
                    <a:p>
                      <a:pPr indent="6985" algn="ctr">
                        <a:spcAft>
                          <a:spcPts val="0"/>
                        </a:spcAft>
                      </a:pPr>
                      <a:endParaRPr lang="en-US" sz="1200" b="1" noProof="0" dirty="0">
                        <a:solidFill>
                          <a:schemeClr val="bg1"/>
                        </a:solidFill>
                        <a:latin typeface="Arial" panose="020B0604020202020204" pitchFamily="34" charset="0"/>
                        <a:cs typeface="Arial" panose="020B0604020202020204" pitchFamily="34" charset="0"/>
                      </a:endParaRPr>
                    </a:p>
                    <a:p>
                      <a:pPr indent="6985" algn="ctr">
                        <a:spcAft>
                          <a:spcPts val="0"/>
                        </a:spcAft>
                      </a:pPr>
                      <a:endParaRPr lang="en-US" sz="1200" b="1" noProof="0" dirty="0">
                        <a:solidFill>
                          <a:schemeClr val="bg1"/>
                        </a:solidFill>
                        <a:latin typeface="Arial" panose="020B0604020202020204" pitchFamily="34" charset="0"/>
                        <a:cs typeface="Arial" panose="020B0604020202020204" pitchFamily="34" charset="0"/>
                      </a:endParaRPr>
                    </a:p>
                    <a:p>
                      <a:pPr indent="6985" algn="ctr">
                        <a:spcAft>
                          <a:spcPts val="0"/>
                        </a:spcAft>
                      </a:pPr>
                      <a:endParaRPr lang="en-US" sz="1200" b="1" noProof="0" dirty="0">
                        <a:solidFill>
                          <a:schemeClr val="bg1"/>
                        </a:solidFill>
                        <a:latin typeface="Arial" panose="020B0604020202020204" pitchFamily="34" charset="0"/>
                        <a:cs typeface="Arial" panose="020B0604020202020204" pitchFamily="34" charset="0"/>
                      </a:endParaRPr>
                    </a:p>
                    <a:p>
                      <a:pPr indent="6985" algn="ctr">
                        <a:spcAft>
                          <a:spcPts val="0"/>
                        </a:spcAft>
                      </a:pPr>
                      <a:r>
                        <a:rPr lang="ro-RO" sz="1200" b="1" noProof="0" dirty="0">
                          <a:solidFill>
                            <a:schemeClr val="bg1"/>
                          </a:solidFill>
                          <a:latin typeface="Arial" panose="020B0604020202020204" pitchFamily="34" charset="0"/>
                          <a:cs typeface="Arial" panose="020B0604020202020204" pitchFamily="34" charset="0"/>
                        </a:rPr>
                        <a:t>Categorii de personal</a:t>
                      </a:r>
                      <a:endParaRPr lang="ro-RO" sz="1200" b="1" i="0" noProof="0" dirty="0">
                        <a:solidFill>
                          <a:schemeClr val="bg1"/>
                        </a:solidFill>
                        <a:latin typeface="Arial" pitchFamily="34" charset="0"/>
                        <a:ea typeface="Calibri"/>
                        <a:cs typeface="Arial" pitchFamily="34" charset="0"/>
                      </a:endParaRPr>
                    </a:p>
                  </a:txBody>
                  <a:tcPr marL="27281" marR="27281" marT="0" marB="0"/>
                </a:tc>
                <a:tc gridSpan="2">
                  <a:txBody>
                    <a:bodyPr/>
                    <a:lstStyle/>
                    <a:p>
                      <a:pPr indent="6985" algn="ctr">
                        <a:spcAft>
                          <a:spcPts val="0"/>
                        </a:spcAft>
                      </a:pPr>
                      <a:r>
                        <a:rPr lang="ro-RO" sz="1200" b="1" noProof="0" dirty="0">
                          <a:solidFill>
                            <a:schemeClr val="bg1"/>
                          </a:solidFill>
                        </a:rPr>
                        <a:t>ANUL 20</a:t>
                      </a:r>
                      <a:r>
                        <a:rPr lang="en-US" sz="1200" b="1" noProof="0" dirty="0">
                          <a:solidFill>
                            <a:schemeClr val="bg1"/>
                          </a:solidFill>
                        </a:rPr>
                        <a:t>20</a:t>
                      </a:r>
                      <a:endParaRPr lang="ro-RO" sz="1200" b="1" i="0" noProof="0" dirty="0">
                        <a:solidFill>
                          <a:schemeClr val="bg1"/>
                        </a:solidFill>
                        <a:latin typeface="Arial" pitchFamily="34" charset="0"/>
                        <a:ea typeface="Calibri"/>
                        <a:cs typeface="Arial" pitchFamily="34" charset="0"/>
                      </a:endParaRPr>
                    </a:p>
                  </a:txBody>
                  <a:tcPr marL="27281" marR="27281" marT="0" marB="0" anchor="ctr"/>
                </a:tc>
                <a:tc hMerge="1">
                  <a:txBody>
                    <a:bodyPr/>
                    <a:lstStyle/>
                    <a:p>
                      <a:endParaRPr lang="ro-RO"/>
                    </a:p>
                  </a:txBody>
                  <a:tcPr/>
                </a:tc>
                <a:tc gridSpan="2">
                  <a:txBody>
                    <a:bodyPr/>
                    <a:lstStyle/>
                    <a:p>
                      <a:pPr indent="6985" algn="ctr">
                        <a:spcAft>
                          <a:spcPts val="0"/>
                        </a:spcAft>
                      </a:pPr>
                      <a:r>
                        <a:rPr lang="ro-RO" sz="1200" b="1" noProof="0" dirty="0">
                          <a:solidFill>
                            <a:schemeClr val="bg1"/>
                          </a:solidFill>
                        </a:rPr>
                        <a:t>ANUL 20</a:t>
                      </a:r>
                      <a:r>
                        <a:rPr lang="en-US" sz="1200" b="1" noProof="0" dirty="0">
                          <a:solidFill>
                            <a:schemeClr val="bg1"/>
                          </a:solidFill>
                        </a:rPr>
                        <a:t>21</a:t>
                      </a:r>
                      <a:endParaRPr lang="ro-RO" sz="1200" b="1" i="0" noProof="0" dirty="0">
                        <a:solidFill>
                          <a:schemeClr val="bg1"/>
                        </a:solidFill>
                        <a:latin typeface="Arial" pitchFamily="34" charset="0"/>
                        <a:ea typeface="Calibri"/>
                        <a:cs typeface="Arial" pitchFamily="34" charset="0"/>
                      </a:endParaRPr>
                    </a:p>
                  </a:txBody>
                  <a:tcPr marL="27281" marR="27281" marT="0" marB="0" anchor="ctr"/>
                </a:tc>
                <a:tc hMerge="1">
                  <a:txBody>
                    <a:bodyPr/>
                    <a:lstStyle/>
                    <a:p>
                      <a:endParaRPr lang="ro-RO"/>
                    </a:p>
                  </a:txBody>
                  <a:tcPr/>
                </a:tc>
                <a:tc rowSpan="2" gridSpan="2">
                  <a:txBody>
                    <a:bodyPr/>
                    <a:lstStyle/>
                    <a:p>
                      <a:pPr indent="6985" algn="ctr">
                        <a:spcAft>
                          <a:spcPts val="0"/>
                        </a:spcAft>
                      </a:pPr>
                      <a:r>
                        <a:rPr lang="ro-RO" sz="1200" b="1" noProof="0" dirty="0">
                          <a:solidFill>
                            <a:schemeClr val="bg1"/>
                          </a:solidFill>
                        </a:rPr>
                        <a:t>Salariu mediu la o persoană fizică</a:t>
                      </a:r>
                      <a:endParaRPr lang="ro-RO" sz="1200" b="1" i="0" noProof="0" dirty="0">
                        <a:solidFill>
                          <a:schemeClr val="bg1"/>
                        </a:solidFill>
                        <a:latin typeface="Arial" pitchFamily="34" charset="0"/>
                        <a:ea typeface="Calibri"/>
                        <a:cs typeface="Arial" pitchFamily="34" charset="0"/>
                      </a:endParaRPr>
                    </a:p>
                  </a:txBody>
                  <a:tcPr marL="27281" marR="27281" marT="0" marB="0"/>
                </a:tc>
                <a:tc rowSpan="2" hMerge="1">
                  <a:txBody>
                    <a:bodyPr/>
                    <a:lstStyle/>
                    <a:p>
                      <a:endParaRPr lang="ro-RO"/>
                    </a:p>
                  </a:txBody>
                  <a:tcPr/>
                </a:tc>
                <a:tc rowSpan="2" gridSpan="2">
                  <a:txBody>
                    <a:bodyPr/>
                    <a:lstStyle/>
                    <a:p>
                      <a:pPr indent="6985" algn="ctr">
                        <a:spcAft>
                          <a:spcPts val="0"/>
                        </a:spcAft>
                      </a:pPr>
                      <a:r>
                        <a:rPr lang="ro-RO" sz="1200" b="1" noProof="0" dirty="0">
                          <a:solidFill>
                            <a:schemeClr val="bg1"/>
                          </a:solidFill>
                        </a:rPr>
                        <a:t>Salariu mediu conform funcțiilor ocupate</a:t>
                      </a:r>
                      <a:endParaRPr lang="ro-RO" sz="1200" b="1" i="0" noProof="0" dirty="0">
                        <a:solidFill>
                          <a:schemeClr val="bg1"/>
                        </a:solidFill>
                        <a:latin typeface="Arial" pitchFamily="34" charset="0"/>
                        <a:ea typeface="Calibri"/>
                        <a:cs typeface="Arial" pitchFamily="34" charset="0"/>
                      </a:endParaRPr>
                    </a:p>
                  </a:txBody>
                  <a:tcPr marL="27281" marR="27281" marT="0" marB="0"/>
                </a:tc>
                <a:tc rowSpan="2" hMerge="1">
                  <a:txBody>
                    <a:bodyPr/>
                    <a:lstStyle/>
                    <a:p>
                      <a:endParaRPr lang="ro-RO"/>
                    </a:p>
                  </a:txBody>
                  <a:tcPr/>
                </a:tc>
                <a:extLst>
                  <a:ext uri="{0D108BD9-81ED-4DB2-BD59-A6C34878D82A}">
                    <a16:rowId xmlns:a16="http://schemas.microsoft.com/office/drawing/2014/main" val="10000"/>
                  </a:ext>
                </a:extLst>
              </a:tr>
              <a:tr h="355215">
                <a:tc vMerge="1">
                  <a:txBody>
                    <a:bodyPr/>
                    <a:lstStyle/>
                    <a:p>
                      <a:endParaRPr lang="ro-RO"/>
                    </a:p>
                  </a:txBody>
                  <a:tcPr/>
                </a:tc>
                <a:tc gridSpan="2">
                  <a:txBody>
                    <a:bodyPr/>
                    <a:lstStyle/>
                    <a:p>
                      <a:pPr indent="6985" algn="ctr">
                        <a:spcAft>
                          <a:spcPts val="0"/>
                        </a:spcAft>
                      </a:pPr>
                      <a:r>
                        <a:rPr lang="ro-RO" sz="1200" b="1" noProof="0" dirty="0">
                          <a:solidFill>
                            <a:schemeClr val="bg1"/>
                          </a:solidFill>
                        </a:rPr>
                        <a:t>Informație personal</a:t>
                      </a:r>
                      <a:endParaRPr lang="ro-RO" sz="1200" b="1" i="0" noProof="0" dirty="0">
                        <a:solidFill>
                          <a:schemeClr val="bg1"/>
                        </a:solidFill>
                        <a:latin typeface="Arial" pitchFamily="34" charset="0"/>
                        <a:ea typeface="Calibri"/>
                        <a:cs typeface="Arial" pitchFamily="34" charset="0"/>
                      </a:endParaRPr>
                    </a:p>
                  </a:txBody>
                  <a:tcPr marL="27281" marR="27281" marT="0" marB="0"/>
                </a:tc>
                <a:tc hMerge="1">
                  <a:txBody>
                    <a:bodyPr/>
                    <a:lstStyle/>
                    <a:p>
                      <a:endParaRPr lang="ro-RO"/>
                    </a:p>
                  </a:txBody>
                  <a:tcPr/>
                </a:tc>
                <a:tc gridSpan="2">
                  <a:txBody>
                    <a:bodyPr/>
                    <a:lstStyle/>
                    <a:p>
                      <a:pPr indent="6985" algn="ctr">
                        <a:spcAft>
                          <a:spcPts val="0"/>
                        </a:spcAft>
                      </a:pPr>
                      <a:r>
                        <a:rPr lang="ro-RO" sz="1200" b="1" noProof="0" dirty="0">
                          <a:solidFill>
                            <a:schemeClr val="bg1"/>
                          </a:solidFill>
                        </a:rPr>
                        <a:t>Informație personal</a:t>
                      </a:r>
                      <a:endParaRPr lang="ro-RO" sz="1200" b="1" i="0" noProof="0" dirty="0">
                        <a:solidFill>
                          <a:schemeClr val="bg1"/>
                        </a:solidFill>
                        <a:latin typeface="Arial" pitchFamily="34" charset="0"/>
                        <a:ea typeface="Calibri"/>
                        <a:cs typeface="Arial" pitchFamily="34" charset="0"/>
                      </a:endParaRPr>
                    </a:p>
                  </a:txBody>
                  <a:tcPr marL="27281" marR="27281" marT="0" marB="0"/>
                </a:tc>
                <a:tc hMerge="1">
                  <a:txBody>
                    <a:bodyPr/>
                    <a:lstStyle/>
                    <a:p>
                      <a:endParaRPr lang="ro-RO"/>
                    </a:p>
                  </a:txBody>
                  <a:tcPr/>
                </a:tc>
                <a:tc gridSpan="2" vMerge="1">
                  <a:txBody>
                    <a:bodyPr/>
                    <a:lstStyle/>
                    <a:p>
                      <a:endParaRPr lang="ro-RO"/>
                    </a:p>
                  </a:txBody>
                  <a:tcPr/>
                </a:tc>
                <a:tc hMerge="1" vMerge="1">
                  <a:txBody>
                    <a:bodyPr/>
                    <a:lstStyle/>
                    <a:p>
                      <a:endParaRPr lang="ro-RO"/>
                    </a:p>
                  </a:txBody>
                  <a:tcPr/>
                </a:tc>
                <a:tc gridSpan="2" vMerge="1">
                  <a:txBody>
                    <a:bodyPr/>
                    <a:lstStyle/>
                    <a:p>
                      <a:endParaRPr lang="ro-RO"/>
                    </a:p>
                  </a:txBody>
                  <a:tcPr/>
                </a:tc>
                <a:tc hMerge="1" vMerge="1">
                  <a:txBody>
                    <a:bodyPr/>
                    <a:lstStyle/>
                    <a:p>
                      <a:endParaRPr lang="ro-RO"/>
                    </a:p>
                  </a:txBody>
                  <a:tcPr/>
                </a:tc>
                <a:extLst>
                  <a:ext uri="{0D108BD9-81ED-4DB2-BD59-A6C34878D82A}">
                    <a16:rowId xmlns:a16="http://schemas.microsoft.com/office/drawing/2014/main" val="10001"/>
                  </a:ext>
                </a:extLst>
              </a:tr>
              <a:tr h="1104890">
                <a:tc vMerge="1">
                  <a:txBody>
                    <a:bodyPr/>
                    <a:lstStyle/>
                    <a:p>
                      <a:endParaRPr lang="ru-RU"/>
                    </a:p>
                  </a:txBody>
                  <a:tcPr/>
                </a:tc>
                <a:tc>
                  <a:txBody>
                    <a:bodyPr/>
                    <a:lstStyle/>
                    <a:p>
                      <a:pPr indent="6985" algn="ctr">
                        <a:spcAft>
                          <a:spcPts val="0"/>
                        </a:spcAft>
                      </a:pPr>
                      <a:r>
                        <a:rPr lang="ro-RO" sz="1200" b="1" noProof="0" dirty="0">
                          <a:solidFill>
                            <a:schemeClr val="bg1"/>
                          </a:solidFill>
                          <a:latin typeface="Arial" panose="020B0604020202020204" pitchFamily="34" charset="0"/>
                          <a:cs typeface="Arial" panose="020B0604020202020204" pitchFamily="34" charset="0"/>
                        </a:rPr>
                        <a:t>Numărul de funcții real ocupate 31.12.</a:t>
                      </a:r>
                    </a:p>
                    <a:p>
                      <a:pPr indent="6985" algn="ctr">
                        <a:spcAft>
                          <a:spcPts val="0"/>
                        </a:spcAft>
                      </a:pPr>
                      <a:r>
                        <a:rPr lang="ro-RO" sz="1200" b="1" noProof="0" dirty="0">
                          <a:solidFill>
                            <a:schemeClr val="bg1"/>
                          </a:solidFill>
                          <a:latin typeface="Arial" panose="020B0604020202020204" pitchFamily="34" charset="0"/>
                          <a:cs typeface="Arial" panose="020B0604020202020204" pitchFamily="34" charset="0"/>
                        </a:rPr>
                        <a:t>20</a:t>
                      </a:r>
                      <a:r>
                        <a:rPr lang="en-US" sz="1200" b="1" noProof="0" dirty="0">
                          <a:solidFill>
                            <a:schemeClr val="bg1"/>
                          </a:solidFill>
                          <a:latin typeface="Arial" panose="020B0604020202020204" pitchFamily="34" charset="0"/>
                          <a:cs typeface="Arial" panose="020B0604020202020204" pitchFamily="34" charset="0"/>
                        </a:rPr>
                        <a:t>20</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ro-RO" sz="1200" b="1" noProof="0" dirty="0">
                          <a:solidFill>
                            <a:schemeClr val="bg1"/>
                          </a:solidFill>
                          <a:latin typeface="Arial" panose="020B0604020202020204" pitchFamily="34" charset="0"/>
                          <a:cs typeface="Arial" panose="020B0604020202020204" pitchFamily="34" charset="0"/>
                        </a:rPr>
                        <a:t>Numărul de persoane fizice </a:t>
                      </a:r>
                    </a:p>
                    <a:p>
                      <a:pPr indent="6985" algn="ctr">
                        <a:spcAft>
                          <a:spcPts val="0"/>
                        </a:spcAft>
                      </a:pPr>
                      <a:r>
                        <a:rPr lang="ro-RO" sz="1200" b="1" noProof="0" dirty="0">
                          <a:solidFill>
                            <a:schemeClr val="bg1"/>
                          </a:solidFill>
                          <a:latin typeface="Arial" panose="020B0604020202020204" pitchFamily="34" charset="0"/>
                          <a:cs typeface="Arial" panose="020B0604020202020204" pitchFamily="34" charset="0"/>
                        </a:rPr>
                        <a:t>31.12. 20</a:t>
                      </a:r>
                      <a:r>
                        <a:rPr lang="en-US" sz="1200" b="1" noProof="0" dirty="0">
                          <a:solidFill>
                            <a:schemeClr val="bg1"/>
                          </a:solidFill>
                          <a:latin typeface="Arial" panose="020B0604020202020204" pitchFamily="34" charset="0"/>
                          <a:cs typeface="Arial" panose="020B0604020202020204" pitchFamily="34" charset="0"/>
                        </a:rPr>
                        <a:t>20</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ro-RO" sz="1200" b="1" noProof="0" dirty="0">
                          <a:solidFill>
                            <a:schemeClr val="bg1"/>
                          </a:solidFill>
                          <a:latin typeface="Arial" panose="020B0604020202020204" pitchFamily="34" charset="0"/>
                          <a:cs typeface="Arial" panose="020B0604020202020204" pitchFamily="34" charset="0"/>
                        </a:rPr>
                        <a:t>Numărul de funcții real ocupate 31.12.</a:t>
                      </a:r>
                    </a:p>
                    <a:p>
                      <a:pPr indent="6985" algn="ctr">
                        <a:spcAft>
                          <a:spcPts val="0"/>
                        </a:spcAft>
                      </a:pPr>
                      <a:r>
                        <a:rPr lang="ro-RO" sz="1200" b="1" noProof="0" dirty="0">
                          <a:solidFill>
                            <a:schemeClr val="bg1"/>
                          </a:solidFill>
                          <a:latin typeface="Arial" panose="020B0604020202020204" pitchFamily="34" charset="0"/>
                          <a:cs typeface="Arial" panose="020B0604020202020204" pitchFamily="34" charset="0"/>
                        </a:rPr>
                        <a:t>20</a:t>
                      </a:r>
                      <a:r>
                        <a:rPr lang="en-US" sz="1200" b="1" noProof="0" dirty="0">
                          <a:solidFill>
                            <a:schemeClr val="bg1"/>
                          </a:solidFill>
                          <a:latin typeface="Arial" panose="020B0604020202020204" pitchFamily="34" charset="0"/>
                          <a:cs typeface="Arial" panose="020B0604020202020204" pitchFamily="34" charset="0"/>
                        </a:rPr>
                        <a:t>21</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ro-RO" sz="1200" b="1" noProof="0" dirty="0">
                          <a:solidFill>
                            <a:schemeClr val="bg1"/>
                          </a:solidFill>
                          <a:latin typeface="Arial" panose="020B0604020202020204" pitchFamily="34" charset="0"/>
                          <a:cs typeface="Arial" panose="020B0604020202020204" pitchFamily="34" charset="0"/>
                        </a:rPr>
                        <a:t>Numărul de persoane fizice </a:t>
                      </a:r>
                    </a:p>
                    <a:p>
                      <a:pPr indent="6985" algn="ctr">
                        <a:spcAft>
                          <a:spcPts val="0"/>
                        </a:spcAft>
                      </a:pPr>
                      <a:r>
                        <a:rPr lang="ro-RO" sz="1200" b="1" noProof="0" dirty="0">
                          <a:solidFill>
                            <a:schemeClr val="bg1"/>
                          </a:solidFill>
                          <a:latin typeface="Arial" panose="020B0604020202020204" pitchFamily="34" charset="0"/>
                          <a:cs typeface="Arial" panose="020B0604020202020204" pitchFamily="34" charset="0"/>
                        </a:rPr>
                        <a:t>31.12. 20</a:t>
                      </a:r>
                      <a:r>
                        <a:rPr lang="en-US" sz="1200" b="1" noProof="0" dirty="0">
                          <a:solidFill>
                            <a:schemeClr val="bg1"/>
                          </a:solidFill>
                          <a:latin typeface="Arial" panose="020B0604020202020204" pitchFamily="34" charset="0"/>
                          <a:cs typeface="Arial" panose="020B0604020202020204" pitchFamily="34" charset="0"/>
                        </a:rPr>
                        <a:t>21</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ro-RO" sz="1200" b="1" noProof="0" dirty="0">
                          <a:solidFill>
                            <a:schemeClr val="bg1"/>
                          </a:solidFill>
                          <a:latin typeface="Arial" panose="020B0604020202020204" pitchFamily="34" charset="0"/>
                          <a:cs typeface="Arial" panose="020B0604020202020204" pitchFamily="34" charset="0"/>
                        </a:rPr>
                        <a:t>20</a:t>
                      </a:r>
                      <a:r>
                        <a:rPr lang="en-US" sz="1200" b="1" noProof="0" dirty="0">
                          <a:solidFill>
                            <a:schemeClr val="bg1"/>
                          </a:solidFill>
                          <a:latin typeface="Arial" panose="020B0604020202020204" pitchFamily="34" charset="0"/>
                          <a:cs typeface="Arial" panose="020B0604020202020204" pitchFamily="34" charset="0"/>
                        </a:rPr>
                        <a:t>20</a:t>
                      </a:r>
                      <a:endParaRPr lang="ro-RO" sz="1200" b="1" i="0" noProof="0" dirty="0">
                        <a:solidFill>
                          <a:schemeClr val="bg1"/>
                        </a:solidFill>
                        <a:latin typeface="Arial" pitchFamily="34" charset="0"/>
                        <a:ea typeface="Calibri"/>
                        <a:cs typeface="Arial" pitchFamily="34" charset="0"/>
                      </a:endParaRPr>
                    </a:p>
                  </a:txBody>
                  <a:tcPr marL="27281" marR="27281" marT="0" marB="0">
                    <a:solidFill>
                      <a:schemeClr val="tx1">
                        <a:lumMod val="75000"/>
                      </a:schemeClr>
                    </a:solidFill>
                  </a:tcPr>
                </a:tc>
                <a:tc>
                  <a:txBody>
                    <a:bodyPr/>
                    <a:lstStyle/>
                    <a:p>
                      <a:pPr indent="6985" algn="ctr">
                        <a:spcAft>
                          <a:spcPts val="0"/>
                        </a:spcAft>
                      </a:pPr>
                      <a:r>
                        <a:rPr lang="ro-RO" sz="1200" b="1" noProof="0" dirty="0">
                          <a:solidFill>
                            <a:schemeClr val="bg1"/>
                          </a:solidFill>
                          <a:latin typeface="Arial" panose="020B0604020202020204" pitchFamily="34" charset="0"/>
                          <a:cs typeface="Arial" panose="020B0604020202020204" pitchFamily="34" charset="0"/>
                        </a:rPr>
                        <a:t>20</a:t>
                      </a:r>
                      <a:r>
                        <a:rPr lang="en-US" sz="1200" b="1" noProof="0" dirty="0">
                          <a:solidFill>
                            <a:schemeClr val="bg1"/>
                          </a:solidFill>
                          <a:latin typeface="Arial" panose="020B0604020202020204" pitchFamily="34" charset="0"/>
                          <a:cs typeface="Arial" panose="020B0604020202020204" pitchFamily="34" charset="0"/>
                        </a:rPr>
                        <a:t>21</a:t>
                      </a:r>
                      <a:endParaRPr lang="ro-RO" sz="1200" b="1" i="0" noProof="0" dirty="0">
                        <a:solidFill>
                          <a:schemeClr val="bg1"/>
                        </a:solidFill>
                        <a:latin typeface="Arial" pitchFamily="34" charset="0"/>
                        <a:ea typeface="Calibri"/>
                        <a:cs typeface="Arial" pitchFamily="34" charset="0"/>
                      </a:endParaRPr>
                    </a:p>
                  </a:txBody>
                  <a:tcPr marL="27281" marR="27281" marT="0" marB="0">
                    <a:solidFill>
                      <a:schemeClr val="tx1">
                        <a:lumMod val="75000"/>
                      </a:schemeClr>
                    </a:solidFill>
                  </a:tcPr>
                </a:tc>
                <a:tc>
                  <a:txBody>
                    <a:bodyPr/>
                    <a:lstStyle/>
                    <a:p>
                      <a:pPr indent="6985" algn="ctr">
                        <a:spcAft>
                          <a:spcPts val="0"/>
                        </a:spcAft>
                      </a:pPr>
                      <a:r>
                        <a:rPr lang="ro-RO" sz="1200" b="1" noProof="0" dirty="0">
                          <a:solidFill>
                            <a:schemeClr val="bg1"/>
                          </a:solidFill>
                          <a:latin typeface="Arial" panose="020B0604020202020204" pitchFamily="34" charset="0"/>
                          <a:cs typeface="Arial" panose="020B0604020202020204" pitchFamily="34" charset="0"/>
                        </a:rPr>
                        <a:t>20</a:t>
                      </a:r>
                      <a:r>
                        <a:rPr lang="en-US" sz="1200" b="1" noProof="0" dirty="0">
                          <a:solidFill>
                            <a:schemeClr val="bg1"/>
                          </a:solidFill>
                          <a:latin typeface="Arial" panose="020B0604020202020204" pitchFamily="34" charset="0"/>
                          <a:cs typeface="Arial" panose="020B0604020202020204" pitchFamily="34" charset="0"/>
                        </a:rPr>
                        <a:t>20</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ro-RO" sz="1200" b="1" noProof="0" dirty="0">
                          <a:solidFill>
                            <a:schemeClr val="bg1"/>
                          </a:solidFill>
                          <a:latin typeface="Arial" panose="020B0604020202020204" pitchFamily="34" charset="0"/>
                          <a:cs typeface="Arial" panose="020B0604020202020204" pitchFamily="34" charset="0"/>
                        </a:rPr>
                        <a:t>20</a:t>
                      </a:r>
                      <a:r>
                        <a:rPr lang="en-US" sz="1200" b="1" noProof="0" dirty="0">
                          <a:solidFill>
                            <a:schemeClr val="bg1"/>
                          </a:solidFill>
                          <a:latin typeface="Arial" panose="020B0604020202020204" pitchFamily="34" charset="0"/>
                          <a:cs typeface="Arial" panose="020B0604020202020204" pitchFamily="34" charset="0"/>
                        </a:rPr>
                        <a:t>21</a:t>
                      </a:r>
                      <a:endParaRPr lang="ro-RO" sz="1200" b="1" i="0" noProof="0" dirty="0">
                        <a:solidFill>
                          <a:schemeClr val="bg1"/>
                        </a:solidFill>
                        <a:latin typeface="Arial" pitchFamily="34" charset="0"/>
                        <a:ea typeface="Calibri"/>
                        <a:cs typeface="Arial" pitchFamily="34" charset="0"/>
                      </a:endParaRPr>
                    </a:p>
                  </a:txBody>
                  <a:tcPr marL="27281" marR="27281" marT="0" marB="0"/>
                </a:tc>
                <a:extLst>
                  <a:ext uri="{0D108BD9-81ED-4DB2-BD59-A6C34878D82A}">
                    <a16:rowId xmlns:a16="http://schemas.microsoft.com/office/drawing/2014/main" val="10002"/>
                  </a:ext>
                </a:extLst>
              </a:tr>
              <a:tr h="204940">
                <a:tc>
                  <a:txBody>
                    <a:bodyPr/>
                    <a:lstStyle/>
                    <a:p>
                      <a:pPr indent="6985" algn="l">
                        <a:spcAft>
                          <a:spcPts val="0"/>
                        </a:spcAft>
                      </a:pPr>
                      <a:r>
                        <a:rPr lang="ro-RO" sz="1200" b="1" noProof="0" dirty="0">
                          <a:solidFill>
                            <a:schemeClr val="bg1"/>
                          </a:solidFill>
                          <a:latin typeface="Arial" panose="020B0604020202020204" pitchFamily="34" charset="0"/>
                          <a:cs typeface="Arial" panose="020B0604020202020204" pitchFamily="34" charset="0"/>
                        </a:rPr>
                        <a:t>TOTAL IMSP IC</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543,25</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461</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549,5</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471</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9916,1</a:t>
                      </a:r>
                      <a:endParaRPr lang="ro-RO" sz="1200" b="1" i="0" noProof="0" dirty="0">
                        <a:solidFill>
                          <a:schemeClr val="bg1"/>
                        </a:solidFill>
                        <a:latin typeface="Arial" pitchFamily="34" charset="0"/>
                        <a:ea typeface="Calibri"/>
                        <a:cs typeface="Arial" pitchFamily="34" charset="0"/>
                      </a:endParaRPr>
                    </a:p>
                  </a:txBody>
                  <a:tcPr marL="27281" marR="27281" marT="0" marB="0">
                    <a:solidFill>
                      <a:schemeClr val="tx1">
                        <a:lumMod val="75000"/>
                      </a:schemeClr>
                    </a:solidFill>
                  </a:tcPr>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12087,4</a:t>
                      </a:r>
                      <a:endParaRPr lang="ro-RO" sz="1200" b="1" i="0" noProof="0" dirty="0">
                        <a:solidFill>
                          <a:schemeClr val="bg1"/>
                        </a:solidFill>
                        <a:latin typeface="Arial" pitchFamily="34" charset="0"/>
                        <a:ea typeface="Calibri"/>
                        <a:cs typeface="Arial" pitchFamily="34" charset="0"/>
                      </a:endParaRPr>
                    </a:p>
                  </a:txBody>
                  <a:tcPr marL="27281" marR="27281" marT="0" marB="0">
                    <a:solidFill>
                      <a:schemeClr val="tx1">
                        <a:lumMod val="75000"/>
                      </a:schemeClr>
                    </a:solidFill>
                  </a:tcPr>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8414,8</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10360,6</a:t>
                      </a:r>
                      <a:endParaRPr lang="ro-RO" sz="1200" b="1" i="0" noProof="0" dirty="0">
                        <a:solidFill>
                          <a:schemeClr val="bg1"/>
                        </a:solidFill>
                        <a:latin typeface="Arial" pitchFamily="34" charset="0"/>
                        <a:ea typeface="Calibri"/>
                        <a:cs typeface="Arial" pitchFamily="34" charset="0"/>
                      </a:endParaRPr>
                    </a:p>
                  </a:txBody>
                  <a:tcPr marL="27281" marR="27281" marT="0" marB="0"/>
                </a:tc>
                <a:extLst>
                  <a:ext uri="{0D108BD9-81ED-4DB2-BD59-A6C34878D82A}">
                    <a16:rowId xmlns:a16="http://schemas.microsoft.com/office/drawing/2014/main" val="10003"/>
                  </a:ext>
                </a:extLst>
              </a:tr>
              <a:tr h="317906">
                <a:tc>
                  <a:txBody>
                    <a:bodyPr/>
                    <a:lstStyle/>
                    <a:p>
                      <a:pPr indent="6985" algn="l">
                        <a:spcAft>
                          <a:spcPts val="0"/>
                        </a:spcAft>
                      </a:pPr>
                      <a:r>
                        <a:rPr lang="ro-RO" sz="1200" b="1" noProof="0" dirty="0">
                          <a:solidFill>
                            <a:schemeClr val="bg1"/>
                          </a:solidFill>
                          <a:latin typeface="Arial" panose="020B0604020202020204" pitchFamily="34" charset="0"/>
                          <a:cs typeface="Arial" panose="020B0604020202020204" pitchFamily="34" charset="0"/>
                        </a:rPr>
                        <a:t>Medici</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151,75</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138</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154,25</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138</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12509,0</a:t>
                      </a:r>
                      <a:endParaRPr lang="ro-RO" sz="1200" b="1" i="0" noProof="0" dirty="0">
                        <a:solidFill>
                          <a:schemeClr val="bg1"/>
                        </a:solidFill>
                        <a:latin typeface="Arial" pitchFamily="34" charset="0"/>
                        <a:ea typeface="Calibri"/>
                        <a:cs typeface="Arial" pitchFamily="34" charset="0"/>
                      </a:endParaRPr>
                    </a:p>
                  </a:txBody>
                  <a:tcPr marL="27281" marR="27281" marT="0" marB="0">
                    <a:solidFill>
                      <a:schemeClr val="tx1">
                        <a:lumMod val="75000"/>
                      </a:schemeClr>
                    </a:solidFill>
                  </a:tcPr>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16546,8</a:t>
                      </a:r>
                      <a:endParaRPr lang="ro-RO" sz="1200" b="1" i="0" noProof="0" dirty="0">
                        <a:solidFill>
                          <a:schemeClr val="bg1"/>
                        </a:solidFill>
                        <a:latin typeface="Arial" pitchFamily="34" charset="0"/>
                        <a:ea typeface="Calibri"/>
                        <a:cs typeface="Arial" pitchFamily="34" charset="0"/>
                      </a:endParaRPr>
                    </a:p>
                  </a:txBody>
                  <a:tcPr marL="27281" marR="27281" marT="0" marB="0">
                    <a:solidFill>
                      <a:schemeClr val="tx1">
                        <a:lumMod val="75000"/>
                      </a:schemeClr>
                    </a:solidFill>
                  </a:tcPr>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11375,6</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14803,7</a:t>
                      </a:r>
                      <a:endParaRPr lang="ro-RO" sz="1200" b="1" i="0" noProof="0" dirty="0">
                        <a:solidFill>
                          <a:schemeClr val="bg1"/>
                        </a:solidFill>
                        <a:latin typeface="Arial" pitchFamily="34" charset="0"/>
                        <a:ea typeface="Calibri"/>
                        <a:cs typeface="Arial" pitchFamily="34" charset="0"/>
                      </a:endParaRPr>
                    </a:p>
                  </a:txBody>
                  <a:tcPr marL="27281" marR="27281" marT="0" marB="0"/>
                </a:tc>
                <a:extLst>
                  <a:ext uri="{0D108BD9-81ED-4DB2-BD59-A6C34878D82A}">
                    <a16:rowId xmlns:a16="http://schemas.microsoft.com/office/drawing/2014/main" val="10004"/>
                  </a:ext>
                </a:extLst>
              </a:tr>
              <a:tr h="320040">
                <a:tc>
                  <a:txBody>
                    <a:bodyPr/>
                    <a:lstStyle/>
                    <a:p>
                      <a:pPr indent="6985" algn="l">
                        <a:spcAft>
                          <a:spcPts val="0"/>
                        </a:spcAft>
                      </a:pPr>
                      <a:r>
                        <a:rPr lang="ro-RO" sz="1200" b="1" noProof="0" dirty="0">
                          <a:solidFill>
                            <a:schemeClr val="bg1"/>
                          </a:solidFill>
                          <a:latin typeface="Arial" panose="020B0604020202020204" pitchFamily="34" charset="0"/>
                          <a:cs typeface="Arial" panose="020B0604020202020204" pitchFamily="34" charset="0"/>
                        </a:rPr>
                        <a:t>Personal medical mediu</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186,5</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153</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189,0</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162</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10067,8</a:t>
                      </a:r>
                      <a:endParaRPr lang="ro-RO" sz="1200" b="1" i="0" noProof="0" dirty="0">
                        <a:solidFill>
                          <a:schemeClr val="bg1"/>
                        </a:solidFill>
                        <a:latin typeface="Arial" pitchFamily="34" charset="0"/>
                        <a:ea typeface="Calibri"/>
                        <a:cs typeface="Arial" pitchFamily="34" charset="0"/>
                      </a:endParaRPr>
                    </a:p>
                  </a:txBody>
                  <a:tcPr marL="27281" marR="27281" marT="0" marB="0">
                    <a:solidFill>
                      <a:schemeClr val="tx1">
                        <a:lumMod val="75000"/>
                      </a:schemeClr>
                    </a:solidFill>
                  </a:tcPr>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12211,3</a:t>
                      </a:r>
                      <a:endParaRPr lang="ro-RO" sz="1200" b="1" i="0" noProof="0" dirty="0">
                        <a:solidFill>
                          <a:schemeClr val="bg1"/>
                        </a:solidFill>
                        <a:latin typeface="Arial" pitchFamily="34" charset="0"/>
                        <a:ea typeface="Calibri"/>
                        <a:cs typeface="Arial" pitchFamily="34" charset="0"/>
                      </a:endParaRPr>
                    </a:p>
                  </a:txBody>
                  <a:tcPr marL="27281" marR="27281" marT="0" marB="0">
                    <a:solidFill>
                      <a:schemeClr val="tx1">
                        <a:lumMod val="75000"/>
                      </a:schemeClr>
                    </a:solidFill>
                  </a:tcPr>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8259,4</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10466,8</a:t>
                      </a:r>
                      <a:endParaRPr lang="ro-RO" sz="1200" b="1" i="0" noProof="0" dirty="0">
                        <a:solidFill>
                          <a:schemeClr val="bg1"/>
                        </a:solidFill>
                        <a:latin typeface="Arial" pitchFamily="34" charset="0"/>
                        <a:ea typeface="Calibri"/>
                        <a:cs typeface="Arial" pitchFamily="34" charset="0"/>
                      </a:endParaRPr>
                    </a:p>
                  </a:txBody>
                  <a:tcPr marL="27281" marR="27281" marT="0" marB="0"/>
                </a:tc>
                <a:extLst>
                  <a:ext uri="{0D108BD9-81ED-4DB2-BD59-A6C34878D82A}">
                    <a16:rowId xmlns:a16="http://schemas.microsoft.com/office/drawing/2014/main" val="10005"/>
                  </a:ext>
                </a:extLst>
              </a:tr>
              <a:tr h="320040">
                <a:tc>
                  <a:txBody>
                    <a:bodyPr/>
                    <a:lstStyle/>
                    <a:p>
                      <a:pPr indent="6985" algn="l">
                        <a:spcAft>
                          <a:spcPts val="0"/>
                        </a:spcAft>
                      </a:pPr>
                      <a:r>
                        <a:rPr lang="ro-RO" sz="1200" b="1" noProof="0" dirty="0">
                          <a:solidFill>
                            <a:schemeClr val="bg1"/>
                          </a:solidFill>
                          <a:latin typeface="Arial" panose="020B0604020202020204" pitchFamily="34" charset="0"/>
                          <a:cs typeface="Arial" panose="020B0604020202020204" pitchFamily="34" charset="0"/>
                        </a:rPr>
                        <a:t>Personal medical inferior</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82,75</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71</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87,75</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75</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5808,6</a:t>
                      </a:r>
                      <a:endParaRPr lang="ro-RO" sz="1200" b="1" i="0" noProof="0" dirty="0">
                        <a:solidFill>
                          <a:schemeClr val="bg1"/>
                        </a:solidFill>
                        <a:latin typeface="Arial" pitchFamily="34" charset="0"/>
                        <a:ea typeface="Calibri"/>
                        <a:cs typeface="Arial" pitchFamily="34" charset="0"/>
                      </a:endParaRPr>
                    </a:p>
                  </a:txBody>
                  <a:tcPr marL="27281" marR="27281" marT="0" marB="0">
                    <a:solidFill>
                      <a:schemeClr val="tx1">
                        <a:lumMod val="75000"/>
                      </a:schemeClr>
                    </a:solidFill>
                  </a:tcPr>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6960,7</a:t>
                      </a:r>
                      <a:endParaRPr lang="ro-RO" sz="1200" b="1" i="0" noProof="0" dirty="0">
                        <a:solidFill>
                          <a:schemeClr val="bg1"/>
                        </a:solidFill>
                        <a:latin typeface="Arial" pitchFamily="34" charset="0"/>
                        <a:ea typeface="Calibri"/>
                        <a:cs typeface="Arial" pitchFamily="34" charset="0"/>
                      </a:endParaRPr>
                    </a:p>
                  </a:txBody>
                  <a:tcPr marL="27281" marR="27281" marT="0" marB="0">
                    <a:solidFill>
                      <a:schemeClr val="tx1">
                        <a:lumMod val="75000"/>
                      </a:schemeClr>
                    </a:solidFill>
                  </a:tcPr>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4983,8</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5949,3</a:t>
                      </a:r>
                      <a:endParaRPr lang="ro-RO" sz="1200" b="1" i="0" noProof="0" dirty="0">
                        <a:solidFill>
                          <a:schemeClr val="bg1"/>
                        </a:solidFill>
                        <a:latin typeface="Arial" pitchFamily="34" charset="0"/>
                        <a:ea typeface="Calibri"/>
                        <a:cs typeface="Arial" pitchFamily="34" charset="0"/>
                      </a:endParaRPr>
                    </a:p>
                  </a:txBody>
                  <a:tcPr marL="27281" marR="27281" marT="0" marB="0"/>
                </a:tc>
                <a:extLst>
                  <a:ext uri="{0D108BD9-81ED-4DB2-BD59-A6C34878D82A}">
                    <a16:rowId xmlns:a16="http://schemas.microsoft.com/office/drawing/2014/main" val="10006"/>
                  </a:ext>
                </a:extLst>
              </a:tr>
              <a:tr h="480060">
                <a:tc>
                  <a:txBody>
                    <a:bodyPr/>
                    <a:lstStyle/>
                    <a:p>
                      <a:pPr indent="6985" algn="l">
                        <a:spcAft>
                          <a:spcPts val="0"/>
                        </a:spcAft>
                      </a:pPr>
                      <a:r>
                        <a:rPr lang="ro-RO" sz="1200" b="1" noProof="0" dirty="0">
                          <a:solidFill>
                            <a:schemeClr val="bg1"/>
                          </a:solidFill>
                          <a:latin typeface="Arial" panose="020B0604020202020204" pitchFamily="34" charset="0"/>
                          <a:cs typeface="Arial" panose="020B0604020202020204" pitchFamily="34" charset="0"/>
                        </a:rPr>
                        <a:t>Personal administrativ-gospodăresc</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122,25</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99</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118,5</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96</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9013,3</a:t>
                      </a:r>
                      <a:endParaRPr lang="ro-RO" sz="1200" b="1" i="0" noProof="0" dirty="0">
                        <a:solidFill>
                          <a:schemeClr val="bg1"/>
                        </a:solidFill>
                        <a:latin typeface="Arial" pitchFamily="34" charset="0"/>
                        <a:ea typeface="Calibri"/>
                        <a:cs typeface="Arial" pitchFamily="34" charset="0"/>
                      </a:endParaRPr>
                    </a:p>
                  </a:txBody>
                  <a:tcPr marL="27281" marR="27281" marT="0" marB="0">
                    <a:solidFill>
                      <a:schemeClr val="tx1">
                        <a:lumMod val="75000"/>
                      </a:schemeClr>
                    </a:solidFill>
                  </a:tcPr>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9473,1</a:t>
                      </a:r>
                      <a:endParaRPr lang="ro-RO" sz="1200" b="1" i="0" noProof="0" dirty="0">
                        <a:solidFill>
                          <a:schemeClr val="bg1"/>
                        </a:solidFill>
                        <a:latin typeface="Arial" pitchFamily="34" charset="0"/>
                        <a:ea typeface="Calibri"/>
                        <a:cs typeface="Arial" pitchFamily="34" charset="0"/>
                      </a:endParaRPr>
                    </a:p>
                  </a:txBody>
                  <a:tcPr marL="27281" marR="27281" marT="0" marB="0">
                    <a:solidFill>
                      <a:schemeClr val="tx1">
                        <a:lumMod val="75000"/>
                      </a:schemeClr>
                    </a:solidFill>
                  </a:tcPr>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7299,1</a:t>
                      </a:r>
                      <a:endParaRPr lang="ro-RO" sz="1200" b="1" i="0" noProof="0" dirty="0">
                        <a:solidFill>
                          <a:schemeClr val="bg1"/>
                        </a:solidFill>
                        <a:latin typeface="Arial" pitchFamily="34" charset="0"/>
                        <a:ea typeface="Calibri"/>
                        <a:cs typeface="Arial" pitchFamily="34" charset="0"/>
                      </a:endParaRPr>
                    </a:p>
                  </a:txBody>
                  <a:tcPr marL="27281" marR="27281" marT="0" marB="0"/>
                </a:tc>
                <a:tc>
                  <a:txBody>
                    <a:bodyPr/>
                    <a:lstStyle/>
                    <a:p>
                      <a:pPr indent="6985" algn="ctr">
                        <a:spcAft>
                          <a:spcPts val="0"/>
                        </a:spcAft>
                      </a:pPr>
                      <a:r>
                        <a:rPr lang="en-US" sz="1200" b="1" noProof="0" dirty="0">
                          <a:solidFill>
                            <a:schemeClr val="bg1"/>
                          </a:solidFill>
                          <a:latin typeface="Arial" panose="020B0604020202020204" pitchFamily="34" charset="0"/>
                          <a:cs typeface="Arial" panose="020B0604020202020204" pitchFamily="34" charset="0"/>
                        </a:rPr>
                        <a:t>7674,4</a:t>
                      </a:r>
                      <a:endParaRPr lang="ro-RO" sz="1200" b="1" i="0" noProof="0" dirty="0">
                        <a:solidFill>
                          <a:schemeClr val="bg1"/>
                        </a:solidFill>
                        <a:latin typeface="Arial" pitchFamily="34" charset="0"/>
                        <a:ea typeface="Calibri"/>
                        <a:cs typeface="Arial" pitchFamily="34" charset="0"/>
                      </a:endParaRPr>
                    </a:p>
                  </a:txBody>
                  <a:tcPr marL="27281" marR="27281" marT="0" marB="0"/>
                </a:tc>
                <a:extLst>
                  <a:ext uri="{0D108BD9-81ED-4DB2-BD59-A6C34878D82A}">
                    <a16:rowId xmlns:a16="http://schemas.microsoft.com/office/drawing/2014/main" val="10007"/>
                  </a:ext>
                </a:extLst>
              </a:tr>
            </a:tbl>
          </a:graphicData>
        </a:graphic>
      </p:graphicFrame>
      <p:sp>
        <p:nvSpPr>
          <p:cNvPr id="132097" name="Rectangle 1"/>
          <p:cNvSpPr>
            <a:spLocks noChangeArrowheads="1"/>
          </p:cNvSpPr>
          <p:nvPr/>
        </p:nvSpPr>
        <p:spPr bwMode="auto">
          <a:xfrm>
            <a:off x="1331640" y="476672"/>
            <a:ext cx="7056784" cy="605936"/>
          </a:xfrm>
          <a:prstGeom prst="rect">
            <a:avLst/>
          </a:prstGeom>
          <a:noFill/>
          <a:ln w="9525">
            <a:noFill/>
            <a:miter lim="800000"/>
            <a:headEnd/>
            <a:tailEnd/>
          </a:ln>
          <a:effectLst/>
        </p:spPr>
        <p:txBody>
          <a:bodyPr vert="horz" wrap="square" lIns="51435" tIns="25718" rIns="51435" bIns="25718" numCol="1" anchor="ctr" anchorCtr="0" compatLnSpc="1">
            <a:prstTxWarp prst="textNoShape">
              <a:avLst/>
            </a:prstTxWarp>
            <a:spAutoFit/>
          </a:bodyPr>
          <a:lstStyle/>
          <a:p>
            <a:pPr algn="ctr" fontAlgn="base">
              <a:spcBef>
                <a:spcPct val="0"/>
              </a:spcBef>
              <a:spcAft>
                <a:spcPct val="0"/>
              </a:spcAft>
            </a:pPr>
            <a:r>
              <a:rPr lang="ro-RO" b="1" dirty="0">
                <a:solidFill>
                  <a:srgbClr val="FFFF00"/>
                </a:solidFill>
                <a:latin typeface="Arial Black" pitchFamily="34" charset="0"/>
                <a:ea typeface="SimSun" pitchFamily="2" charset="-122"/>
                <a:cs typeface="Times New Roman" pitchFamily="18" charset="0"/>
              </a:rPr>
              <a:t>DINAMICA COMPARATIVĂ A SALARIZĂRII ANGAJAȚILOR IMSP</a:t>
            </a:r>
            <a:r>
              <a:rPr lang="en-US" b="1" dirty="0">
                <a:solidFill>
                  <a:srgbClr val="FFFF00"/>
                </a:solidFill>
                <a:latin typeface="Arial Black" pitchFamily="34" charset="0"/>
                <a:ea typeface="SimSun" pitchFamily="2" charset="-122"/>
                <a:cs typeface="Times New Roman" pitchFamily="18" charset="0"/>
              </a:rPr>
              <a:t> IC</a:t>
            </a:r>
            <a:r>
              <a:rPr lang="ro-RO" b="1" dirty="0">
                <a:solidFill>
                  <a:srgbClr val="FFFF00"/>
                </a:solidFill>
                <a:latin typeface="Arial Black" pitchFamily="34" charset="0"/>
                <a:ea typeface="SimSun" pitchFamily="2" charset="-122"/>
                <a:cs typeface="Times New Roman" pitchFamily="18" charset="0"/>
              </a:rPr>
              <a:t>, pentru 20</a:t>
            </a:r>
            <a:r>
              <a:rPr lang="en-US" b="1" dirty="0">
                <a:solidFill>
                  <a:srgbClr val="FFFF00"/>
                </a:solidFill>
                <a:latin typeface="Arial Black" pitchFamily="34" charset="0"/>
                <a:ea typeface="SimSun" pitchFamily="2" charset="-122"/>
                <a:cs typeface="Times New Roman" pitchFamily="18" charset="0"/>
              </a:rPr>
              <a:t>20</a:t>
            </a:r>
            <a:r>
              <a:rPr lang="ro-RO" b="1" dirty="0">
                <a:solidFill>
                  <a:srgbClr val="FFFF00"/>
                </a:solidFill>
                <a:latin typeface="Arial Black" pitchFamily="34" charset="0"/>
                <a:ea typeface="SimSun" pitchFamily="2" charset="-122"/>
                <a:cs typeface="Times New Roman" pitchFamily="18" charset="0"/>
              </a:rPr>
              <a:t>-20</a:t>
            </a:r>
            <a:r>
              <a:rPr lang="en-US" b="1" dirty="0">
                <a:solidFill>
                  <a:srgbClr val="FFFF00"/>
                </a:solidFill>
                <a:latin typeface="Arial Black" pitchFamily="34" charset="0"/>
                <a:ea typeface="SimSun" pitchFamily="2" charset="-122"/>
                <a:cs typeface="Times New Roman" pitchFamily="18" charset="0"/>
              </a:rPr>
              <a:t>21</a:t>
            </a:r>
            <a:endParaRPr lang="ro-RO" b="1" dirty="0">
              <a:solidFill>
                <a:srgbClr val="FFFF00"/>
              </a:solidFill>
              <a:latin typeface="Arial Black" pitchFamily="34" charset="0"/>
              <a:cs typeface="Arial" pitchFamily="34" charset="0"/>
            </a:endParaRPr>
          </a:p>
        </p:txBody>
      </p:sp>
      <p:sp>
        <p:nvSpPr>
          <p:cNvPr id="3" name="Slide Number Placeholder 2"/>
          <p:cNvSpPr>
            <a:spLocks noGrp="1"/>
          </p:cNvSpPr>
          <p:nvPr>
            <p:ph type="sldNum" sz="quarter" idx="12"/>
          </p:nvPr>
        </p:nvSpPr>
        <p:spPr/>
        <p:txBody>
          <a:bodyPr/>
          <a:lstStyle/>
          <a:p>
            <a:pPr>
              <a:defRPr/>
            </a:pPr>
            <a:fld id="{DF1C1FEF-B233-4AA3-99D6-6C3CBFEF361D}" type="slidenum">
              <a:rPr lang="ru-RU" smtClean="0"/>
              <a:pPr>
                <a:defRPr/>
              </a:pPr>
              <a:t>20</a:t>
            </a:fld>
            <a:endParaRPr lang="ru-RU"/>
          </a:p>
        </p:txBody>
      </p:sp>
    </p:spTree>
    <p:extLst>
      <p:ext uri="{BB962C8B-B14F-4D97-AF65-F5344CB8AC3E}">
        <p14:creationId xmlns:p14="http://schemas.microsoft.com/office/powerpoint/2010/main" val="242994954"/>
      </p:ext>
    </p:extLst>
  </p:cSld>
  <p:clrMapOvr>
    <a:masterClrMapping/>
  </p:clrMapOvr>
  <p:transition spd="slow">
    <p:wedg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71700" y="188641"/>
            <a:ext cx="5778642" cy="792088"/>
          </a:xfrm>
          <a:noFill/>
        </p:spPr>
        <p:txBody>
          <a:bodyPr>
            <a:noAutofit/>
          </a:bodyPr>
          <a:lstStyle/>
          <a:p>
            <a:pPr algn="ctr"/>
            <a:r>
              <a:rPr lang="en-US" sz="2000" dirty="0">
                <a:solidFill>
                  <a:srgbClr val="FFFF00"/>
                </a:solidFill>
                <a:latin typeface="Arial" panose="020B0604020202020204" pitchFamily="34" charset="0"/>
                <a:cs typeface="Arial" panose="020B0604020202020204" pitchFamily="34" charset="0"/>
              </a:rPr>
              <a:t>LISTA ECHIPAMENTULUI PROCURAT  a.2021</a:t>
            </a:r>
            <a:endParaRPr lang="ru-RU" sz="2000" dirty="0">
              <a:solidFill>
                <a:srgbClr val="FFFF00"/>
              </a:solidFill>
              <a:latin typeface="Arial" panose="020B0604020202020204" pitchFamily="34" charset="0"/>
              <a:cs typeface="Arial" panose="020B0604020202020204"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226691836"/>
              </p:ext>
            </p:extLst>
          </p:nvPr>
        </p:nvGraphicFramePr>
        <p:xfrm>
          <a:off x="256162" y="1521515"/>
          <a:ext cx="8564309" cy="5506212"/>
        </p:xfrm>
        <a:graphic>
          <a:graphicData uri="http://schemas.openxmlformats.org/drawingml/2006/table">
            <a:tbl>
              <a:tblPr firstRow="1" firstCol="1" bandRow="1">
                <a:tableStyleId>{69CF1AB2-1976-4502-BF36-3FF5EA218861}</a:tableStyleId>
              </a:tblPr>
              <a:tblGrid>
                <a:gridCol w="5151622">
                  <a:extLst>
                    <a:ext uri="{9D8B030D-6E8A-4147-A177-3AD203B41FA5}">
                      <a16:colId xmlns:a16="http://schemas.microsoft.com/office/drawing/2014/main" val="20000"/>
                    </a:ext>
                  </a:extLst>
                </a:gridCol>
                <a:gridCol w="1768482">
                  <a:extLst>
                    <a:ext uri="{9D8B030D-6E8A-4147-A177-3AD203B41FA5}">
                      <a16:colId xmlns:a16="http://schemas.microsoft.com/office/drawing/2014/main" val="20001"/>
                    </a:ext>
                  </a:extLst>
                </a:gridCol>
                <a:gridCol w="1644205">
                  <a:extLst>
                    <a:ext uri="{9D8B030D-6E8A-4147-A177-3AD203B41FA5}">
                      <a16:colId xmlns:a16="http://schemas.microsoft.com/office/drawing/2014/main" val="20002"/>
                    </a:ext>
                  </a:extLst>
                </a:gridCol>
              </a:tblGrid>
              <a:tr h="227828">
                <a:tc>
                  <a:txBody>
                    <a:bodyPr/>
                    <a:lstStyle/>
                    <a:p>
                      <a:pPr algn="ctr">
                        <a:lnSpc>
                          <a:spcPct val="115000"/>
                        </a:lnSpc>
                        <a:spcAft>
                          <a:spcPts val="0"/>
                        </a:spcAft>
                      </a:pPr>
                      <a:r>
                        <a:rPr lang="ro-RO" sz="1400" b="1" dirty="0">
                          <a:solidFill>
                            <a:schemeClr val="bg1"/>
                          </a:solidFill>
                          <a:effectLst/>
                          <a:latin typeface="Arial" panose="020B0604020202020204" pitchFamily="34" charset="0"/>
                          <a:cs typeface="Arial" panose="020B0604020202020204" pitchFamily="34" charset="0"/>
                        </a:rPr>
                        <a:t>Denumire lot</a:t>
                      </a:r>
                      <a:endPar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9310" marR="19310" marT="0" marB="0"/>
                </a:tc>
                <a:tc>
                  <a:txBody>
                    <a:bodyPr/>
                    <a:lstStyle/>
                    <a:p>
                      <a:pPr algn="ctr">
                        <a:lnSpc>
                          <a:spcPct val="115000"/>
                        </a:lnSpc>
                        <a:spcAft>
                          <a:spcPts val="0"/>
                        </a:spcAft>
                      </a:pPr>
                      <a:r>
                        <a:rPr lang="ro-RO" sz="1400" b="1" dirty="0">
                          <a:solidFill>
                            <a:schemeClr val="bg1"/>
                          </a:solidFill>
                          <a:effectLst/>
                          <a:latin typeface="Arial" panose="020B0604020202020204" pitchFamily="34" charset="0"/>
                          <a:cs typeface="Arial" panose="020B0604020202020204" pitchFamily="34" charset="0"/>
                        </a:rPr>
                        <a:t>Cantitatea</a:t>
                      </a:r>
                      <a:endPar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9310" marR="19310" marT="0" marB="0"/>
                </a:tc>
                <a:tc>
                  <a:txBody>
                    <a:bodyPr/>
                    <a:lstStyle/>
                    <a:p>
                      <a:pPr algn="ctr">
                        <a:lnSpc>
                          <a:spcPct val="115000"/>
                        </a:lnSpc>
                        <a:spcAft>
                          <a:spcPts val="0"/>
                        </a:spcAft>
                      </a:pPr>
                      <a:r>
                        <a:rPr lang="ro-RO" sz="1400" b="1" dirty="0">
                          <a:solidFill>
                            <a:schemeClr val="bg1"/>
                          </a:solidFill>
                          <a:effectLst/>
                          <a:latin typeface="Arial" panose="020B0604020202020204" pitchFamily="34" charset="0"/>
                          <a:cs typeface="Arial" panose="020B0604020202020204" pitchFamily="34" charset="0"/>
                        </a:rPr>
                        <a:t>Suma </a:t>
                      </a:r>
                      <a:r>
                        <a:rPr lang="en-US" sz="1400" b="1" dirty="0">
                          <a:solidFill>
                            <a:schemeClr val="bg1"/>
                          </a:solidFill>
                          <a:effectLst/>
                          <a:latin typeface="Arial" panose="020B0604020202020204" pitchFamily="34" charset="0"/>
                          <a:cs typeface="Arial" panose="020B0604020202020204" pitchFamily="34" charset="0"/>
                        </a:rPr>
                        <a:t> </a:t>
                      </a:r>
                      <a:r>
                        <a:rPr lang="ro-RO" sz="1400" b="1" dirty="0">
                          <a:solidFill>
                            <a:schemeClr val="bg1"/>
                          </a:solidFill>
                          <a:effectLst/>
                          <a:latin typeface="Arial" panose="020B0604020202020204" pitchFamily="34" charset="0"/>
                          <a:cs typeface="Arial" panose="020B0604020202020204" pitchFamily="34" charset="0"/>
                        </a:rPr>
                        <a:t>(mii lei)</a:t>
                      </a:r>
                      <a:endPar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9310" marR="19310" marT="0" marB="0"/>
                </a:tc>
                <a:extLst>
                  <a:ext uri="{0D108BD9-81ED-4DB2-BD59-A6C34878D82A}">
                    <a16:rowId xmlns:a16="http://schemas.microsoft.com/office/drawing/2014/main" val="10000"/>
                  </a:ext>
                </a:extLst>
              </a:tr>
              <a:tr h="455656">
                <a:tc>
                  <a:txBody>
                    <a:bodyPr/>
                    <a:lstStyle/>
                    <a:p>
                      <a:pPr>
                        <a:lnSpc>
                          <a:spcPct val="115000"/>
                        </a:lnSpc>
                        <a:spcAft>
                          <a:spcPts val="0"/>
                        </a:spcAft>
                      </a:pPr>
                      <a:r>
                        <a:rPr lang="en-US" sz="1400" b="1" dirty="0" err="1">
                          <a:solidFill>
                            <a:schemeClr val="bg1"/>
                          </a:solidFill>
                          <a:effectLst/>
                          <a:latin typeface="Arial" panose="020B0604020202020204" pitchFamily="34" charset="0"/>
                          <a:cs typeface="Arial" panose="020B0604020202020204" pitchFamily="34" charset="0"/>
                        </a:rPr>
                        <a:t>Angiograf</a:t>
                      </a:r>
                      <a:r>
                        <a:rPr lang="en-US" sz="1400" b="1" dirty="0">
                          <a:solidFill>
                            <a:schemeClr val="bg1"/>
                          </a:solidFill>
                          <a:effectLst/>
                          <a:latin typeface="Arial" panose="020B0604020202020204" pitchFamily="34" charset="0"/>
                          <a:cs typeface="Arial" panose="020B0604020202020204" pitchFamily="34" charset="0"/>
                        </a:rPr>
                        <a:t> (15 334,6 mii lei)</a:t>
                      </a:r>
                      <a:endParaRPr lang="ro-RO" sz="1400" b="1" dirty="0">
                        <a:solidFill>
                          <a:schemeClr val="bg1"/>
                        </a:solidFill>
                        <a:effectLst/>
                        <a:latin typeface="Arial" panose="020B0604020202020204" pitchFamily="34" charset="0"/>
                        <a:cs typeface="Arial" panose="020B0604020202020204" pitchFamily="34" charset="0"/>
                      </a:endParaRPr>
                    </a:p>
                    <a:p>
                      <a:pPr>
                        <a:lnSpc>
                          <a:spcPct val="115000"/>
                        </a:lnSpc>
                        <a:spcAft>
                          <a:spcPts val="0"/>
                        </a:spcAft>
                      </a:pPr>
                      <a:endPar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9310" marR="19310" marT="0" marB="0"/>
                </a:tc>
                <a:tc>
                  <a:txBody>
                    <a:bodyPr/>
                    <a:lstStyle/>
                    <a:p>
                      <a:pPr algn="ctr">
                        <a:lnSpc>
                          <a:spcPct val="115000"/>
                        </a:lnSpc>
                        <a:spcAft>
                          <a:spcPts val="0"/>
                        </a:spcAft>
                      </a:pPr>
                      <a:r>
                        <a:rPr lang="en-US" sz="1400" b="1" dirty="0">
                          <a:solidFill>
                            <a:schemeClr val="bg1"/>
                          </a:solidFill>
                          <a:effectLst/>
                          <a:latin typeface="Arial" panose="020B0604020202020204" pitchFamily="34" charset="0"/>
                          <a:cs typeface="Arial" panose="020B0604020202020204" pitchFamily="34" charset="0"/>
                        </a:rPr>
                        <a:t>1</a:t>
                      </a:r>
                      <a:endPar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9310" marR="19310" marT="0" marB="0"/>
                </a:tc>
                <a:tc>
                  <a:txBody>
                    <a:bodyPr/>
                    <a:lstStyle/>
                    <a:p>
                      <a:pPr algn="ctr">
                        <a:lnSpc>
                          <a:spcPct val="115000"/>
                        </a:lnSpc>
                        <a:spcAft>
                          <a:spcPts val="0"/>
                        </a:spcAft>
                      </a:pPr>
                      <a:r>
                        <a:rPr lang="en-US" sz="1400" b="1" dirty="0">
                          <a:solidFill>
                            <a:schemeClr val="bg1"/>
                          </a:solidFill>
                          <a:effectLst/>
                          <a:latin typeface="Arial" panose="020B0604020202020204" pitchFamily="34" charset="0"/>
                          <a:cs typeface="Arial" panose="020B0604020202020204" pitchFamily="34" charset="0"/>
                        </a:rPr>
                        <a:t>5 111,5</a:t>
                      </a:r>
                      <a:endPar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9310" marR="19310" marT="0" marB="0"/>
                </a:tc>
                <a:extLst>
                  <a:ext uri="{0D108BD9-81ED-4DB2-BD59-A6C34878D82A}">
                    <a16:rowId xmlns:a16="http://schemas.microsoft.com/office/drawing/2014/main" val="10001"/>
                  </a:ext>
                </a:extLst>
              </a:tr>
              <a:tr h="683484">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400" b="1" dirty="0" err="1">
                          <a:solidFill>
                            <a:schemeClr val="bg1"/>
                          </a:solidFill>
                          <a:effectLst/>
                          <a:latin typeface="Arial" panose="020B0604020202020204" pitchFamily="34" charset="0"/>
                          <a:cs typeface="Arial" panose="020B0604020202020204" pitchFamily="34" charset="0"/>
                        </a:rPr>
                        <a:t>Sistem</a:t>
                      </a:r>
                      <a:r>
                        <a:rPr lang="en-US" sz="1400" b="1" dirty="0">
                          <a:solidFill>
                            <a:schemeClr val="bg1"/>
                          </a:solidFill>
                          <a:effectLst/>
                          <a:latin typeface="Arial" panose="020B0604020202020204" pitchFamily="34" charset="0"/>
                          <a:cs typeface="Arial" panose="020B0604020202020204" pitchFamily="34" charset="0"/>
                        </a:rPr>
                        <a:t> de </a:t>
                      </a:r>
                      <a:r>
                        <a:rPr lang="en-US" sz="1400" b="1" dirty="0" err="1">
                          <a:solidFill>
                            <a:schemeClr val="bg1"/>
                          </a:solidFill>
                          <a:effectLst/>
                          <a:latin typeface="Arial" panose="020B0604020202020204" pitchFamily="34" charset="0"/>
                          <a:cs typeface="Arial" panose="020B0604020202020204" pitchFamily="34" charset="0"/>
                        </a:rPr>
                        <a:t>radiografie</a:t>
                      </a:r>
                      <a:r>
                        <a:rPr lang="en-US" sz="1400" b="1" dirty="0">
                          <a:solidFill>
                            <a:schemeClr val="bg1"/>
                          </a:solidFill>
                          <a:effectLst/>
                          <a:latin typeface="Arial" panose="020B0604020202020204" pitchFamily="34" charset="0"/>
                          <a:cs typeface="Arial" panose="020B0604020202020204" pitchFamily="34" charset="0"/>
                        </a:rPr>
                        <a:t> cu </a:t>
                      </a:r>
                      <a:r>
                        <a:rPr lang="en-US" sz="1400" b="1" dirty="0" err="1">
                          <a:solidFill>
                            <a:schemeClr val="bg1"/>
                          </a:solidFill>
                          <a:effectLst/>
                          <a:latin typeface="Arial" panose="020B0604020202020204" pitchFamily="34" charset="0"/>
                          <a:cs typeface="Arial" panose="020B0604020202020204" pitchFamily="34" charset="0"/>
                        </a:rPr>
                        <a:t>fluroscopie</a:t>
                      </a:r>
                      <a:r>
                        <a:rPr lang="en-US" sz="1400" b="1" dirty="0">
                          <a:solidFill>
                            <a:schemeClr val="bg1"/>
                          </a:solidFill>
                          <a:effectLst/>
                          <a:latin typeface="Arial" panose="020B0604020202020204" pitchFamily="34" charset="0"/>
                          <a:cs typeface="Arial" panose="020B0604020202020204" pitchFamily="34" charset="0"/>
                        </a:rPr>
                        <a:t>, universal, </a:t>
                      </a:r>
                      <a:r>
                        <a:rPr lang="en-US" sz="1400" b="1" dirty="0" err="1">
                          <a:solidFill>
                            <a:schemeClr val="bg1"/>
                          </a:solidFill>
                          <a:effectLst/>
                          <a:latin typeface="Arial" panose="020B0604020202020204" pitchFamily="34" charset="0"/>
                          <a:cs typeface="Arial" panose="020B0604020202020204" pitchFamily="34" charset="0"/>
                        </a:rPr>
                        <a:t>complet</a:t>
                      </a:r>
                      <a:r>
                        <a:rPr lang="en-US" sz="1400" b="1" dirty="0">
                          <a:solidFill>
                            <a:schemeClr val="bg1"/>
                          </a:solidFill>
                          <a:effectLst/>
                          <a:latin typeface="Arial" panose="020B0604020202020204" pitchFamily="34" charset="0"/>
                          <a:cs typeface="Arial" panose="020B0604020202020204" pitchFamily="34" charset="0"/>
                        </a:rPr>
                        <a:t> digital (5 980,9 mii lei)</a:t>
                      </a:r>
                      <a:endParaRPr lang="ro-RO" sz="1400" b="1" dirty="0">
                        <a:solidFill>
                          <a:schemeClr val="bg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9310" marR="19310" marT="0" marB="0"/>
                </a:tc>
                <a:tc>
                  <a:txBody>
                    <a:bodyPr/>
                    <a:lstStyle/>
                    <a:p>
                      <a:pPr algn="ctr">
                        <a:lnSpc>
                          <a:spcPct val="115000"/>
                        </a:lnSpc>
                        <a:spcAft>
                          <a:spcPts val="0"/>
                        </a:spcAft>
                      </a:pPr>
                      <a:r>
                        <a:rPr lang="en-US" sz="1400" b="1" dirty="0">
                          <a:solidFill>
                            <a:schemeClr val="bg1"/>
                          </a:solidFill>
                          <a:effectLst/>
                          <a:latin typeface="Arial" panose="020B0604020202020204" pitchFamily="34" charset="0"/>
                          <a:cs typeface="Arial" panose="020B0604020202020204" pitchFamily="34" charset="0"/>
                        </a:rPr>
                        <a:t>1</a:t>
                      </a:r>
                      <a:endPar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9310" marR="19310" marT="0" marB="0"/>
                </a:tc>
                <a:tc>
                  <a:txBody>
                    <a:bodyPr/>
                    <a:lstStyle/>
                    <a:p>
                      <a:pPr algn="ctr">
                        <a:lnSpc>
                          <a:spcPct val="115000"/>
                        </a:lnSpc>
                        <a:spcAft>
                          <a:spcPts val="0"/>
                        </a:spcAft>
                      </a:pPr>
                      <a:r>
                        <a:rPr lang="en-US" sz="1400" b="1" dirty="0">
                          <a:solidFill>
                            <a:schemeClr val="bg1"/>
                          </a:solidFill>
                          <a:effectLst/>
                          <a:latin typeface="Arial" panose="020B0604020202020204" pitchFamily="34" charset="0"/>
                          <a:cs typeface="Arial" panose="020B0604020202020204" pitchFamily="34" charset="0"/>
                        </a:rPr>
                        <a:t>2 990,5</a:t>
                      </a:r>
                      <a:endPar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9310" marR="19310" marT="0" marB="0"/>
                </a:tc>
                <a:extLst>
                  <a:ext uri="{0D108BD9-81ED-4DB2-BD59-A6C34878D82A}">
                    <a16:rowId xmlns:a16="http://schemas.microsoft.com/office/drawing/2014/main" val="2039075430"/>
                  </a:ext>
                </a:extLst>
              </a:tr>
              <a:tr h="455656">
                <a:tc>
                  <a:txBody>
                    <a:bodyPr/>
                    <a:lstStyle/>
                    <a:p>
                      <a:pPr>
                        <a:lnSpc>
                          <a:spcPct val="115000"/>
                        </a:lnSpc>
                        <a:spcAft>
                          <a:spcPts val="0"/>
                        </a:spcAft>
                      </a:pPr>
                      <a:r>
                        <a:rPr lang="en-US" sz="1400" b="1" dirty="0" err="1">
                          <a:solidFill>
                            <a:schemeClr val="bg1"/>
                          </a:solidFill>
                          <a:effectLst/>
                          <a:latin typeface="Arial" panose="020B0604020202020204" pitchFamily="34" charset="0"/>
                          <a:cs typeface="Arial" panose="020B0604020202020204" pitchFamily="34" charset="0"/>
                        </a:rPr>
                        <a:t>Electrocardiografie</a:t>
                      </a:r>
                      <a:r>
                        <a:rPr lang="en-US" sz="1400" b="1" dirty="0">
                          <a:solidFill>
                            <a:schemeClr val="bg1"/>
                          </a:solidFill>
                          <a:effectLst/>
                          <a:latin typeface="Arial" panose="020B0604020202020204" pitchFamily="34" charset="0"/>
                          <a:cs typeface="Arial" panose="020B0604020202020204" pitchFamily="34" charset="0"/>
                        </a:rPr>
                        <a:t> 12 </a:t>
                      </a:r>
                      <a:r>
                        <a:rPr lang="en-US" sz="1400" b="1" dirty="0" err="1">
                          <a:solidFill>
                            <a:schemeClr val="bg1"/>
                          </a:solidFill>
                          <a:effectLst/>
                          <a:latin typeface="Arial" panose="020B0604020202020204" pitchFamily="34" charset="0"/>
                          <a:cs typeface="Arial" panose="020B0604020202020204" pitchFamily="34" charset="0"/>
                        </a:rPr>
                        <a:t>canale</a:t>
                      </a:r>
                      <a:endParaRPr lang="ro-RO" sz="1400" b="1" dirty="0">
                        <a:solidFill>
                          <a:schemeClr val="bg1"/>
                        </a:solidFill>
                        <a:effectLst/>
                        <a:latin typeface="Arial" panose="020B0604020202020204" pitchFamily="34" charset="0"/>
                        <a:cs typeface="Arial" panose="020B0604020202020204" pitchFamily="34" charset="0"/>
                      </a:endParaRPr>
                    </a:p>
                    <a:p>
                      <a:pPr>
                        <a:lnSpc>
                          <a:spcPct val="115000"/>
                        </a:lnSpc>
                        <a:spcAft>
                          <a:spcPts val="0"/>
                        </a:spcAft>
                      </a:pPr>
                      <a:endPar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9310" marR="19310" marT="0" marB="0"/>
                </a:tc>
                <a:tc>
                  <a:txBody>
                    <a:bodyPr/>
                    <a:lstStyle/>
                    <a:p>
                      <a:pPr algn="ctr">
                        <a:lnSpc>
                          <a:spcPct val="115000"/>
                        </a:lnSpc>
                        <a:spcAft>
                          <a:spcPts val="0"/>
                        </a:spcAft>
                      </a:pPr>
                      <a:r>
                        <a:rPr lang="en-US" sz="1400" b="1" dirty="0">
                          <a:solidFill>
                            <a:schemeClr val="bg1"/>
                          </a:solidFill>
                          <a:effectLst/>
                          <a:latin typeface="Arial" panose="020B0604020202020204" pitchFamily="34" charset="0"/>
                          <a:cs typeface="Arial" panose="020B0604020202020204" pitchFamily="34" charset="0"/>
                        </a:rPr>
                        <a:t>2</a:t>
                      </a:r>
                      <a:endPar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9310" marR="19310" marT="0" marB="0"/>
                </a:tc>
                <a:tc>
                  <a:txBody>
                    <a:bodyPr/>
                    <a:lstStyle/>
                    <a:p>
                      <a:pPr algn="ctr">
                        <a:lnSpc>
                          <a:spcPct val="115000"/>
                        </a:lnSpc>
                        <a:spcAft>
                          <a:spcPts val="0"/>
                        </a:spcAft>
                      </a:pPr>
                      <a:r>
                        <a:rPr lang="en-US" sz="1400" b="1" dirty="0">
                          <a:solidFill>
                            <a:schemeClr val="bg1"/>
                          </a:solidFill>
                          <a:effectLst/>
                          <a:latin typeface="Arial" panose="020B0604020202020204" pitchFamily="34" charset="0"/>
                          <a:cs typeface="Arial" panose="020B0604020202020204" pitchFamily="34" charset="0"/>
                        </a:rPr>
                        <a:t>53,8</a:t>
                      </a:r>
                      <a:endPar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9310" marR="19310" marT="0" marB="0"/>
                </a:tc>
                <a:extLst>
                  <a:ext uri="{0D108BD9-81ED-4DB2-BD59-A6C34878D82A}">
                    <a16:rowId xmlns:a16="http://schemas.microsoft.com/office/drawing/2014/main" val="2224767360"/>
                  </a:ext>
                </a:extLst>
              </a:tr>
              <a:tr h="455656">
                <a:tc>
                  <a:txBody>
                    <a:bodyPr/>
                    <a:lstStyle/>
                    <a:p>
                      <a:pPr>
                        <a:lnSpc>
                          <a:spcPct val="115000"/>
                        </a:lnSpc>
                        <a:spcAft>
                          <a:spcPts val="0"/>
                        </a:spcAft>
                      </a:pPr>
                      <a:r>
                        <a:rPr lang="en-US" sz="1400" b="1" dirty="0" err="1">
                          <a:solidFill>
                            <a:schemeClr val="bg1"/>
                          </a:solidFill>
                          <a:effectLst/>
                          <a:latin typeface="Arial" panose="020B0604020202020204" pitchFamily="34" charset="0"/>
                          <a:cs typeface="Arial" panose="020B0604020202020204" pitchFamily="34" charset="0"/>
                        </a:rPr>
                        <a:t>Dispozitiv</a:t>
                      </a:r>
                      <a:r>
                        <a:rPr lang="en-US" sz="1400" b="1" dirty="0">
                          <a:solidFill>
                            <a:schemeClr val="bg1"/>
                          </a:solidFill>
                          <a:effectLst/>
                          <a:latin typeface="Arial" panose="020B0604020202020204" pitchFamily="34" charset="0"/>
                          <a:cs typeface="Arial" panose="020B0604020202020204" pitchFamily="34" charset="0"/>
                        </a:rPr>
                        <a:t> de aerogene NV800</a:t>
                      </a:r>
                      <a:endParaRPr lang="ro-RO" sz="1400" b="1" dirty="0">
                        <a:solidFill>
                          <a:schemeClr val="bg1"/>
                        </a:solidFill>
                        <a:effectLst/>
                        <a:latin typeface="Arial" panose="020B0604020202020204" pitchFamily="34" charset="0"/>
                        <a:cs typeface="Arial" panose="020B0604020202020204" pitchFamily="34" charset="0"/>
                      </a:endParaRPr>
                    </a:p>
                    <a:p>
                      <a:pPr>
                        <a:lnSpc>
                          <a:spcPct val="115000"/>
                        </a:lnSpc>
                        <a:spcAft>
                          <a:spcPts val="0"/>
                        </a:spcAft>
                      </a:pPr>
                      <a:endPar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9310" marR="19310" marT="0" marB="0"/>
                </a:tc>
                <a:tc>
                  <a:txBody>
                    <a:bodyPr/>
                    <a:lstStyle/>
                    <a:p>
                      <a:pPr algn="ctr">
                        <a:lnSpc>
                          <a:spcPct val="115000"/>
                        </a:lnSpc>
                        <a:spcAft>
                          <a:spcPts val="0"/>
                        </a:spcAft>
                      </a:pPr>
                      <a:r>
                        <a:rPr lang="en-US" sz="1400" b="1" dirty="0">
                          <a:solidFill>
                            <a:schemeClr val="bg1"/>
                          </a:solidFill>
                          <a:effectLst/>
                          <a:latin typeface="Arial" panose="020B0604020202020204" pitchFamily="34" charset="0"/>
                          <a:cs typeface="Arial" panose="020B0604020202020204" pitchFamily="34" charset="0"/>
                        </a:rPr>
                        <a:t>2</a:t>
                      </a:r>
                      <a:endPar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9310" marR="19310" marT="0" marB="0"/>
                </a:tc>
                <a:tc>
                  <a:txBody>
                    <a:bodyPr/>
                    <a:lstStyle/>
                    <a:p>
                      <a:pPr algn="ctr">
                        <a:lnSpc>
                          <a:spcPct val="115000"/>
                        </a:lnSpc>
                        <a:spcAft>
                          <a:spcPts val="0"/>
                        </a:spcAft>
                      </a:pPr>
                      <a:r>
                        <a:rPr lang="en-US" sz="1400" b="1" dirty="0">
                          <a:solidFill>
                            <a:schemeClr val="bg1"/>
                          </a:solidFill>
                          <a:effectLst/>
                          <a:latin typeface="Arial" panose="020B0604020202020204" pitchFamily="34" charset="0"/>
                          <a:cs typeface="Arial" panose="020B0604020202020204" pitchFamily="34" charset="0"/>
                        </a:rPr>
                        <a:t>61,9</a:t>
                      </a:r>
                      <a:endPar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9310" marR="19310" marT="0" marB="0"/>
                </a:tc>
                <a:extLst>
                  <a:ext uri="{0D108BD9-81ED-4DB2-BD59-A6C34878D82A}">
                    <a16:rowId xmlns:a16="http://schemas.microsoft.com/office/drawing/2014/main" val="2019600128"/>
                  </a:ext>
                </a:extLst>
              </a:tr>
              <a:tr h="683484">
                <a:tc>
                  <a:txBody>
                    <a:bodyPr/>
                    <a:lstStyle/>
                    <a:p>
                      <a:pPr>
                        <a:lnSpc>
                          <a:spcPct val="115000"/>
                        </a:lnSpc>
                        <a:spcAft>
                          <a:spcPts val="0"/>
                        </a:spcAft>
                      </a:pPr>
                      <a:r>
                        <a:rPr lang="en-US" sz="1400" b="1" dirty="0" err="1">
                          <a:solidFill>
                            <a:schemeClr val="bg1"/>
                          </a:solidFill>
                          <a:effectLst/>
                          <a:latin typeface="Arial" panose="020B0604020202020204" pitchFamily="34" charset="0"/>
                          <a:cs typeface="Arial" panose="020B0604020202020204" pitchFamily="34" charset="0"/>
                        </a:rPr>
                        <a:t>Achizi</a:t>
                      </a:r>
                      <a:r>
                        <a:rPr lang="ro-RO" sz="1400" b="1" dirty="0" err="1">
                          <a:solidFill>
                            <a:schemeClr val="bg1"/>
                          </a:solidFill>
                          <a:effectLst/>
                          <a:latin typeface="Arial" panose="020B0604020202020204" pitchFamily="34" charset="0"/>
                          <a:cs typeface="Arial" panose="020B0604020202020204" pitchFamily="34" charset="0"/>
                        </a:rPr>
                        <a:t>ționarea</a:t>
                      </a:r>
                      <a:r>
                        <a:rPr lang="ro-RO" sz="1400" b="1" dirty="0">
                          <a:solidFill>
                            <a:schemeClr val="bg1"/>
                          </a:solidFill>
                          <a:effectLst/>
                          <a:latin typeface="Arial" panose="020B0604020202020204" pitchFamily="34" charset="0"/>
                          <a:cs typeface="Arial" panose="020B0604020202020204" pitchFamily="34" charset="0"/>
                        </a:rPr>
                        <a:t> și schimbul ascensorului AS 500/10 </a:t>
                      </a:r>
                      <a:endParaRPr lang="en-US" sz="1400" b="1" dirty="0">
                        <a:solidFill>
                          <a:schemeClr val="bg1"/>
                        </a:solidFill>
                        <a:effectLst/>
                        <a:latin typeface="Arial" panose="020B0604020202020204" pitchFamily="34" charset="0"/>
                        <a:cs typeface="Arial" panose="020B0604020202020204" pitchFamily="34" charset="0"/>
                      </a:endParaRPr>
                    </a:p>
                    <a:p>
                      <a:pPr>
                        <a:lnSpc>
                          <a:spcPct val="115000"/>
                        </a:lnSpc>
                        <a:spcAft>
                          <a:spcPts val="0"/>
                        </a:spcAft>
                      </a:pPr>
                      <a:r>
                        <a:rPr lang="ro-RO" sz="1400" b="1" dirty="0">
                          <a:solidFill>
                            <a:schemeClr val="bg1"/>
                          </a:solidFill>
                          <a:effectLst/>
                          <a:latin typeface="Arial" panose="020B0604020202020204" pitchFamily="34" charset="0"/>
                          <a:cs typeface="Arial" panose="020B0604020202020204" pitchFamily="34" charset="0"/>
                        </a:rPr>
                        <a:t>(Alocațiile Fondatorului)</a:t>
                      </a:r>
                    </a:p>
                    <a:p>
                      <a:pPr>
                        <a:lnSpc>
                          <a:spcPct val="115000"/>
                        </a:lnSpc>
                        <a:spcAft>
                          <a:spcPts val="0"/>
                        </a:spcAft>
                      </a:pPr>
                      <a:endPar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9310" marR="19310" marT="0" marB="0"/>
                </a:tc>
                <a:tc>
                  <a:txBody>
                    <a:bodyPr/>
                    <a:lstStyle/>
                    <a:p>
                      <a:pPr algn="ctr">
                        <a:lnSpc>
                          <a:spcPct val="115000"/>
                        </a:lnSpc>
                        <a:spcAft>
                          <a:spcPts val="0"/>
                        </a:spcAft>
                      </a:pPr>
                      <a:r>
                        <a:rPr lang="ro-RO" sz="1400" b="1" dirty="0">
                          <a:solidFill>
                            <a:schemeClr val="bg1"/>
                          </a:solidFill>
                          <a:effectLst/>
                          <a:latin typeface="Arial" panose="020B0604020202020204" pitchFamily="34" charset="0"/>
                          <a:cs typeface="Arial" panose="020B0604020202020204" pitchFamily="34" charset="0"/>
                        </a:rPr>
                        <a:t>1</a:t>
                      </a:r>
                      <a:endPar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9310" marR="19310" marT="0" marB="0"/>
                </a:tc>
                <a:tc>
                  <a:txBody>
                    <a:bodyPr/>
                    <a:lstStyle/>
                    <a:p>
                      <a:pPr algn="ctr">
                        <a:lnSpc>
                          <a:spcPct val="115000"/>
                        </a:lnSpc>
                        <a:spcAft>
                          <a:spcPts val="0"/>
                        </a:spcAft>
                      </a:pPr>
                      <a:r>
                        <a:rPr lang="ro-RO" sz="1400" b="1" dirty="0">
                          <a:solidFill>
                            <a:schemeClr val="bg1"/>
                          </a:solidFill>
                          <a:effectLst/>
                          <a:latin typeface="Arial" panose="020B0604020202020204" pitchFamily="34" charset="0"/>
                          <a:cs typeface="Arial" panose="020B0604020202020204" pitchFamily="34" charset="0"/>
                        </a:rPr>
                        <a:t>1 000,0</a:t>
                      </a:r>
                      <a:endPar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9310" marR="19310" marT="0" marB="0"/>
                </a:tc>
                <a:extLst>
                  <a:ext uri="{0D108BD9-81ED-4DB2-BD59-A6C34878D82A}">
                    <a16:rowId xmlns:a16="http://schemas.microsoft.com/office/drawing/2014/main" val="1875486445"/>
                  </a:ext>
                </a:extLst>
              </a:tr>
              <a:tr h="594334">
                <a:tc>
                  <a:txBody>
                    <a:bodyPr/>
                    <a:lstStyle/>
                    <a:p>
                      <a:pPr marL="0" marR="0" lvl="0" indent="0" algn="l" defTabSz="685800" rtl="0" eaLnBrk="1" fontAlgn="auto" latinLnBrk="0" hangingPunct="1">
                        <a:lnSpc>
                          <a:spcPct val="150000"/>
                        </a:lnSpc>
                        <a:spcBef>
                          <a:spcPts val="0"/>
                        </a:spcBef>
                        <a:spcAft>
                          <a:spcPts val="600"/>
                        </a:spcAft>
                        <a:buClrTx/>
                        <a:buSzTx/>
                        <a:buFontTx/>
                        <a:buNone/>
                        <a:tabLst/>
                        <a:defRPr/>
                      </a:pPr>
                      <a:r>
                        <a:rPr lang="ro-RO" sz="1400" b="1" dirty="0">
                          <a:solidFill>
                            <a:schemeClr val="bg1"/>
                          </a:solidFill>
                          <a:effectLst/>
                          <a:latin typeface="Arial" panose="020B0604020202020204" pitchFamily="34" charset="0"/>
                          <a:cs typeface="Arial" panose="020B0604020202020204" pitchFamily="34" charset="0"/>
                        </a:rPr>
                        <a:t>Dispozitiv de control al infecțiilor aerogene de putere mică (</a:t>
                      </a:r>
                      <a:r>
                        <a:rPr kumimoji="0" lang="it-IT" sz="14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Alocații din fondul de dezvoltare și modernizare  CNAM</a:t>
                      </a:r>
                      <a:r>
                        <a:rPr kumimoji="0" lang="ro-RO" sz="14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endPar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9310" marR="19310" marT="0" marB="0"/>
                </a:tc>
                <a:tc>
                  <a:txBody>
                    <a:bodyPr/>
                    <a:lstStyle/>
                    <a:p>
                      <a:pPr algn="ctr">
                        <a:lnSpc>
                          <a:spcPct val="115000"/>
                        </a:lnSpc>
                        <a:spcAft>
                          <a:spcPts val="0"/>
                        </a:spcAft>
                      </a:pPr>
                      <a:r>
                        <a:rPr lang="ro-RO" sz="1400" b="1" dirty="0">
                          <a:solidFill>
                            <a:schemeClr val="bg1"/>
                          </a:solidFill>
                          <a:effectLst/>
                          <a:latin typeface="Arial" panose="020B0604020202020204" pitchFamily="34" charset="0"/>
                          <a:cs typeface="Arial" panose="020B0604020202020204" pitchFamily="34" charset="0"/>
                        </a:rPr>
                        <a:t>1</a:t>
                      </a:r>
                      <a:r>
                        <a:rPr lang="en-US" sz="1400" b="1" dirty="0">
                          <a:solidFill>
                            <a:schemeClr val="bg1"/>
                          </a:solidFill>
                          <a:effectLst/>
                          <a:latin typeface="Arial" panose="020B0604020202020204" pitchFamily="34" charset="0"/>
                          <a:cs typeface="Arial" panose="020B0604020202020204" pitchFamily="34" charset="0"/>
                        </a:rPr>
                        <a:t>0</a:t>
                      </a:r>
                      <a:endPar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9310" marR="19310" marT="0" marB="0"/>
                </a:tc>
                <a:tc>
                  <a:txBody>
                    <a:bodyPr/>
                    <a:lstStyle/>
                    <a:p>
                      <a:pPr algn="ctr">
                        <a:lnSpc>
                          <a:spcPct val="115000"/>
                        </a:lnSpc>
                        <a:spcAft>
                          <a:spcPts val="0"/>
                        </a:spcAft>
                      </a:pPr>
                      <a:r>
                        <a:rPr lang="ro-RO" sz="1400" b="1" dirty="0">
                          <a:solidFill>
                            <a:schemeClr val="bg1"/>
                          </a:solidFill>
                          <a:effectLst/>
                          <a:latin typeface="Arial" panose="020B0604020202020204" pitchFamily="34" charset="0"/>
                          <a:cs typeface="Arial" panose="020B0604020202020204" pitchFamily="34" charset="0"/>
                        </a:rPr>
                        <a:t>510,0</a:t>
                      </a:r>
                      <a:endPar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9310" marR="19310" marT="0" marB="0"/>
                </a:tc>
                <a:extLst>
                  <a:ext uri="{0D108BD9-81ED-4DB2-BD59-A6C34878D82A}">
                    <a16:rowId xmlns:a16="http://schemas.microsoft.com/office/drawing/2014/main" val="1595847805"/>
                  </a:ext>
                </a:extLst>
              </a:tr>
              <a:tr h="891500">
                <a:tc>
                  <a:txBody>
                    <a:bodyPr/>
                    <a:lstStyle/>
                    <a:p>
                      <a:pPr marL="0" marR="0" lvl="0" indent="0" algn="l" defTabSz="685800" rtl="0" eaLnBrk="1" fontAlgn="auto" latinLnBrk="0" hangingPunct="1">
                        <a:lnSpc>
                          <a:spcPct val="150000"/>
                        </a:lnSpc>
                        <a:spcBef>
                          <a:spcPts val="0"/>
                        </a:spcBef>
                        <a:spcAft>
                          <a:spcPts val="600"/>
                        </a:spcAft>
                        <a:buClrTx/>
                        <a:buSzTx/>
                        <a:buFontTx/>
                        <a:buNone/>
                        <a:tabLst/>
                        <a:defRPr/>
                      </a:pPr>
                      <a:r>
                        <a:rPr lang="ro-RO" sz="1400" b="1" dirty="0">
                          <a:solidFill>
                            <a:schemeClr val="bg1"/>
                          </a:solidFill>
                          <a:effectLst/>
                          <a:latin typeface="Arial" panose="020B0604020202020204" pitchFamily="34" charset="0"/>
                          <a:cs typeface="Arial" panose="020B0604020202020204" pitchFamily="34" charset="0"/>
                        </a:rPr>
                        <a:t>Sistem video pentru determinarea temperaturii corpului uman </a:t>
                      </a:r>
                      <a:r>
                        <a:rPr kumimoji="0" lang="ro-RO" sz="14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r>
                        <a:rPr kumimoji="0" lang="it-IT" sz="14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Alocații din fondul de dezvoltare și modernizare  CNAM</a:t>
                      </a:r>
                      <a:r>
                        <a:rPr kumimoji="0" lang="ro-RO" sz="14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endPar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9310" marR="19310" marT="0" marB="0"/>
                </a:tc>
                <a:tc>
                  <a:txBody>
                    <a:bodyPr/>
                    <a:lstStyle/>
                    <a:p>
                      <a:pPr algn="ctr">
                        <a:lnSpc>
                          <a:spcPct val="115000"/>
                        </a:lnSpc>
                        <a:spcAft>
                          <a:spcPts val="0"/>
                        </a:spcAft>
                      </a:pPr>
                      <a:r>
                        <a:rPr lang="ro-RO" sz="1400" b="1" dirty="0">
                          <a:solidFill>
                            <a:schemeClr val="bg1"/>
                          </a:solidFill>
                          <a:effectLst/>
                          <a:latin typeface="Arial" panose="020B0604020202020204" pitchFamily="34" charset="0"/>
                          <a:cs typeface="Arial" panose="020B0604020202020204" pitchFamily="34" charset="0"/>
                        </a:rPr>
                        <a:t>1</a:t>
                      </a:r>
                      <a:endPar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9310" marR="19310" marT="0" marB="0"/>
                </a:tc>
                <a:tc>
                  <a:txBody>
                    <a:bodyPr/>
                    <a:lstStyle/>
                    <a:p>
                      <a:pPr algn="ctr">
                        <a:lnSpc>
                          <a:spcPct val="115000"/>
                        </a:lnSpc>
                        <a:spcAft>
                          <a:spcPts val="0"/>
                        </a:spcAft>
                      </a:pPr>
                      <a:r>
                        <a:rPr lang="ro-RO" sz="1400" b="1" dirty="0">
                          <a:solidFill>
                            <a:schemeClr val="bg1"/>
                          </a:solidFill>
                          <a:effectLst/>
                          <a:latin typeface="Arial" panose="020B0604020202020204" pitchFamily="34" charset="0"/>
                          <a:cs typeface="Arial" panose="020B0604020202020204" pitchFamily="34" charset="0"/>
                        </a:rPr>
                        <a:t>55,2</a:t>
                      </a:r>
                      <a:endPar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9310" marR="19310" marT="0" marB="0"/>
                </a:tc>
                <a:extLst>
                  <a:ext uri="{0D108BD9-81ED-4DB2-BD59-A6C34878D82A}">
                    <a16:rowId xmlns:a16="http://schemas.microsoft.com/office/drawing/2014/main" val="1215135548"/>
                  </a:ext>
                </a:extLst>
              </a:tr>
              <a:tr h="700248">
                <a:tc>
                  <a:txBody>
                    <a:bodyPr/>
                    <a:lstStyle/>
                    <a:p>
                      <a:pPr marL="0" marR="0" lvl="0" indent="0" algn="l" defTabSz="685800" rtl="0" eaLnBrk="1" fontAlgn="auto" latinLnBrk="0" hangingPunct="1">
                        <a:lnSpc>
                          <a:spcPct val="150000"/>
                        </a:lnSpc>
                        <a:spcBef>
                          <a:spcPts val="0"/>
                        </a:spcBef>
                        <a:spcAft>
                          <a:spcPts val="600"/>
                        </a:spcAft>
                        <a:buClrTx/>
                        <a:buSzTx/>
                        <a:buFontTx/>
                        <a:buNone/>
                        <a:tabLst/>
                        <a:defRPr/>
                      </a:pPr>
                      <a:r>
                        <a:rPr lang="ro-RO" sz="1400" b="1" dirty="0">
                          <a:solidFill>
                            <a:schemeClr val="bg1"/>
                          </a:solidFill>
                          <a:effectLst/>
                          <a:latin typeface="Arial" panose="020B0604020202020204" pitchFamily="34" charset="0"/>
                          <a:cs typeface="Arial" panose="020B0604020202020204" pitchFamily="34" charset="0"/>
                        </a:rPr>
                        <a:t>Pat multifuncțional pentru adulți (6-8 poziții)</a:t>
                      </a:r>
                      <a:r>
                        <a:rPr kumimoji="0" lang="ro-RO" sz="14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endParaRPr kumimoji="0" lang="en-US" sz="1400" b="1"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50000"/>
                        </a:lnSpc>
                        <a:spcBef>
                          <a:spcPts val="0"/>
                        </a:spcBef>
                        <a:spcAft>
                          <a:spcPts val="600"/>
                        </a:spcAft>
                        <a:buClrTx/>
                        <a:buSzTx/>
                        <a:buFontTx/>
                        <a:buNone/>
                        <a:tabLst/>
                        <a:defRPr/>
                      </a:pPr>
                      <a:r>
                        <a:rPr kumimoji="0" lang="ro-RO" sz="1400" b="1"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a:t>
                      </a:r>
                      <a:r>
                        <a:rPr kumimoji="0" lang="it-IT" sz="14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Alocații din fondul de dezvoltare și modernizare</a:t>
                      </a:r>
                      <a:r>
                        <a:rPr kumimoji="0" lang="ro-RO" sz="14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CNAM)</a:t>
                      </a:r>
                      <a:endPar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9310" marR="19310" marT="0" marB="0"/>
                </a:tc>
                <a:tc>
                  <a:txBody>
                    <a:bodyPr/>
                    <a:lstStyle/>
                    <a:p>
                      <a:pPr algn="ctr">
                        <a:lnSpc>
                          <a:spcPct val="115000"/>
                        </a:lnSpc>
                        <a:spcAft>
                          <a:spcPts val="0"/>
                        </a:spcAft>
                      </a:pPr>
                      <a:r>
                        <a:rPr lang="ro-RO" sz="1400" b="1" dirty="0">
                          <a:solidFill>
                            <a:schemeClr val="bg1"/>
                          </a:solidFill>
                          <a:effectLst/>
                          <a:latin typeface="Arial" panose="020B0604020202020204" pitchFamily="34" charset="0"/>
                          <a:cs typeface="Arial" panose="020B0604020202020204" pitchFamily="34" charset="0"/>
                        </a:rPr>
                        <a:t>20</a:t>
                      </a:r>
                      <a:endPar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9310" marR="19310" marT="0" marB="0"/>
                </a:tc>
                <a:tc>
                  <a:txBody>
                    <a:bodyPr/>
                    <a:lstStyle/>
                    <a:p>
                      <a:pPr algn="ctr">
                        <a:lnSpc>
                          <a:spcPct val="115000"/>
                        </a:lnSpc>
                        <a:spcAft>
                          <a:spcPts val="0"/>
                        </a:spcAft>
                      </a:pPr>
                      <a:r>
                        <a:rPr lang="ro-RO" sz="1400" b="1" dirty="0">
                          <a:solidFill>
                            <a:schemeClr val="bg1"/>
                          </a:solidFill>
                          <a:effectLst/>
                          <a:latin typeface="Arial" panose="020B0604020202020204" pitchFamily="34" charset="0"/>
                          <a:cs typeface="Arial" panose="020B0604020202020204" pitchFamily="34" charset="0"/>
                        </a:rPr>
                        <a:t>599,5</a:t>
                      </a:r>
                      <a:endPar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9310" marR="19310" marT="0" marB="0"/>
                </a:tc>
                <a:extLst>
                  <a:ext uri="{0D108BD9-81ED-4DB2-BD59-A6C34878D82A}">
                    <a16:rowId xmlns:a16="http://schemas.microsoft.com/office/drawing/2014/main" val="1856624617"/>
                  </a:ext>
                </a:extLst>
              </a:tr>
            </a:tbl>
          </a:graphicData>
        </a:graphic>
      </p:graphicFrame>
      <p:sp>
        <p:nvSpPr>
          <p:cNvPr id="4" name="Прямоугольник 3"/>
          <p:cNvSpPr/>
          <p:nvPr/>
        </p:nvSpPr>
        <p:spPr>
          <a:xfrm>
            <a:off x="772879" y="836712"/>
            <a:ext cx="7759930" cy="684803"/>
          </a:xfrm>
          <a:prstGeom prst="rect">
            <a:avLst/>
          </a:prstGeom>
        </p:spPr>
        <p:txBody>
          <a:bodyPr wrap="square">
            <a:spAutoFit/>
          </a:bodyPr>
          <a:lstStyle/>
          <a:p>
            <a:pPr algn="ctr" defTabSz="514350" eaLnBrk="0" hangingPunct="0"/>
            <a:endParaRPr lang="ro-RO" sz="1050" b="1" dirty="0">
              <a:latin typeface="Times New Roman" pitchFamily="18" charset="0"/>
              <a:ea typeface="Calibri" pitchFamily="34" charset="0"/>
              <a:cs typeface="Times New Roman" pitchFamily="18" charset="0"/>
            </a:endParaRPr>
          </a:p>
          <a:p>
            <a:pPr algn="ctr" defTabSz="514350" eaLnBrk="0" hangingPunct="0"/>
            <a:r>
              <a:rPr lang="en-US" sz="1050" b="1" dirty="0">
                <a:latin typeface="Times New Roman" pitchFamily="18" charset="0"/>
                <a:ea typeface="Calibri" pitchFamily="34" charset="0"/>
                <a:cs typeface="Times New Roman" pitchFamily="18" charset="0"/>
              </a:rPr>
              <a:t>                     </a:t>
            </a:r>
            <a:r>
              <a:rPr lang="ro-RO" sz="1400" b="1" dirty="0">
                <a:latin typeface="Times New Roman" pitchFamily="18" charset="0"/>
                <a:ea typeface="Calibri" pitchFamily="34" charset="0"/>
                <a:cs typeface="Times New Roman" pitchFamily="18" charset="0"/>
              </a:rPr>
              <a:t>La articolul ”Procurări de mijloace fixe” s-a</a:t>
            </a:r>
            <a:r>
              <a:rPr lang="en-US" sz="1400" b="1" dirty="0">
                <a:latin typeface="Times New Roman" pitchFamily="18" charset="0"/>
                <a:ea typeface="Calibri" pitchFamily="34" charset="0"/>
                <a:cs typeface="Times New Roman" pitchFamily="18" charset="0"/>
              </a:rPr>
              <a:t>u</a:t>
            </a:r>
            <a:r>
              <a:rPr lang="ro-RO" sz="1400" b="1" dirty="0">
                <a:latin typeface="Times New Roman" pitchFamily="18" charset="0"/>
                <a:ea typeface="Calibri" pitchFamily="34" charset="0"/>
                <a:cs typeface="Times New Roman" pitchFamily="18" charset="0"/>
              </a:rPr>
              <a:t> procurat mijloace fixe în sumă de </a:t>
            </a:r>
            <a:r>
              <a:rPr lang="en-US" sz="1400" b="1" dirty="0">
                <a:latin typeface="Times New Roman" pitchFamily="18" charset="0"/>
                <a:ea typeface="Calibri" pitchFamily="34" charset="0"/>
                <a:cs typeface="Times New Roman" pitchFamily="18" charset="0"/>
              </a:rPr>
              <a:t>10 958,2</a:t>
            </a:r>
            <a:r>
              <a:rPr lang="ro-RO" sz="1400" b="1" dirty="0">
                <a:latin typeface="Times New Roman" pitchFamily="18" charset="0"/>
                <a:ea typeface="Calibri" pitchFamily="34" charset="0"/>
                <a:cs typeface="Times New Roman" pitchFamily="18" charset="0"/>
              </a:rPr>
              <a:t> mii lei din care :</a:t>
            </a:r>
            <a:endParaRPr lang="ru-RU" sz="1400" b="1" dirty="0">
              <a:latin typeface="Times New Roman" pitchFamily="18" charset="0"/>
              <a:cs typeface="Times New Roman" pitchFamily="18" charset="0"/>
            </a:endParaRPr>
          </a:p>
        </p:txBody>
      </p:sp>
    </p:spTree>
    <p:extLst>
      <p:ext uri="{BB962C8B-B14F-4D97-AF65-F5344CB8AC3E}">
        <p14:creationId xmlns:p14="http://schemas.microsoft.com/office/powerpoint/2010/main" val="32440301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5900" y="620688"/>
            <a:ext cx="6172200" cy="936104"/>
          </a:xfrm>
          <a:noFill/>
        </p:spPr>
        <p:txBody>
          <a:bodyPr>
            <a:noAutofit/>
          </a:bodyPr>
          <a:lstStyle/>
          <a:p>
            <a:r>
              <a:rPr lang="en-US" sz="2000" dirty="0">
                <a:solidFill>
                  <a:srgbClr val="FFFF00"/>
                </a:solidFill>
                <a:latin typeface="Arial Black" panose="020B0A04020102020204" pitchFamily="34" charset="0"/>
              </a:rPr>
              <a:t>LUCR</a:t>
            </a:r>
            <a:r>
              <a:rPr lang="ro-RO" sz="2000" dirty="0">
                <a:solidFill>
                  <a:srgbClr val="FFFF00"/>
                </a:solidFill>
                <a:latin typeface="Arial Black" panose="020B0A04020102020204" pitchFamily="34" charset="0"/>
              </a:rPr>
              <a:t>ĂRI DE REPARAȚII a. 2021</a:t>
            </a:r>
            <a:r>
              <a:rPr lang="ru-RU" sz="2000" dirty="0">
                <a:solidFill>
                  <a:srgbClr val="FFFF00"/>
                </a:solidFill>
                <a:latin typeface="Arial Black" panose="020B0A04020102020204" pitchFamily="34" charset="0"/>
              </a:rPr>
              <a:t/>
            </a:r>
            <a:br>
              <a:rPr lang="ru-RU" sz="2000" dirty="0">
                <a:solidFill>
                  <a:srgbClr val="FFFF00"/>
                </a:solidFill>
                <a:latin typeface="Arial Black" panose="020B0A04020102020204" pitchFamily="34" charset="0"/>
              </a:rPr>
            </a:br>
            <a:endParaRPr lang="ru-RU" sz="2000" dirty="0">
              <a:solidFill>
                <a:srgbClr val="FFFF00"/>
              </a:solidFill>
              <a:latin typeface="Arial Black" panose="020B0A04020102020204" pitchFamily="34" charset="0"/>
            </a:endParaRPr>
          </a:p>
        </p:txBody>
      </p:sp>
      <p:sp>
        <p:nvSpPr>
          <p:cNvPr id="3" name="Объект 2"/>
          <p:cNvSpPr>
            <a:spLocks noGrp="1"/>
          </p:cNvSpPr>
          <p:nvPr>
            <p:ph idx="1"/>
          </p:nvPr>
        </p:nvSpPr>
        <p:spPr>
          <a:xfrm>
            <a:off x="683568" y="2054128"/>
            <a:ext cx="7848872" cy="3895151"/>
          </a:xfrm>
          <a:solidFill>
            <a:schemeClr val="accent1">
              <a:lumMod val="20000"/>
              <a:lumOff val="80000"/>
            </a:schemeClr>
          </a:solidFill>
        </p:spPr>
        <p:txBody>
          <a:bodyPr>
            <a:noAutofit/>
          </a:bodyPr>
          <a:lstStyle/>
          <a:p>
            <a:pPr marL="102870" indent="0" algn="just">
              <a:buNone/>
            </a:pPr>
            <a:r>
              <a:rPr lang="en-US" sz="1600" b="1" dirty="0">
                <a:solidFill>
                  <a:schemeClr val="bg1"/>
                </a:solidFill>
                <a:latin typeface="Arial" panose="020B0604020202020204" pitchFamily="34" charset="0"/>
                <a:ea typeface="Calibri" pitchFamily="34" charset="0"/>
                <a:cs typeface="Arial" panose="020B0604020202020204" pitchFamily="34" charset="0"/>
              </a:rPr>
              <a:t>Pe </a:t>
            </a:r>
            <a:r>
              <a:rPr lang="en-US" sz="1600" b="1" dirty="0" err="1">
                <a:solidFill>
                  <a:schemeClr val="bg1"/>
                </a:solidFill>
                <a:latin typeface="Arial" panose="020B0604020202020204" pitchFamily="34" charset="0"/>
                <a:ea typeface="Calibri" pitchFamily="34" charset="0"/>
                <a:cs typeface="Arial" panose="020B0604020202020204" pitchFamily="34" charset="0"/>
              </a:rPr>
              <a:t>parcursul</a:t>
            </a:r>
            <a:r>
              <a:rPr lang="en-US" sz="1600" b="1" dirty="0">
                <a:solidFill>
                  <a:schemeClr val="bg1"/>
                </a:solidFill>
                <a:latin typeface="Arial" panose="020B0604020202020204" pitchFamily="34" charset="0"/>
                <a:ea typeface="Calibri" pitchFamily="34" charset="0"/>
                <a:cs typeface="Arial" panose="020B0604020202020204" pitchFamily="34" charset="0"/>
              </a:rPr>
              <a:t> </a:t>
            </a:r>
            <a:r>
              <a:rPr lang="en-US" sz="1600" b="1" dirty="0" err="1">
                <a:solidFill>
                  <a:schemeClr val="bg1"/>
                </a:solidFill>
                <a:latin typeface="Arial" panose="020B0604020202020204" pitchFamily="34" charset="0"/>
                <a:ea typeface="Calibri" pitchFamily="34" charset="0"/>
                <a:cs typeface="Arial" panose="020B0604020202020204" pitchFamily="34" charset="0"/>
              </a:rPr>
              <a:t>anului</a:t>
            </a:r>
            <a:r>
              <a:rPr lang="en-US" sz="1600" b="1" dirty="0">
                <a:solidFill>
                  <a:schemeClr val="bg1"/>
                </a:solidFill>
                <a:latin typeface="Arial" panose="020B0604020202020204" pitchFamily="34" charset="0"/>
                <a:ea typeface="Calibri" pitchFamily="34" charset="0"/>
                <a:cs typeface="Arial" panose="020B0604020202020204" pitchFamily="34" charset="0"/>
              </a:rPr>
              <a:t> 20</a:t>
            </a:r>
            <a:r>
              <a:rPr lang="ro-RO" sz="1600" b="1" dirty="0">
                <a:solidFill>
                  <a:schemeClr val="bg1"/>
                </a:solidFill>
                <a:latin typeface="Arial" panose="020B0604020202020204" pitchFamily="34" charset="0"/>
                <a:ea typeface="Calibri" pitchFamily="34" charset="0"/>
                <a:cs typeface="Arial" panose="020B0604020202020204" pitchFamily="34" charset="0"/>
              </a:rPr>
              <a:t>21</a:t>
            </a:r>
            <a:r>
              <a:rPr lang="en-US" sz="1600" b="1" dirty="0">
                <a:solidFill>
                  <a:schemeClr val="bg1"/>
                </a:solidFill>
                <a:latin typeface="Arial" panose="020B0604020202020204" pitchFamily="34" charset="0"/>
                <a:ea typeface="Calibri" pitchFamily="34" charset="0"/>
                <a:cs typeface="Arial" panose="020B0604020202020204" pitchFamily="34" charset="0"/>
              </a:rPr>
              <a:t> </a:t>
            </a:r>
            <a:r>
              <a:rPr lang="en-US" sz="1600" b="1" dirty="0" err="1">
                <a:solidFill>
                  <a:schemeClr val="bg1"/>
                </a:solidFill>
                <a:latin typeface="Arial" panose="020B0604020202020204" pitchFamily="34" charset="0"/>
                <a:ea typeface="Calibri" pitchFamily="34" charset="0"/>
                <a:cs typeface="Arial" panose="020B0604020202020204" pitchFamily="34" charset="0"/>
              </a:rPr>
              <a:t>în</a:t>
            </a:r>
            <a:r>
              <a:rPr lang="en-US" sz="1600" b="1" dirty="0">
                <a:solidFill>
                  <a:schemeClr val="bg1"/>
                </a:solidFill>
                <a:latin typeface="Arial" panose="020B0604020202020204" pitchFamily="34" charset="0"/>
                <a:ea typeface="Calibri" pitchFamily="34" charset="0"/>
                <a:cs typeface="Arial" panose="020B0604020202020204" pitchFamily="34" charset="0"/>
              </a:rPr>
              <a:t> IMSP IC s-au </a:t>
            </a:r>
            <a:r>
              <a:rPr lang="en-US" sz="1600" b="1" dirty="0" err="1">
                <a:solidFill>
                  <a:schemeClr val="bg1"/>
                </a:solidFill>
                <a:latin typeface="Arial" panose="020B0604020202020204" pitchFamily="34" charset="0"/>
                <a:ea typeface="Calibri" pitchFamily="34" charset="0"/>
                <a:cs typeface="Arial" panose="020B0604020202020204" pitchFamily="34" charset="0"/>
              </a:rPr>
              <a:t>efectuat</a:t>
            </a:r>
            <a:r>
              <a:rPr lang="en-US" sz="1600" b="1" dirty="0">
                <a:solidFill>
                  <a:schemeClr val="bg1"/>
                </a:solidFill>
                <a:latin typeface="Arial" panose="020B0604020202020204" pitchFamily="34" charset="0"/>
                <a:ea typeface="Calibri" pitchFamily="34" charset="0"/>
                <a:cs typeface="Arial" panose="020B0604020202020204" pitchFamily="34" charset="0"/>
              </a:rPr>
              <a:t> </a:t>
            </a:r>
            <a:r>
              <a:rPr lang="en-US" sz="1600" b="1" dirty="0" err="1">
                <a:solidFill>
                  <a:schemeClr val="bg1"/>
                </a:solidFill>
                <a:latin typeface="Arial" panose="020B0604020202020204" pitchFamily="34" charset="0"/>
                <a:ea typeface="Calibri" pitchFamily="34" charset="0"/>
                <a:cs typeface="Arial" panose="020B0604020202020204" pitchFamily="34" charset="0"/>
              </a:rPr>
              <a:t>lucrări</a:t>
            </a:r>
            <a:r>
              <a:rPr lang="en-US" sz="1600" b="1" dirty="0">
                <a:solidFill>
                  <a:schemeClr val="bg1"/>
                </a:solidFill>
                <a:latin typeface="Arial" panose="020B0604020202020204" pitchFamily="34" charset="0"/>
                <a:ea typeface="Calibri" pitchFamily="34" charset="0"/>
                <a:cs typeface="Arial" panose="020B0604020202020204" pitchFamily="34" charset="0"/>
              </a:rPr>
              <a:t> de </a:t>
            </a:r>
            <a:r>
              <a:rPr lang="en-US" sz="1600" b="1" dirty="0" err="1">
                <a:solidFill>
                  <a:schemeClr val="bg1"/>
                </a:solidFill>
                <a:latin typeface="Arial" panose="020B0604020202020204" pitchFamily="34" charset="0"/>
                <a:ea typeface="Calibri" pitchFamily="34" charset="0"/>
                <a:cs typeface="Arial" panose="020B0604020202020204" pitchFamily="34" charset="0"/>
              </a:rPr>
              <a:t>reparații</a:t>
            </a:r>
            <a:r>
              <a:rPr lang="en-US" sz="1600" b="1" dirty="0">
                <a:solidFill>
                  <a:schemeClr val="bg1"/>
                </a:solidFill>
                <a:latin typeface="Arial" panose="020B0604020202020204" pitchFamily="34" charset="0"/>
                <a:ea typeface="Calibri" pitchFamily="34" charset="0"/>
                <a:cs typeface="Arial" panose="020B0604020202020204" pitchFamily="34" charset="0"/>
              </a:rPr>
              <a:t> </a:t>
            </a:r>
            <a:r>
              <a:rPr lang="en-US" sz="1600" b="1" dirty="0" err="1">
                <a:solidFill>
                  <a:schemeClr val="bg1"/>
                </a:solidFill>
                <a:latin typeface="Arial" panose="020B0604020202020204" pitchFamily="34" charset="0"/>
                <a:ea typeface="Calibri" pitchFamily="34" charset="0"/>
                <a:cs typeface="Arial" panose="020B0604020202020204" pitchFamily="34" charset="0"/>
              </a:rPr>
              <a:t>curente</a:t>
            </a:r>
            <a:r>
              <a:rPr lang="en-US" sz="1600" b="1" dirty="0">
                <a:solidFill>
                  <a:schemeClr val="bg1"/>
                </a:solidFill>
                <a:latin typeface="Arial" panose="020B0604020202020204" pitchFamily="34" charset="0"/>
                <a:ea typeface="Calibri" pitchFamily="34" charset="0"/>
                <a:cs typeface="Arial" panose="020B0604020202020204" pitchFamily="34" charset="0"/>
              </a:rPr>
              <a:t> </a:t>
            </a:r>
            <a:r>
              <a:rPr lang="en-US" sz="1600" b="1" dirty="0" err="1">
                <a:solidFill>
                  <a:schemeClr val="bg1"/>
                </a:solidFill>
                <a:latin typeface="Arial" panose="020B0604020202020204" pitchFamily="34" charset="0"/>
                <a:ea typeface="Calibri" pitchFamily="34" charset="0"/>
                <a:cs typeface="Arial" panose="020B0604020202020204" pitchFamily="34" charset="0"/>
              </a:rPr>
              <a:t>și</a:t>
            </a:r>
            <a:r>
              <a:rPr lang="en-US" sz="1600" b="1" dirty="0">
                <a:solidFill>
                  <a:schemeClr val="bg1"/>
                </a:solidFill>
                <a:latin typeface="Arial" panose="020B0604020202020204" pitchFamily="34" charset="0"/>
                <a:ea typeface="Calibri" pitchFamily="34" charset="0"/>
                <a:cs typeface="Arial" panose="020B0604020202020204" pitchFamily="34" charset="0"/>
              </a:rPr>
              <a:t> </a:t>
            </a:r>
            <a:r>
              <a:rPr lang="en-US" sz="1600" b="1" dirty="0" err="1">
                <a:solidFill>
                  <a:schemeClr val="bg1"/>
                </a:solidFill>
                <a:latin typeface="Arial" panose="020B0604020202020204" pitchFamily="34" charset="0"/>
                <a:ea typeface="Calibri" pitchFamily="34" charset="0"/>
                <a:cs typeface="Arial" panose="020B0604020202020204" pitchFamily="34" charset="0"/>
              </a:rPr>
              <a:t>capitale</a:t>
            </a:r>
            <a:r>
              <a:rPr lang="en-US" sz="1600" b="1" dirty="0">
                <a:solidFill>
                  <a:schemeClr val="bg1"/>
                </a:solidFill>
                <a:latin typeface="Arial" panose="020B0604020202020204" pitchFamily="34" charset="0"/>
                <a:ea typeface="Calibri" pitchFamily="34" charset="0"/>
                <a:cs typeface="Arial" panose="020B0604020202020204" pitchFamily="34" charset="0"/>
              </a:rPr>
              <a:t> conform </a:t>
            </a:r>
            <a:r>
              <a:rPr lang="en-US" sz="1600" b="1" dirty="0" err="1">
                <a:solidFill>
                  <a:schemeClr val="bg1"/>
                </a:solidFill>
                <a:latin typeface="Arial" panose="020B0604020202020204" pitchFamily="34" charset="0"/>
                <a:ea typeface="Calibri" pitchFamily="34" charset="0"/>
                <a:cs typeface="Arial" panose="020B0604020202020204" pitchFamily="34" charset="0"/>
              </a:rPr>
              <a:t>devizului</a:t>
            </a:r>
            <a:r>
              <a:rPr lang="en-US" sz="1600" b="1" dirty="0">
                <a:solidFill>
                  <a:schemeClr val="bg1"/>
                </a:solidFill>
                <a:latin typeface="Arial" panose="020B0604020202020204" pitchFamily="34" charset="0"/>
                <a:ea typeface="Calibri" pitchFamily="34" charset="0"/>
                <a:cs typeface="Arial" panose="020B0604020202020204" pitchFamily="34" charset="0"/>
              </a:rPr>
              <a:t> de </a:t>
            </a:r>
            <a:r>
              <a:rPr lang="en-US" sz="1600" b="1" dirty="0" err="1">
                <a:solidFill>
                  <a:schemeClr val="bg1"/>
                </a:solidFill>
                <a:latin typeface="Arial" panose="020B0604020202020204" pitchFamily="34" charset="0"/>
                <a:ea typeface="Calibri" pitchFamily="34" charset="0"/>
                <a:cs typeface="Arial" panose="020B0604020202020204" pitchFamily="34" charset="0"/>
              </a:rPr>
              <a:t>venituri</a:t>
            </a:r>
            <a:r>
              <a:rPr lang="en-US" sz="1600" b="1" dirty="0">
                <a:solidFill>
                  <a:schemeClr val="bg1"/>
                </a:solidFill>
                <a:latin typeface="Arial" panose="020B0604020202020204" pitchFamily="34" charset="0"/>
                <a:ea typeface="Calibri" pitchFamily="34" charset="0"/>
                <a:cs typeface="Arial" panose="020B0604020202020204" pitchFamily="34" charset="0"/>
              </a:rPr>
              <a:t> </a:t>
            </a:r>
            <a:r>
              <a:rPr lang="en-US" sz="1600" b="1" dirty="0" err="1">
                <a:solidFill>
                  <a:schemeClr val="bg1"/>
                </a:solidFill>
                <a:latin typeface="Arial" panose="020B0604020202020204" pitchFamily="34" charset="0"/>
                <a:ea typeface="Calibri" pitchFamily="34" charset="0"/>
                <a:cs typeface="Arial" panose="020B0604020202020204" pitchFamily="34" charset="0"/>
              </a:rPr>
              <a:t>și</a:t>
            </a:r>
            <a:r>
              <a:rPr lang="en-US" sz="1600" b="1" dirty="0">
                <a:solidFill>
                  <a:schemeClr val="bg1"/>
                </a:solidFill>
                <a:latin typeface="Arial" panose="020B0604020202020204" pitchFamily="34" charset="0"/>
                <a:ea typeface="Calibri" pitchFamily="34" charset="0"/>
                <a:cs typeface="Arial" panose="020B0604020202020204" pitchFamily="34" charset="0"/>
              </a:rPr>
              <a:t> </a:t>
            </a:r>
            <a:r>
              <a:rPr lang="en-US" sz="1600" b="1" dirty="0" err="1">
                <a:solidFill>
                  <a:schemeClr val="bg1"/>
                </a:solidFill>
                <a:latin typeface="Arial" panose="020B0604020202020204" pitchFamily="34" charset="0"/>
                <a:ea typeface="Calibri" pitchFamily="34" charset="0"/>
                <a:cs typeface="Arial" panose="020B0604020202020204" pitchFamily="34" charset="0"/>
              </a:rPr>
              <a:t>cheltuieli</a:t>
            </a:r>
            <a:r>
              <a:rPr lang="en-US" sz="1600" b="1" dirty="0">
                <a:solidFill>
                  <a:schemeClr val="bg1"/>
                </a:solidFill>
                <a:latin typeface="Arial" panose="020B0604020202020204" pitchFamily="34" charset="0"/>
                <a:ea typeface="Calibri" pitchFamily="34" charset="0"/>
                <a:cs typeface="Arial" panose="020B0604020202020204" pitchFamily="34" charset="0"/>
              </a:rPr>
              <a:t> </a:t>
            </a:r>
            <a:r>
              <a:rPr lang="en-US" sz="1600" b="1" dirty="0" err="1">
                <a:solidFill>
                  <a:schemeClr val="bg1"/>
                </a:solidFill>
                <a:latin typeface="Arial" panose="020B0604020202020204" pitchFamily="34" charset="0"/>
                <a:ea typeface="Calibri" pitchFamily="34" charset="0"/>
                <a:cs typeface="Arial" panose="020B0604020202020204" pitchFamily="34" charset="0"/>
              </a:rPr>
              <a:t>în</a:t>
            </a:r>
            <a:r>
              <a:rPr lang="en-US" sz="1600" b="1" dirty="0">
                <a:solidFill>
                  <a:schemeClr val="bg1"/>
                </a:solidFill>
                <a:latin typeface="Arial" panose="020B0604020202020204" pitchFamily="34" charset="0"/>
                <a:ea typeface="Calibri" pitchFamily="34" charset="0"/>
                <a:cs typeface="Arial" panose="020B0604020202020204" pitchFamily="34" charset="0"/>
              </a:rPr>
              <a:t> </a:t>
            </a:r>
            <a:r>
              <a:rPr lang="en-US" sz="1600" b="1" dirty="0" err="1">
                <a:solidFill>
                  <a:schemeClr val="bg1"/>
                </a:solidFill>
                <a:latin typeface="Arial" panose="020B0604020202020204" pitchFamily="34" charset="0"/>
                <a:ea typeface="Calibri" pitchFamily="34" charset="0"/>
                <a:cs typeface="Arial" panose="020B0604020202020204" pitchFamily="34" charset="0"/>
              </a:rPr>
              <a:t>sumă</a:t>
            </a:r>
            <a:r>
              <a:rPr lang="en-US" sz="1600" b="1" dirty="0">
                <a:solidFill>
                  <a:schemeClr val="bg1"/>
                </a:solidFill>
                <a:latin typeface="Arial" panose="020B0604020202020204" pitchFamily="34" charset="0"/>
                <a:ea typeface="Calibri" pitchFamily="34" charset="0"/>
                <a:cs typeface="Arial" panose="020B0604020202020204" pitchFamily="34" charset="0"/>
              </a:rPr>
              <a:t> de </a:t>
            </a:r>
            <a:r>
              <a:rPr lang="ro-RO" sz="1600" b="1" dirty="0">
                <a:solidFill>
                  <a:schemeClr val="bg1"/>
                </a:solidFill>
                <a:latin typeface="Arial" panose="020B0604020202020204" pitchFamily="34" charset="0"/>
                <a:ea typeface="Calibri" pitchFamily="34" charset="0"/>
                <a:cs typeface="Arial" panose="020B0604020202020204" pitchFamily="34" charset="0"/>
              </a:rPr>
              <a:t>4 500,8</a:t>
            </a:r>
            <a:r>
              <a:rPr lang="en-US" sz="1600" b="1" dirty="0">
                <a:solidFill>
                  <a:schemeClr val="bg1"/>
                </a:solidFill>
                <a:latin typeface="Arial" panose="020B0604020202020204" pitchFamily="34" charset="0"/>
                <a:ea typeface="Calibri" pitchFamily="34" charset="0"/>
                <a:cs typeface="Arial" panose="020B0604020202020204" pitchFamily="34" charset="0"/>
              </a:rPr>
              <a:t> mii lei</a:t>
            </a:r>
            <a:r>
              <a:rPr lang="ro-RO" sz="1600" b="1" dirty="0">
                <a:solidFill>
                  <a:schemeClr val="bg1"/>
                </a:solidFill>
                <a:latin typeface="Arial" panose="020B0604020202020204" pitchFamily="34" charset="0"/>
                <a:ea typeface="Calibri" pitchFamily="34" charset="0"/>
                <a:cs typeface="Arial" panose="020B0604020202020204" pitchFamily="34" charset="0"/>
              </a:rPr>
              <a:t>.</a:t>
            </a:r>
            <a:endParaRPr lang="en-US" sz="1600" b="1" dirty="0">
              <a:solidFill>
                <a:schemeClr val="bg1"/>
              </a:solidFill>
              <a:latin typeface="Arial" panose="020B0604020202020204" pitchFamily="34" charset="0"/>
              <a:ea typeface="Calibri" pitchFamily="34" charset="0"/>
              <a:cs typeface="Arial" panose="020B0604020202020204" pitchFamily="34" charset="0"/>
            </a:endParaRPr>
          </a:p>
          <a:p>
            <a:pPr marL="102870" indent="0" algn="just">
              <a:buNone/>
            </a:pPr>
            <a:endParaRPr lang="ru-RU" sz="1600" b="1" dirty="0">
              <a:solidFill>
                <a:schemeClr val="bg1"/>
              </a:solidFill>
              <a:latin typeface="Arial" panose="020B0604020202020204" pitchFamily="34" charset="0"/>
              <a:cs typeface="Arial" panose="020B0604020202020204" pitchFamily="34" charset="0"/>
            </a:endParaRPr>
          </a:p>
          <a:p>
            <a:pPr marL="102870" indent="0" algn="ctr">
              <a:buNone/>
            </a:pPr>
            <a:r>
              <a:rPr lang="ro-RO" sz="1600" b="1" i="1" dirty="0">
                <a:solidFill>
                  <a:schemeClr val="bg1"/>
                </a:solidFill>
                <a:latin typeface="Arial" panose="020B0604020202020204" pitchFamily="34" charset="0"/>
                <a:cs typeface="Arial" panose="020B0604020202020204" pitchFamily="34" charset="0"/>
              </a:rPr>
              <a:t>Clinica </a:t>
            </a:r>
          </a:p>
          <a:p>
            <a:pPr marL="488633" indent="-385763">
              <a:buFont typeface="Wingdings" panose="05000000000000000000" pitchFamily="2" charset="2"/>
              <a:buChar char="q"/>
            </a:pPr>
            <a:r>
              <a:rPr lang="en-US" sz="1600" b="1" dirty="0" err="1" smtClean="0">
                <a:solidFill>
                  <a:schemeClr val="bg1"/>
                </a:solidFill>
                <a:latin typeface="Arial" panose="020B0604020202020204" pitchFamily="34" charset="0"/>
                <a:cs typeface="Arial" panose="020B0604020202020204" pitchFamily="34" charset="0"/>
              </a:rPr>
              <a:t>Amenajarea</a:t>
            </a:r>
            <a:r>
              <a:rPr lang="ro-RO" sz="1600" b="1" dirty="0" smtClean="0">
                <a:solidFill>
                  <a:schemeClr val="bg1"/>
                </a:solidFill>
                <a:latin typeface="Arial" panose="020B0604020202020204" pitchFamily="34" charset="0"/>
                <a:cs typeface="Arial" panose="020B0604020202020204" pitchFamily="34" charset="0"/>
              </a:rPr>
              <a:t> </a:t>
            </a:r>
            <a:r>
              <a:rPr lang="ro-RO" sz="1600" b="1" dirty="0">
                <a:solidFill>
                  <a:schemeClr val="bg1"/>
                </a:solidFill>
                <a:latin typeface="Arial" panose="020B0604020202020204" pitchFamily="34" charset="0"/>
                <a:cs typeface="Arial" panose="020B0604020202020204" pitchFamily="34" charset="0"/>
              </a:rPr>
              <a:t>teritoriului (pavaje)</a:t>
            </a:r>
          </a:p>
          <a:p>
            <a:pPr marL="488633" indent="-385763">
              <a:buFont typeface="Wingdings" panose="05000000000000000000" pitchFamily="2" charset="2"/>
              <a:buChar char="q"/>
            </a:pPr>
            <a:r>
              <a:rPr lang="ro-RO" sz="1600" b="1" dirty="0">
                <a:solidFill>
                  <a:schemeClr val="bg1"/>
                </a:solidFill>
                <a:latin typeface="Arial" panose="020B0604020202020204" pitchFamily="34" charset="0"/>
                <a:cs typeface="Arial" panose="020B0604020202020204" pitchFamily="34" charset="0"/>
              </a:rPr>
              <a:t>Lucrări de reparație și de schimbare geamuri, et.1,9</a:t>
            </a:r>
          </a:p>
          <a:p>
            <a:pPr marL="488633" indent="-385763">
              <a:buFont typeface="Wingdings" panose="05000000000000000000" pitchFamily="2" charset="2"/>
              <a:buChar char="q"/>
            </a:pPr>
            <a:r>
              <a:rPr lang="ro-RO" sz="1600" b="1" dirty="0">
                <a:solidFill>
                  <a:schemeClr val="bg1"/>
                </a:solidFill>
                <a:latin typeface="Arial" panose="020B0604020202020204" pitchFamily="34" charset="0"/>
                <a:cs typeface="Arial" panose="020B0604020202020204" pitchFamily="34" charset="0"/>
              </a:rPr>
              <a:t>Lucrări la sistema de alimentare cu apă și canalizare</a:t>
            </a:r>
          </a:p>
          <a:p>
            <a:pPr marL="488633" indent="-385763">
              <a:buFont typeface="Wingdings" panose="05000000000000000000" pitchFamily="2" charset="2"/>
              <a:buChar char="q"/>
            </a:pPr>
            <a:r>
              <a:rPr lang="ro-RO" sz="1600" b="1" dirty="0">
                <a:solidFill>
                  <a:schemeClr val="bg1"/>
                </a:solidFill>
                <a:latin typeface="Arial" panose="020B0604020202020204" pitchFamily="34" charset="0"/>
                <a:cs typeface="Arial" panose="020B0604020202020204" pitchFamily="34" charset="0"/>
              </a:rPr>
              <a:t>Reconstrucția gardului de protecție și amenajarea teritoriului</a:t>
            </a:r>
            <a:endParaRPr lang="en-US" sz="1600" b="1" dirty="0">
              <a:solidFill>
                <a:schemeClr val="bg1"/>
              </a:solidFill>
              <a:latin typeface="Arial" panose="020B0604020202020204" pitchFamily="34" charset="0"/>
              <a:cs typeface="Arial" panose="020B0604020202020204" pitchFamily="34" charset="0"/>
            </a:endParaRPr>
          </a:p>
          <a:p>
            <a:pPr marL="388620" indent="-285750">
              <a:buFont typeface="Wingdings" panose="05000000000000000000" pitchFamily="2" charset="2"/>
              <a:buChar char="q"/>
            </a:pPr>
            <a:endParaRPr lang="ro-RO" sz="1600" b="1" dirty="0">
              <a:solidFill>
                <a:schemeClr val="bg1"/>
              </a:solidFill>
              <a:latin typeface="Arial" panose="020B0604020202020204" pitchFamily="34" charset="0"/>
              <a:cs typeface="Arial" panose="020B0604020202020204" pitchFamily="34" charset="0"/>
            </a:endParaRPr>
          </a:p>
          <a:p>
            <a:pPr marL="388620" indent="-285750" algn="ctr">
              <a:buFont typeface="Wingdings" panose="05000000000000000000" pitchFamily="2" charset="2"/>
              <a:buChar char="q"/>
            </a:pPr>
            <a:r>
              <a:rPr lang="ro-RO" sz="1600" b="1" i="1" dirty="0">
                <a:solidFill>
                  <a:schemeClr val="bg1"/>
                </a:solidFill>
                <a:latin typeface="Arial" panose="020B0604020202020204" pitchFamily="34" charset="0"/>
                <a:cs typeface="Arial" panose="020B0604020202020204" pitchFamily="34" charset="0"/>
              </a:rPr>
              <a:t>Dispensarul cardiologic</a:t>
            </a:r>
          </a:p>
          <a:p>
            <a:pPr marL="388620" indent="-285750">
              <a:buFont typeface="Wingdings" panose="05000000000000000000" pitchFamily="2" charset="2"/>
              <a:buChar char="q"/>
            </a:pPr>
            <a:r>
              <a:rPr lang="ro-RO" sz="1600" b="1" dirty="0">
                <a:solidFill>
                  <a:schemeClr val="bg1"/>
                </a:solidFill>
                <a:latin typeface="Arial" panose="020B0604020202020204" pitchFamily="34" charset="0"/>
                <a:cs typeface="Arial" panose="020B0604020202020204" pitchFamily="34" charset="0"/>
              </a:rPr>
              <a:t>Reparația </a:t>
            </a:r>
            <a:r>
              <a:rPr lang="ro-RO" sz="1600" b="1" dirty="0" err="1">
                <a:solidFill>
                  <a:schemeClr val="bg1"/>
                </a:solidFill>
                <a:latin typeface="Arial" panose="020B0604020202020204" pitchFamily="34" charset="0"/>
                <a:cs typeface="Arial" panose="020B0604020202020204" pitchFamily="34" charset="0"/>
              </a:rPr>
              <a:t>fasadei</a:t>
            </a:r>
            <a:endParaRPr lang="ro-RO" sz="1600" b="1" dirty="0">
              <a:solidFill>
                <a:schemeClr val="bg1"/>
              </a:solidFill>
              <a:latin typeface="Arial" panose="020B0604020202020204" pitchFamily="34" charset="0"/>
              <a:cs typeface="Arial" panose="020B0604020202020204" pitchFamily="34" charset="0"/>
            </a:endParaRPr>
          </a:p>
          <a:p>
            <a:pPr marL="388620" indent="-285750">
              <a:buFont typeface="Wingdings" panose="05000000000000000000" pitchFamily="2" charset="2"/>
              <a:buChar char="q"/>
            </a:pPr>
            <a:r>
              <a:rPr lang="ro-RO" sz="1600" b="1" dirty="0">
                <a:solidFill>
                  <a:schemeClr val="bg1"/>
                </a:solidFill>
                <a:latin typeface="Arial" panose="020B0604020202020204" pitchFamily="34" charset="0"/>
                <a:cs typeface="Arial" panose="020B0604020202020204" pitchFamily="34" charset="0"/>
              </a:rPr>
              <a:t>Schimbarea rețelelor inginerești</a:t>
            </a:r>
          </a:p>
        </p:txBody>
      </p:sp>
      <p:sp>
        <p:nvSpPr>
          <p:cNvPr id="4" name="Номер слайда 3"/>
          <p:cNvSpPr>
            <a:spLocks noGrp="1"/>
          </p:cNvSpPr>
          <p:nvPr>
            <p:ph type="sldNum" sz="quarter" idx="12"/>
          </p:nvPr>
        </p:nvSpPr>
        <p:spPr/>
        <p:txBody>
          <a:bodyPr/>
          <a:lstStyle/>
          <a:p>
            <a:pPr>
              <a:defRPr/>
            </a:pPr>
            <a:fld id="{DF1C1FEF-B233-4AA3-99D6-6C3CBFEF361D}" type="slidenum">
              <a:rPr lang="ru-RU" smtClean="0"/>
              <a:pPr>
                <a:defRPr/>
              </a:pPr>
              <a:t>22</a:t>
            </a:fld>
            <a:endParaRPr lang="ru-RU"/>
          </a:p>
        </p:txBody>
      </p:sp>
    </p:spTree>
    <p:extLst>
      <p:ext uri="{BB962C8B-B14F-4D97-AF65-F5344CB8AC3E}">
        <p14:creationId xmlns:p14="http://schemas.microsoft.com/office/powerpoint/2010/main" val="25613019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12392" y="332656"/>
            <a:ext cx="5018961" cy="540060"/>
          </a:xfrm>
          <a:noFill/>
        </p:spPr>
        <p:txBody>
          <a:bodyPr>
            <a:noAutofit/>
          </a:bodyPr>
          <a:lstStyle/>
          <a:p>
            <a:pPr algn="ctr"/>
            <a:r>
              <a:rPr lang="ro-RO" sz="1500" dirty="0">
                <a:solidFill>
                  <a:srgbClr val="FFFF00"/>
                </a:solidFill>
                <a:latin typeface="Arial Black" pitchFamily="34" charset="0"/>
                <a:cs typeface="Times New Roman" pitchFamily="18" charset="0"/>
              </a:rPr>
              <a:t>DATORII CREDITOARE ÎN DINAMICĂ, </a:t>
            </a:r>
            <a:br>
              <a:rPr lang="ro-RO" sz="1500" dirty="0">
                <a:solidFill>
                  <a:srgbClr val="FFFF00"/>
                </a:solidFill>
                <a:latin typeface="Arial Black" pitchFamily="34" charset="0"/>
                <a:cs typeface="Times New Roman" pitchFamily="18" charset="0"/>
              </a:rPr>
            </a:br>
            <a:r>
              <a:rPr lang="ro-RO" sz="1500" dirty="0">
                <a:solidFill>
                  <a:srgbClr val="FFFF00"/>
                </a:solidFill>
                <a:latin typeface="Arial Black" pitchFamily="34" charset="0"/>
                <a:cs typeface="Times New Roman" pitchFamily="18" charset="0"/>
              </a:rPr>
              <a:t>a</a:t>
            </a:r>
            <a:r>
              <a:rPr lang="en-US" sz="1500" dirty="0" err="1">
                <a:solidFill>
                  <a:srgbClr val="FFFF00"/>
                </a:solidFill>
                <a:latin typeface="Arial Black" pitchFamily="34" charset="0"/>
                <a:cs typeface="Times New Roman" pitchFamily="18" charset="0"/>
              </a:rPr>
              <a:t>nul</a:t>
            </a:r>
            <a:r>
              <a:rPr lang="ro-RO" sz="1500" dirty="0">
                <a:solidFill>
                  <a:srgbClr val="FFFF00"/>
                </a:solidFill>
                <a:latin typeface="Arial Black" pitchFamily="34" charset="0"/>
                <a:cs typeface="Times New Roman" pitchFamily="18" charset="0"/>
              </a:rPr>
              <a:t> 202</a:t>
            </a:r>
            <a:r>
              <a:rPr lang="en-US" sz="1500" dirty="0">
                <a:solidFill>
                  <a:srgbClr val="FFFF00"/>
                </a:solidFill>
                <a:latin typeface="Arial Black" pitchFamily="34" charset="0"/>
                <a:cs typeface="Times New Roman" pitchFamily="18" charset="0"/>
              </a:rPr>
              <a:t>1</a:t>
            </a:r>
            <a:r>
              <a:rPr lang="ro-RO" sz="1500" dirty="0">
                <a:solidFill>
                  <a:srgbClr val="FFFF00"/>
                </a:solidFill>
                <a:latin typeface="Arial Black" pitchFamily="34" charset="0"/>
                <a:cs typeface="Times New Roman" pitchFamily="18" charset="0"/>
              </a:rPr>
              <a:t> (mii lei)</a:t>
            </a:r>
          </a:p>
        </p:txBody>
      </p:sp>
      <p:sp>
        <p:nvSpPr>
          <p:cNvPr id="3" name="Slide Number Placeholder 2"/>
          <p:cNvSpPr>
            <a:spLocks noGrp="1"/>
          </p:cNvSpPr>
          <p:nvPr>
            <p:ph type="sldNum" sz="quarter" idx="12"/>
          </p:nvPr>
        </p:nvSpPr>
        <p:spPr/>
        <p:txBody>
          <a:bodyPr/>
          <a:lstStyle/>
          <a:p>
            <a:pPr>
              <a:defRPr/>
            </a:pPr>
            <a:fld id="{DF1C1FEF-B233-4AA3-99D6-6C3CBFEF361D}" type="slidenum">
              <a:rPr lang="ru-RU" smtClean="0"/>
              <a:pPr>
                <a:defRPr/>
              </a:pPr>
              <a:t>23</a:t>
            </a:fld>
            <a:endParaRPr lang="ru-RU"/>
          </a:p>
        </p:txBody>
      </p:sp>
      <p:graphicFrame>
        <p:nvGraphicFramePr>
          <p:cNvPr id="4" name="Таблица 3"/>
          <p:cNvGraphicFramePr>
            <a:graphicFrameLocks noGrp="1"/>
          </p:cNvGraphicFramePr>
          <p:nvPr>
            <p:extLst>
              <p:ext uri="{D42A27DB-BD31-4B8C-83A1-F6EECF244321}">
                <p14:modId xmlns:p14="http://schemas.microsoft.com/office/powerpoint/2010/main" val="531589005"/>
              </p:ext>
            </p:extLst>
          </p:nvPr>
        </p:nvGraphicFramePr>
        <p:xfrm>
          <a:off x="539552" y="1473528"/>
          <a:ext cx="8208911" cy="3971694"/>
        </p:xfrm>
        <a:graphic>
          <a:graphicData uri="http://schemas.openxmlformats.org/drawingml/2006/table">
            <a:tbl>
              <a:tblPr>
                <a:tableStyleId>{69CF1AB2-1976-4502-BF36-3FF5EA218861}</a:tableStyleId>
              </a:tblPr>
              <a:tblGrid>
                <a:gridCol w="417401">
                  <a:extLst>
                    <a:ext uri="{9D8B030D-6E8A-4147-A177-3AD203B41FA5}">
                      <a16:colId xmlns:a16="http://schemas.microsoft.com/office/drawing/2014/main" val="20000"/>
                    </a:ext>
                  </a:extLst>
                </a:gridCol>
                <a:gridCol w="3466534">
                  <a:extLst>
                    <a:ext uri="{9D8B030D-6E8A-4147-A177-3AD203B41FA5}">
                      <a16:colId xmlns:a16="http://schemas.microsoft.com/office/drawing/2014/main" val="20001"/>
                    </a:ext>
                  </a:extLst>
                </a:gridCol>
                <a:gridCol w="1434179">
                  <a:extLst>
                    <a:ext uri="{9D8B030D-6E8A-4147-A177-3AD203B41FA5}">
                      <a16:colId xmlns:a16="http://schemas.microsoft.com/office/drawing/2014/main" val="20002"/>
                    </a:ext>
                  </a:extLst>
                </a:gridCol>
                <a:gridCol w="1354503">
                  <a:extLst>
                    <a:ext uri="{9D8B030D-6E8A-4147-A177-3AD203B41FA5}">
                      <a16:colId xmlns:a16="http://schemas.microsoft.com/office/drawing/2014/main" val="20003"/>
                    </a:ext>
                  </a:extLst>
                </a:gridCol>
                <a:gridCol w="1536294">
                  <a:extLst>
                    <a:ext uri="{9D8B030D-6E8A-4147-A177-3AD203B41FA5}">
                      <a16:colId xmlns:a16="http://schemas.microsoft.com/office/drawing/2014/main" val="20004"/>
                    </a:ext>
                  </a:extLst>
                </a:gridCol>
              </a:tblGrid>
              <a:tr h="352624">
                <a:tc>
                  <a:txBody>
                    <a:bodyPr/>
                    <a:lstStyle/>
                    <a:p>
                      <a:pPr>
                        <a:lnSpc>
                          <a:spcPct val="100000"/>
                        </a:lnSpc>
                        <a:spcAft>
                          <a:spcPts val="0"/>
                        </a:spcAft>
                      </a:pPr>
                      <a:r>
                        <a:rPr lang="ro-RO" sz="1200" dirty="0">
                          <a:solidFill>
                            <a:schemeClr val="bg1"/>
                          </a:solidFill>
                        </a:rPr>
                        <a:t>Nr.</a:t>
                      </a:r>
                      <a:endParaRPr lang="ru-RU" sz="1200" b="1" i="0" dirty="0">
                        <a:solidFill>
                          <a:schemeClr val="bg1"/>
                        </a:solidFill>
                        <a:latin typeface="Arial" pitchFamily="34" charset="0"/>
                        <a:ea typeface="Times New Roman"/>
                        <a:cs typeface="Arial" pitchFamily="34" charset="0"/>
                      </a:endParaRPr>
                    </a:p>
                  </a:txBody>
                  <a:tcPr marL="33378" marR="33378" marT="0" marB="0"/>
                </a:tc>
                <a:tc>
                  <a:txBody>
                    <a:bodyPr/>
                    <a:lstStyle/>
                    <a:p>
                      <a:pPr algn="ctr">
                        <a:lnSpc>
                          <a:spcPct val="100000"/>
                        </a:lnSpc>
                        <a:spcAft>
                          <a:spcPts val="0"/>
                        </a:spcAft>
                      </a:pPr>
                      <a:r>
                        <a:rPr lang="ro-RO" sz="1200" b="1" dirty="0">
                          <a:solidFill>
                            <a:schemeClr val="bg1"/>
                          </a:solidFill>
                        </a:rPr>
                        <a:t>Articole de cheltuieli</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ro-RO" sz="1200" b="1" dirty="0">
                          <a:solidFill>
                            <a:schemeClr val="bg1"/>
                          </a:solidFill>
                        </a:rPr>
                        <a:t>01.01.202</a:t>
                      </a:r>
                      <a:r>
                        <a:rPr lang="en-US" sz="1200" b="1" dirty="0">
                          <a:solidFill>
                            <a:schemeClr val="bg1"/>
                          </a:solidFill>
                        </a:rPr>
                        <a:t>1</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ro-RO" sz="1200" b="1" dirty="0">
                          <a:solidFill>
                            <a:schemeClr val="bg1"/>
                          </a:solidFill>
                        </a:rPr>
                        <a:t>01.01.202</a:t>
                      </a:r>
                      <a:r>
                        <a:rPr lang="en-US" sz="1200" b="1" dirty="0">
                          <a:solidFill>
                            <a:schemeClr val="bg1"/>
                          </a:solidFill>
                        </a:rPr>
                        <a:t>2</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ro-RO" sz="1200" b="1" dirty="0">
                          <a:solidFill>
                            <a:schemeClr val="bg1"/>
                          </a:solidFill>
                        </a:rPr>
                        <a:t>Devieri</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extLst>
                  <a:ext uri="{0D108BD9-81ED-4DB2-BD59-A6C34878D82A}">
                    <a16:rowId xmlns:a16="http://schemas.microsoft.com/office/drawing/2014/main" val="10000"/>
                  </a:ext>
                </a:extLst>
              </a:tr>
              <a:tr h="244867">
                <a:tc>
                  <a:txBody>
                    <a:bodyPr/>
                    <a:lstStyle/>
                    <a:p>
                      <a:pPr>
                        <a:lnSpc>
                          <a:spcPct val="100000"/>
                        </a:lnSpc>
                        <a:spcAft>
                          <a:spcPts val="0"/>
                        </a:spcAft>
                      </a:pPr>
                      <a:r>
                        <a:rPr lang="ro-RO" sz="1200" dirty="0">
                          <a:solidFill>
                            <a:schemeClr val="bg1"/>
                          </a:solidFill>
                        </a:rPr>
                        <a:t>1.</a:t>
                      </a:r>
                      <a:endParaRPr lang="ru-RU" sz="1200" b="1" i="0" dirty="0">
                        <a:solidFill>
                          <a:schemeClr val="bg1"/>
                        </a:solidFill>
                        <a:latin typeface="Arial" pitchFamily="34" charset="0"/>
                        <a:ea typeface="Times New Roman"/>
                        <a:cs typeface="Arial" pitchFamily="34" charset="0"/>
                      </a:endParaRPr>
                    </a:p>
                  </a:txBody>
                  <a:tcPr marL="33378" marR="33378" marT="0" marB="0"/>
                </a:tc>
                <a:tc>
                  <a:txBody>
                    <a:bodyPr/>
                    <a:lstStyle/>
                    <a:p>
                      <a:pPr>
                        <a:lnSpc>
                          <a:spcPct val="100000"/>
                        </a:lnSpc>
                        <a:spcAft>
                          <a:spcPts val="0"/>
                        </a:spcAft>
                      </a:pPr>
                      <a:r>
                        <a:rPr lang="ro-RO" sz="1200" b="1" dirty="0">
                          <a:solidFill>
                            <a:schemeClr val="bg1"/>
                          </a:solidFill>
                        </a:rPr>
                        <a:t>Retribuirea muncii</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ro-RO" sz="1200" b="1" dirty="0">
                          <a:solidFill>
                            <a:schemeClr val="bg1"/>
                          </a:solidFill>
                        </a:rPr>
                        <a:t>5 038,5</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en-US" sz="1200" b="1" dirty="0">
                          <a:solidFill>
                            <a:schemeClr val="bg1"/>
                          </a:solidFill>
                        </a:rPr>
                        <a:t>6 063,7</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en-US" sz="1200" b="1" dirty="0">
                          <a:solidFill>
                            <a:schemeClr val="bg1"/>
                          </a:solidFill>
                        </a:rPr>
                        <a:t>+1 025,2</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extLst>
                  <a:ext uri="{0D108BD9-81ED-4DB2-BD59-A6C34878D82A}">
                    <a16:rowId xmlns:a16="http://schemas.microsoft.com/office/drawing/2014/main" val="10001"/>
                  </a:ext>
                </a:extLst>
              </a:tr>
              <a:tr h="204497">
                <a:tc>
                  <a:txBody>
                    <a:bodyPr/>
                    <a:lstStyle/>
                    <a:p>
                      <a:pPr>
                        <a:lnSpc>
                          <a:spcPct val="100000"/>
                        </a:lnSpc>
                        <a:spcAft>
                          <a:spcPts val="0"/>
                        </a:spcAft>
                      </a:pPr>
                      <a:r>
                        <a:rPr lang="ro-RO" sz="1200">
                          <a:solidFill>
                            <a:schemeClr val="bg1"/>
                          </a:solidFill>
                        </a:rPr>
                        <a:t>2.</a:t>
                      </a:r>
                      <a:endParaRPr lang="ru-RU" sz="1200" b="1" i="0">
                        <a:solidFill>
                          <a:schemeClr val="bg1"/>
                        </a:solidFill>
                        <a:latin typeface="Arial" pitchFamily="34" charset="0"/>
                        <a:ea typeface="Times New Roman"/>
                        <a:cs typeface="Arial" pitchFamily="34" charset="0"/>
                      </a:endParaRPr>
                    </a:p>
                  </a:txBody>
                  <a:tcPr marL="33378" marR="33378" marT="0" marB="0"/>
                </a:tc>
                <a:tc>
                  <a:txBody>
                    <a:bodyPr/>
                    <a:lstStyle/>
                    <a:p>
                      <a:pPr>
                        <a:lnSpc>
                          <a:spcPct val="100000"/>
                        </a:lnSpc>
                        <a:spcAft>
                          <a:spcPts val="0"/>
                        </a:spcAft>
                      </a:pPr>
                      <a:r>
                        <a:rPr lang="ro-RO" sz="1200" b="1" dirty="0">
                          <a:solidFill>
                            <a:schemeClr val="bg1"/>
                          </a:solidFill>
                        </a:rPr>
                        <a:t>Alimentarea pacienților</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ro-RO" sz="1200" b="1" dirty="0">
                          <a:solidFill>
                            <a:schemeClr val="bg1"/>
                          </a:solidFill>
                        </a:rPr>
                        <a:t>67,6</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en-US" sz="1200" b="1" dirty="0">
                          <a:solidFill>
                            <a:schemeClr val="bg1"/>
                          </a:solidFill>
                        </a:rPr>
                        <a:t>200,2</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en-US" sz="1200" b="1" dirty="0">
                          <a:solidFill>
                            <a:schemeClr val="bg1"/>
                          </a:solidFill>
                        </a:rPr>
                        <a:t>+132,6</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extLst>
                  <a:ext uri="{0D108BD9-81ED-4DB2-BD59-A6C34878D82A}">
                    <a16:rowId xmlns:a16="http://schemas.microsoft.com/office/drawing/2014/main" val="10002"/>
                  </a:ext>
                </a:extLst>
              </a:tr>
              <a:tr h="204497">
                <a:tc>
                  <a:txBody>
                    <a:bodyPr/>
                    <a:lstStyle/>
                    <a:p>
                      <a:pPr>
                        <a:lnSpc>
                          <a:spcPct val="100000"/>
                        </a:lnSpc>
                        <a:spcAft>
                          <a:spcPts val="0"/>
                        </a:spcAft>
                      </a:pPr>
                      <a:r>
                        <a:rPr lang="ro-RO" sz="1200">
                          <a:solidFill>
                            <a:schemeClr val="bg1"/>
                          </a:solidFill>
                        </a:rPr>
                        <a:t>3.</a:t>
                      </a:r>
                      <a:endParaRPr lang="ru-RU" sz="1200" b="1" i="0">
                        <a:solidFill>
                          <a:schemeClr val="bg1"/>
                        </a:solidFill>
                        <a:latin typeface="Arial" pitchFamily="34" charset="0"/>
                        <a:ea typeface="Times New Roman"/>
                        <a:cs typeface="Arial" pitchFamily="34" charset="0"/>
                      </a:endParaRPr>
                    </a:p>
                  </a:txBody>
                  <a:tcPr marL="33378" marR="33378" marT="0" marB="0"/>
                </a:tc>
                <a:tc>
                  <a:txBody>
                    <a:bodyPr/>
                    <a:lstStyle/>
                    <a:p>
                      <a:pPr>
                        <a:lnSpc>
                          <a:spcPct val="100000"/>
                        </a:lnSpc>
                        <a:spcAft>
                          <a:spcPts val="0"/>
                        </a:spcAft>
                      </a:pPr>
                      <a:r>
                        <a:rPr lang="ro-RO" sz="1200" b="1" dirty="0">
                          <a:solidFill>
                            <a:schemeClr val="bg1"/>
                          </a:solidFill>
                        </a:rPr>
                        <a:t>Medicamente și consumabile</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ro-RO" sz="1200" b="1" dirty="0">
                          <a:solidFill>
                            <a:schemeClr val="bg1"/>
                          </a:solidFill>
                        </a:rPr>
                        <a:t>3 006,6</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en-US" sz="1200" b="1" dirty="0">
                          <a:solidFill>
                            <a:schemeClr val="bg1"/>
                          </a:solidFill>
                        </a:rPr>
                        <a:t>9 491,6</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en-US" sz="1200" b="1" dirty="0">
                          <a:solidFill>
                            <a:schemeClr val="bg1"/>
                          </a:solidFill>
                        </a:rPr>
                        <a:t>+6 485,0</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extLst>
                  <a:ext uri="{0D108BD9-81ED-4DB2-BD59-A6C34878D82A}">
                    <a16:rowId xmlns:a16="http://schemas.microsoft.com/office/drawing/2014/main" val="10003"/>
                  </a:ext>
                </a:extLst>
              </a:tr>
              <a:tr h="408995">
                <a:tc>
                  <a:txBody>
                    <a:bodyPr/>
                    <a:lstStyle/>
                    <a:p>
                      <a:pPr>
                        <a:lnSpc>
                          <a:spcPct val="100000"/>
                        </a:lnSpc>
                        <a:spcAft>
                          <a:spcPts val="0"/>
                        </a:spcAft>
                      </a:pPr>
                      <a:r>
                        <a:rPr lang="ro-RO" sz="1200">
                          <a:solidFill>
                            <a:schemeClr val="bg1"/>
                          </a:solidFill>
                        </a:rPr>
                        <a:t>4.</a:t>
                      </a:r>
                      <a:endParaRPr lang="ru-RU" sz="1200" b="1" i="0">
                        <a:solidFill>
                          <a:schemeClr val="bg1"/>
                        </a:solidFill>
                        <a:latin typeface="Arial" pitchFamily="34" charset="0"/>
                        <a:ea typeface="Times New Roman"/>
                        <a:cs typeface="Arial" pitchFamily="34" charset="0"/>
                      </a:endParaRPr>
                    </a:p>
                  </a:txBody>
                  <a:tcPr marL="33378" marR="33378" marT="0" marB="0"/>
                </a:tc>
                <a:tc>
                  <a:txBody>
                    <a:bodyPr/>
                    <a:lstStyle/>
                    <a:p>
                      <a:pPr>
                        <a:lnSpc>
                          <a:spcPct val="100000"/>
                        </a:lnSpc>
                        <a:spcAft>
                          <a:spcPts val="0"/>
                        </a:spcAft>
                      </a:pPr>
                      <a:r>
                        <a:rPr lang="ro-RO" sz="1200" b="1" dirty="0">
                          <a:solidFill>
                            <a:schemeClr val="bg1"/>
                          </a:solidFill>
                        </a:rPr>
                        <a:t>Contribuții de asigurări sociale de stat obligatorii</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ro-RO" sz="1200" b="1" dirty="0">
                          <a:solidFill>
                            <a:schemeClr val="bg1"/>
                          </a:solidFill>
                        </a:rPr>
                        <a:t>1 158,8</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en-US" sz="1200" b="1" dirty="0">
                          <a:solidFill>
                            <a:schemeClr val="bg1"/>
                          </a:solidFill>
                        </a:rPr>
                        <a:t>1 455,3</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en-US" sz="1200" b="1" dirty="0">
                          <a:solidFill>
                            <a:schemeClr val="bg1"/>
                          </a:solidFill>
                        </a:rPr>
                        <a:t>+296,5</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extLst>
                  <a:ext uri="{0D108BD9-81ED-4DB2-BD59-A6C34878D82A}">
                    <a16:rowId xmlns:a16="http://schemas.microsoft.com/office/drawing/2014/main" val="10004"/>
                  </a:ext>
                </a:extLst>
              </a:tr>
              <a:tr h="306746">
                <a:tc>
                  <a:txBody>
                    <a:bodyPr/>
                    <a:lstStyle/>
                    <a:p>
                      <a:pPr>
                        <a:lnSpc>
                          <a:spcPct val="100000"/>
                        </a:lnSpc>
                        <a:spcAft>
                          <a:spcPts val="0"/>
                        </a:spcAft>
                      </a:pPr>
                      <a:r>
                        <a:rPr lang="ro-RO" sz="1200">
                          <a:solidFill>
                            <a:schemeClr val="bg1"/>
                          </a:solidFill>
                        </a:rPr>
                        <a:t>6.</a:t>
                      </a:r>
                      <a:endParaRPr lang="ru-RU" sz="1200" b="1" i="0">
                        <a:solidFill>
                          <a:schemeClr val="bg1"/>
                        </a:solidFill>
                        <a:latin typeface="Arial" pitchFamily="34" charset="0"/>
                        <a:ea typeface="Times New Roman"/>
                        <a:cs typeface="Arial" pitchFamily="34" charset="0"/>
                      </a:endParaRPr>
                    </a:p>
                  </a:txBody>
                  <a:tcPr marL="33378" marR="33378" marT="0" marB="0"/>
                </a:tc>
                <a:tc>
                  <a:txBody>
                    <a:bodyPr/>
                    <a:lstStyle/>
                    <a:p>
                      <a:pPr>
                        <a:lnSpc>
                          <a:spcPct val="100000"/>
                        </a:lnSpc>
                        <a:spcAft>
                          <a:spcPts val="0"/>
                        </a:spcAft>
                      </a:pPr>
                      <a:r>
                        <a:rPr lang="ro-RO" sz="1200" b="1" dirty="0">
                          <a:solidFill>
                            <a:schemeClr val="bg1"/>
                          </a:solidFill>
                        </a:rPr>
                        <a:t>Reparația curentă a mijloacelor fixe</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extLst>
                  <a:ext uri="{0D108BD9-81ED-4DB2-BD59-A6C34878D82A}">
                    <a16:rowId xmlns:a16="http://schemas.microsoft.com/office/drawing/2014/main" val="10006"/>
                  </a:ext>
                </a:extLst>
              </a:tr>
              <a:tr h="204497">
                <a:tc>
                  <a:txBody>
                    <a:bodyPr/>
                    <a:lstStyle/>
                    <a:p>
                      <a:pPr>
                        <a:lnSpc>
                          <a:spcPct val="100000"/>
                        </a:lnSpc>
                        <a:spcAft>
                          <a:spcPts val="0"/>
                        </a:spcAft>
                      </a:pPr>
                      <a:r>
                        <a:rPr lang="ro-RO" sz="1200">
                          <a:solidFill>
                            <a:schemeClr val="bg1"/>
                          </a:solidFill>
                        </a:rPr>
                        <a:t>7.</a:t>
                      </a:r>
                      <a:endParaRPr lang="ru-RU" sz="1200" b="1" i="0">
                        <a:solidFill>
                          <a:schemeClr val="bg1"/>
                        </a:solidFill>
                        <a:latin typeface="Arial" pitchFamily="34" charset="0"/>
                        <a:ea typeface="Times New Roman"/>
                        <a:cs typeface="Arial" pitchFamily="34" charset="0"/>
                      </a:endParaRPr>
                    </a:p>
                  </a:txBody>
                  <a:tcPr marL="33378" marR="33378" marT="0" marB="0"/>
                </a:tc>
                <a:tc>
                  <a:txBody>
                    <a:bodyPr/>
                    <a:lstStyle/>
                    <a:p>
                      <a:pPr>
                        <a:lnSpc>
                          <a:spcPct val="100000"/>
                        </a:lnSpc>
                        <a:spcAft>
                          <a:spcPts val="0"/>
                        </a:spcAft>
                      </a:pPr>
                      <a:r>
                        <a:rPr lang="ro-RO" sz="1200" b="1">
                          <a:solidFill>
                            <a:schemeClr val="bg1"/>
                          </a:solidFill>
                        </a:rPr>
                        <a:t>Perfecționarea cadrelor</a:t>
                      </a:r>
                      <a:endParaRPr lang="ru-RU" sz="1200" b="1" i="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en-US" sz="1200" b="1" dirty="0">
                          <a:solidFill>
                            <a:schemeClr val="bg1"/>
                          </a:solidFill>
                        </a:rPr>
                        <a:t>13,7</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en-US" sz="1200" b="1" dirty="0">
                          <a:solidFill>
                            <a:schemeClr val="bg1"/>
                          </a:solidFill>
                        </a:rPr>
                        <a:t>+13,7</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extLst>
                  <a:ext uri="{0D108BD9-81ED-4DB2-BD59-A6C34878D82A}">
                    <a16:rowId xmlns:a16="http://schemas.microsoft.com/office/drawing/2014/main" val="10007"/>
                  </a:ext>
                </a:extLst>
              </a:tr>
              <a:tr h="204497">
                <a:tc>
                  <a:txBody>
                    <a:bodyPr/>
                    <a:lstStyle/>
                    <a:p>
                      <a:pPr>
                        <a:lnSpc>
                          <a:spcPct val="100000"/>
                        </a:lnSpc>
                        <a:spcAft>
                          <a:spcPts val="0"/>
                        </a:spcAft>
                      </a:pPr>
                      <a:r>
                        <a:rPr lang="ro-RO" sz="1200">
                          <a:solidFill>
                            <a:schemeClr val="bg1"/>
                          </a:solidFill>
                        </a:rPr>
                        <a:t>8.</a:t>
                      </a:r>
                      <a:endParaRPr lang="ru-RU" sz="1200" b="1" i="0">
                        <a:solidFill>
                          <a:schemeClr val="bg1"/>
                        </a:solidFill>
                        <a:latin typeface="Arial" pitchFamily="34" charset="0"/>
                        <a:ea typeface="Times New Roman"/>
                        <a:cs typeface="Arial" pitchFamily="34" charset="0"/>
                      </a:endParaRPr>
                    </a:p>
                  </a:txBody>
                  <a:tcPr marL="33378" marR="33378" marT="0" marB="0"/>
                </a:tc>
                <a:tc>
                  <a:txBody>
                    <a:bodyPr/>
                    <a:lstStyle/>
                    <a:p>
                      <a:pPr>
                        <a:lnSpc>
                          <a:spcPct val="100000"/>
                        </a:lnSpc>
                        <a:spcAft>
                          <a:spcPts val="0"/>
                        </a:spcAft>
                      </a:pPr>
                      <a:r>
                        <a:rPr lang="ro-RO" sz="1200" b="1">
                          <a:solidFill>
                            <a:schemeClr val="bg1"/>
                          </a:solidFill>
                        </a:rPr>
                        <a:t>Produse petroliere</a:t>
                      </a:r>
                      <a:endParaRPr lang="ru-RU" sz="1200" b="1" i="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en-US" sz="1200" b="1" dirty="0">
                          <a:solidFill>
                            <a:schemeClr val="bg1"/>
                          </a:solidFill>
                        </a:rPr>
                        <a:t>13,3</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en-US" sz="1200" b="1" dirty="0">
                          <a:solidFill>
                            <a:schemeClr val="bg1"/>
                          </a:solidFill>
                        </a:rPr>
                        <a:t>+13,3</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extLst>
                  <a:ext uri="{0D108BD9-81ED-4DB2-BD59-A6C34878D82A}">
                    <a16:rowId xmlns:a16="http://schemas.microsoft.com/office/drawing/2014/main" val="10008"/>
                  </a:ext>
                </a:extLst>
              </a:tr>
              <a:tr h="204497">
                <a:tc>
                  <a:txBody>
                    <a:bodyPr/>
                    <a:lstStyle/>
                    <a:p>
                      <a:pPr>
                        <a:lnSpc>
                          <a:spcPct val="100000"/>
                        </a:lnSpc>
                        <a:spcAft>
                          <a:spcPts val="0"/>
                        </a:spcAft>
                      </a:pPr>
                      <a:r>
                        <a:rPr lang="ro-RO" sz="1200">
                          <a:solidFill>
                            <a:schemeClr val="bg1"/>
                          </a:solidFill>
                        </a:rPr>
                        <a:t>9.</a:t>
                      </a:r>
                      <a:endParaRPr lang="ru-RU" sz="1200" b="1" i="0">
                        <a:solidFill>
                          <a:schemeClr val="bg1"/>
                        </a:solidFill>
                        <a:latin typeface="Arial" pitchFamily="34" charset="0"/>
                        <a:ea typeface="Times New Roman"/>
                        <a:cs typeface="Arial" pitchFamily="34" charset="0"/>
                      </a:endParaRPr>
                    </a:p>
                  </a:txBody>
                  <a:tcPr marL="33378" marR="33378" marT="0" marB="0"/>
                </a:tc>
                <a:tc>
                  <a:txBody>
                    <a:bodyPr/>
                    <a:lstStyle/>
                    <a:p>
                      <a:pPr>
                        <a:lnSpc>
                          <a:spcPct val="100000"/>
                        </a:lnSpc>
                        <a:spcAft>
                          <a:spcPts val="0"/>
                        </a:spcAft>
                      </a:pPr>
                      <a:r>
                        <a:rPr lang="ro-RO" sz="1200" b="1">
                          <a:solidFill>
                            <a:schemeClr val="bg1"/>
                          </a:solidFill>
                        </a:rPr>
                        <a:t>Energie electrică</a:t>
                      </a:r>
                      <a:endParaRPr lang="ru-RU" sz="1200" b="1" i="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extLst>
                  <a:ext uri="{0D108BD9-81ED-4DB2-BD59-A6C34878D82A}">
                    <a16:rowId xmlns:a16="http://schemas.microsoft.com/office/drawing/2014/main" val="10009"/>
                  </a:ext>
                </a:extLst>
              </a:tr>
              <a:tr h="204497">
                <a:tc>
                  <a:txBody>
                    <a:bodyPr/>
                    <a:lstStyle/>
                    <a:p>
                      <a:pPr>
                        <a:lnSpc>
                          <a:spcPct val="100000"/>
                        </a:lnSpc>
                        <a:spcAft>
                          <a:spcPts val="0"/>
                        </a:spcAft>
                      </a:pPr>
                      <a:r>
                        <a:rPr lang="ro-RO" sz="1200">
                          <a:solidFill>
                            <a:schemeClr val="bg1"/>
                          </a:solidFill>
                        </a:rPr>
                        <a:t>10.</a:t>
                      </a:r>
                      <a:endParaRPr lang="ru-RU" sz="1200" b="1" i="0">
                        <a:solidFill>
                          <a:schemeClr val="bg1"/>
                        </a:solidFill>
                        <a:latin typeface="Arial" pitchFamily="34" charset="0"/>
                        <a:ea typeface="Times New Roman"/>
                        <a:cs typeface="Arial" pitchFamily="34" charset="0"/>
                      </a:endParaRPr>
                    </a:p>
                  </a:txBody>
                  <a:tcPr marL="33378" marR="33378" marT="0" marB="0"/>
                </a:tc>
                <a:tc>
                  <a:txBody>
                    <a:bodyPr/>
                    <a:lstStyle/>
                    <a:p>
                      <a:pPr>
                        <a:lnSpc>
                          <a:spcPct val="100000"/>
                        </a:lnSpc>
                        <a:spcAft>
                          <a:spcPts val="0"/>
                        </a:spcAft>
                      </a:pPr>
                      <a:r>
                        <a:rPr lang="ro-RO" sz="1200" b="1" dirty="0">
                          <a:solidFill>
                            <a:schemeClr val="bg1"/>
                          </a:solidFill>
                        </a:rPr>
                        <a:t>Energie termică</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ro-RO" sz="1200" b="1" dirty="0">
                          <a:solidFill>
                            <a:schemeClr val="bg1"/>
                          </a:solidFill>
                        </a:rPr>
                        <a:t>414,1</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en-US" sz="1200" b="1" dirty="0">
                          <a:solidFill>
                            <a:schemeClr val="bg1"/>
                          </a:solidFill>
                        </a:rPr>
                        <a:t>586,6</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en-US" sz="1200" b="1" dirty="0">
                          <a:solidFill>
                            <a:schemeClr val="bg1"/>
                          </a:solidFill>
                        </a:rPr>
                        <a:t>+172,5</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extLst>
                  <a:ext uri="{0D108BD9-81ED-4DB2-BD59-A6C34878D82A}">
                    <a16:rowId xmlns:a16="http://schemas.microsoft.com/office/drawing/2014/main" val="10010"/>
                  </a:ext>
                </a:extLst>
              </a:tr>
              <a:tr h="204497">
                <a:tc>
                  <a:txBody>
                    <a:bodyPr/>
                    <a:lstStyle/>
                    <a:p>
                      <a:pPr>
                        <a:lnSpc>
                          <a:spcPct val="100000"/>
                        </a:lnSpc>
                        <a:spcAft>
                          <a:spcPts val="0"/>
                        </a:spcAft>
                      </a:pPr>
                      <a:r>
                        <a:rPr lang="ro-RO" sz="1200">
                          <a:solidFill>
                            <a:schemeClr val="bg1"/>
                          </a:solidFill>
                        </a:rPr>
                        <a:t>11.</a:t>
                      </a:r>
                      <a:endParaRPr lang="ru-RU" sz="1200" b="1" i="0">
                        <a:solidFill>
                          <a:schemeClr val="bg1"/>
                        </a:solidFill>
                        <a:latin typeface="Arial" pitchFamily="34" charset="0"/>
                        <a:ea typeface="Times New Roman"/>
                        <a:cs typeface="Arial" pitchFamily="34" charset="0"/>
                      </a:endParaRPr>
                    </a:p>
                  </a:txBody>
                  <a:tcPr marL="33378" marR="33378" marT="0" marB="0"/>
                </a:tc>
                <a:tc>
                  <a:txBody>
                    <a:bodyPr/>
                    <a:lstStyle/>
                    <a:p>
                      <a:pPr>
                        <a:lnSpc>
                          <a:spcPct val="100000"/>
                        </a:lnSpc>
                        <a:spcAft>
                          <a:spcPts val="0"/>
                        </a:spcAft>
                      </a:pPr>
                      <a:r>
                        <a:rPr lang="ro-RO" sz="1200" b="1" dirty="0">
                          <a:solidFill>
                            <a:schemeClr val="bg1"/>
                          </a:solidFill>
                        </a:rPr>
                        <a:t>Apă, canalizare și salubritate</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ro-RO" sz="1200" b="1" dirty="0">
                          <a:solidFill>
                            <a:schemeClr val="bg1"/>
                          </a:solidFill>
                        </a:rPr>
                        <a:t>42,1</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en-US" sz="1200" b="1" dirty="0">
                          <a:solidFill>
                            <a:schemeClr val="bg1"/>
                          </a:solidFill>
                        </a:rPr>
                        <a:t>49,1</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en-US" sz="1200" b="1" dirty="0">
                          <a:solidFill>
                            <a:schemeClr val="bg1"/>
                          </a:solidFill>
                        </a:rPr>
                        <a:t>+7,0</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extLst>
                  <a:ext uri="{0D108BD9-81ED-4DB2-BD59-A6C34878D82A}">
                    <a16:rowId xmlns:a16="http://schemas.microsoft.com/office/drawing/2014/main" val="10011"/>
                  </a:ext>
                </a:extLst>
              </a:tr>
              <a:tr h="204497">
                <a:tc>
                  <a:txBody>
                    <a:bodyPr/>
                    <a:lstStyle/>
                    <a:p>
                      <a:pPr>
                        <a:lnSpc>
                          <a:spcPct val="100000"/>
                        </a:lnSpc>
                        <a:spcAft>
                          <a:spcPts val="0"/>
                        </a:spcAft>
                      </a:pPr>
                      <a:r>
                        <a:rPr lang="ro-RO" sz="1200">
                          <a:solidFill>
                            <a:schemeClr val="bg1"/>
                          </a:solidFill>
                        </a:rPr>
                        <a:t>12.</a:t>
                      </a:r>
                      <a:endParaRPr lang="ru-RU" sz="1200" b="1" i="0">
                        <a:solidFill>
                          <a:schemeClr val="bg1"/>
                        </a:solidFill>
                        <a:latin typeface="Arial" pitchFamily="34" charset="0"/>
                        <a:ea typeface="Times New Roman"/>
                        <a:cs typeface="Arial" pitchFamily="34" charset="0"/>
                      </a:endParaRPr>
                    </a:p>
                  </a:txBody>
                  <a:tcPr marL="33378" marR="33378" marT="0" marB="0"/>
                </a:tc>
                <a:tc>
                  <a:txBody>
                    <a:bodyPr/>
                    <a:lstStyle/>
                    <a:p>
                      <a:pPr>
                        <a:lnSpc>
                          <a:spcPct val="100000"/>
                        </a:lnSpc>
                        <a:spcAft>
                          <a:spcPts val="0"/>
                        </a:spcAft>
                      </a:pPr>
                      <a:r>
                        <a:rPr lang="ro-RO" sz="1200" b="1" dirty="0">
                          <a:solidFill>
                            <a:schemeClr val="bg1"/>
                          </a:solidFill>
                        </a:rPr>
                        <a:t>Procurarea mijloacelor fixe</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ro-RO" sz="1200" b="1" dirty="0">
                          <a:solidFill>
                            <a:schemeClr val="bg1"/>
                          </a:solidFill>
                        </a:rPr>
                        <a:t>10 857,4</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en-US" sz="1200" b="1" dirty="0">
                          <a:solidFill>
                            <a:schemeClr val="bg1"/>
                          </a:solidFill>
                        </a:rPr>
                        <a:t>8 101,9</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en-US" sz="1200" b="1" dirty="0">
                          <a:solidFill>
                            <a:schemeClr val="bg1"/>
                          </a:solidFill>
                        </a:rPr>
                        <a:t>-2 755,5</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extLst>
                  <a:ext uri="{0D108BD9-81ED-4DB2-BD59-A6C34878D82A}">
                    <a16:rowId xmlns:a16="http://schemas.microsoft.com/office/drawing/2014/main" val="10012"/>
                  </a:ext>
                </a:extLst>
              </a:tr>
              <a:tr h="204497">
                <a:tc>
                  <a:txBody>
                    <a:bodyPr/>
                    <a:lstStyle/>
                    <a:p>
                      <a:pPr>
                        <a:lnSpc>
                          <a:spcPct val="100000"/>
                        </a:lnSpc>
                        <a:spcAft>
                          <a:spcPts val="0"/>
                        </a:spcAft>
                      </a:pPr>
                      <a:r>
                        <a:rPr lang="ro-RO" sz="1200">
                          <a:solidFill>
                            <a:schemeClr val="bg1"/>
                          </a:solidFill>
                        </a:rPr>
                        <a:t>13.</a:t>
                      </a:r>
                      <a:endParaRPr lang="ru-RU" sz="1200" b="1" i="0">
                        <a:solidFill>
                          <a:schemeClr val="bg1"/>
                        </a:solidFill>
                        <a:latin typeface="Arial" pitchFamily="34" charset="0"/>
                        <a:ea typeface="Times New Roman"/>
                        <a:cs typeface="Arial" pitchFamily="34" charset="0"/>
                      </a:endParaRPr>
                    </a:p>
                  </a:txBody>
                  <a:tcPr marL="33378" marR="33378" marT="0" marB="0"/>
                </a:tc>
                <a:tc>
                  <a:txBody>
                    <a:bodyPr/>
                    <a:lstStyle/>
                    <a:p>
                      <a:pPr>
                        <a:lnSpc>
                          <a:spcPct val="100000"/>
                        </a:lnSpc>
                        <a:spcAft>
                          <a:spcPts val="0"/>
                        </a:spcAft>
                      </a:pPr>
                      <a:r>
                        <a:rPr lang="ro-RO" sz="1200" b="1" dirty="0">
                          <a:solidFill>
                            <a:schemeClr val="bg1"/>
                          </a:solidFill>
                        </a:rPr>
                        <a:t>Reparații capitale</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ro-RO" sz="1200" b="1" dirty="0">
                          <a:solidFill>
                            <a:schemeClr val="bg1"/>
                          </a:solidFill>
                        </a:rPr>
                        <a:t>-</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ro-RO" sz="1200" b="1" dirty="0">
                          <a:solidFill>
                            <a:schemeClr val="bg1"/>
                          </a:solidFill>
                        </a:rPr>
                        <a:t>-</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extLst>
                  <a:ext uri="{0D108BD9-81ED-4DB2-BD59-A6C34878D82A}">
                    <a16:rowId xmlns:a16="http://schemas.microsoft.com/office/drawing/2014/main" val="10013"/>
                  </a:ext>
                </a:extLst>
              </a:tr>
              <a:tr h="408995">
                <a:tc>
                  <a:txBody>
                    <a:bodyPr/>
                    <a:lstStyle/>
                    <a:p>
                      <a:pPr>
                        <a:lnSpc>
                          <a:spcPct val="100000"/>
                        </a:lnSpc>
                        <a:spcAft>
                          <a:spcPts val="0"/>
                        </a:spcAft>
                      </a:pPr>
                      <a:r>
                        <a:rPr lang="ro-RO" sz="1200">
                          <a:solidFill>
                            <a:schemeClr val="bg1"/>
                          </a:solidFill>
                        </a:rPr>
                        <a:t>14.</a:t>
                      </a:r>
                      <a:endParaRPr lang="ru-RU" sz="1200" b="1" i="0">
                        <a:solidFill>
                          <a:schemeClr val="bg1"/>
                        </a:solidFill>
                        <a:latin typeface="Arial" pitchFamily="34" charset="0"/>
                        <a:ea typeface="Times New Roman"/>
                        <a:cs typeface="Arial" pitchFamily="34" charset="0"/>
                      </a:endParaRPr>
                    </a:p>
                  </a:txBody>
                  <a:tcPr marL="33378" marR="33378" marT="0" marB="0"/>
                </a:tc>
                <a:tc>
                  <a:txBody>
                    <a:bodyPr/>
                    <a:lstStyle/>
                    <a:p>
                      <a:pPr>
                        <a:lnSpc>
                          <a:spcPct val="100000"/>
                        </a:lnSpc>
                        <a:spcAft>
                          <a:spcPts val="0"/>
                        </a:spcAft>
                      </a:pPr>
                      <a:r>
                        <a:rPr lang="ro-RO" sz="1200" b="1" dirty="0">
                          <a:solidFill>
                            <a:schemeClr val="bg1"/>
                          </a:solidFill>
                        </a:rPr>
                        <a:t>Cheltuieli pentru servicii medicale în late instituții</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ro-RO" sz="1200" b="1" dirty="0">
                          <a:solidFill>
                            <a:schemeClr val="bg1"/>
                          </a:solidFill>
                        </a:rPr>
                        <a:t>97,9</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en-US" sz="1200" b="1" dirty="0">
                          <a:solidFill>
                            <a:schemeClr val="bg1"/>
                          </a:solidFill>
                        </a:rPr>
                        <a:t>191,5</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en-US" sz="1200" b="1" dirty="0">
                          <a:solidFill>
                            <a:schemeClr val="bg1"/>
                          </a:solidFill>
                        </a:rPr>
                        <a:t>+93,6</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extLst>
                  <a:ext uri="{0D108BD9-81ED-4DB2-BD59-A6C34878D82A}">
                    <a16:rowId xmlns:a16="http://schemas.microsoft.com/office/drawing/2014/main" val="10014"/>
                  </a:ext>
                </a:extLst>
              </a:tr>
              <a:tr h="204497">
                <a:tc>
                  <a:txBody>
                    <a:bodyPr/>
                    <a:lstStyle/>
                    <a:p>
                      <a:pPr>
                        <a:lnSpc>
                          <a:spcPct val="100000"/>
                        </a:lnSpc>
                        <a:spcAft>
                          <a:spcPts val="0"/>
                        </a:spcAft>
                      </a:pPr>
                      <a:r>
                        <a:rPr lang="ro-RO" sz="1200">
                          <a:solidFill>
                            <a:schemeClr val="bg1"/>
                          </a:solidFill>
                        </a:rPr>
                        <a:t>15.</a:t>
                      </a:r>
                      <a:endParaRPr lang="ru-RU" sz="1200" b="1" i="0">
                        <a:solidFill>
                          <a:schemeClr val="bg1"/>
                        </a:solidFill>
                        <a:latin typeface="Arial" pitchFamily="34" charset="0"/>
                        <a:ea typeface="Times New Roman"/>
                        <a:cs typeface="Arial" pitchFamily="34" charset="0"/>
                      </a:endParaRPr>
                    </a:p>
                  </a:txBody>
                  <a:tcPr marL="33378" marR="33378" marT="0" marB="0"/>
                </a:tc>
                <a:tc>
                  <a:txBody>
                    <a:bodyPr/>
                    <a:lstStyle/>
                    <a:p>
                      <a:pPr>
                        <a:lnSpc>
                          <a:spcPct val="100000"/>
                        </a:lnSpc>
                        <a:spcAft>
                          <a:spcPts val="0"/>
                        </a:spcAft>
                      </a:pPr>
                      <a:r>
                        <a:rPr lang="ro-RO" sz="1200" b="1" dirty="0">
                          <a:solidFill>
                            <a:schemeClr val="bg1"/>
                          </a:solidFill>
                        </a:rPr>
                        <a:t>Alte cheltuieli</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ro-RO" sz="1200" b="1" dirty="0">
                          <a:solidFill>
                            <a:schemeClr val="bg1"/>
                          </a:solidFill>
                        </a:rPr>
                        <a:t>843,4</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en-US" sz="1200" b="1" dirty="0">
                          <a:solidFill>
                            <a:schemeClr val="bg1"/>
                          </a:solidFill>
                        </a:rPr>
                        <a:t>1 499,8</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en-US" sz="1200" b="1" dirty="0">
                          <a:solidFill>
                            <a:schemeClr val="bg1"/>
                          </a:solidFill>
                        </a:rPr>
                        <a:t>+656,4</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extLst>
                  <a:ext uri="{0D108BD9-81ED-4DB2-BD59-A6C34878D82A}">
                    <a16:rowId xmlns:a16="http://schemas.microsoft.com/office/drawing/2014/main" val="10015"/>
                  </a:ext>
                </a:extLst>
              </a:tr>
              <a:tr h="204497">
                <a:tc>
                  <a:txBody>
                    <a:bodyPr/>
                    <a:lstStyle/>
                    <a:p>
                      <a:pPr>
                        <a:lnSpc>
                          <a:spcPct val="100000"/>
                        </a:lnSpc>
                        <a:spcAft>
                          <a:spcPts val="0"/>
                        </a:spcAft>
                      </a:pPr>
                      <a:endParaRPr lang="ru-RU" sz="1200" b="1" i="0" dirty="0">
                        <a:solidFill>
                          <a:schemeClr val="bg1"/>
                        </a:solidFill>
                        <a:latin typeface="Arial" pitchFamily="34" charset="0"/>
                        <a:ea typeface="Times New Roman"/>
                        <a:cs typeface="Arial" pitchFamily="34" charset="0"/>
                      </a:endParaRPr>
                    </a:p>
                  </a:txBody>
                  <a:tcPr marL="33378" marR="33378" marT="0" marB="0"/>
                </a:tc>
                <a:tc>
                  <a:txBody>
                    <a:bodyPr/>
                    <a:lstStyle/>
                    <a:p>
                      <a:pPr>
                        <a:lnSpc>
                          <a:spcPct val="100000"/>
                        </a:lnSpc>
                        <a:spcAft>
                          <a:spcPts val="0"/>
                        </a:spcAft>
                      </a:pPr>
                      <a:r>
                        <a:rPr lang="ro-RO" sz="1200" b="1" dirty="0">
                          <a:solidFill>
                            <a:schemeClr val="bg1"/>
                          </a:solidFill>
                        </a:rPr>
                        <a:t>Total</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ro-RO" sz="1200" b="1" dirty="0">
                          <a:solidFill>
                            <a:schemeClr val="bg1"/>
                          </a:solidFill>
                        </a:rPr>
                        <a:t>21 549,1</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en-US" sz="1200" b="1" dirty="0">
                          <a:solidFill>
                            <a:schemeClr val="bg1"/>
                          </a:solidFill>
                        </a:rPr>
                        <a:t>27 666,7</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tc>
                  <a:txBody>
                    <a:bodyPr/>
                    <a:lstStyle/>
                    <a:p>
                      <a:pPr algn="ctr">
                        <a:lnSpc>
                          <a:spcPct val="100000"/>
                        </a:lnSpc>
                        <a:spcAft>
                          <a:spcPts val="0"/>
                        </a:spcAft>
                      </a:pPr>
                      <a:r>
                        <a:rPr lang="en-US" sz="1200" b="1" dirty="0">
                          <a:solidFill>
                            <a:schemeClr val="bg1"/>
                          </a:solidFill>
                        </a:rPr>
                        <a:t>+6 117,6</a:t>
                      </a:r>
                      <a:endParaRPr lang="ru-RU" sz="1200" b="1" i="0" dirty="0">
                        <a:solidFill>
                          <a:schemeClr val="bg1"/>
                        </a:solidFill>
                        <a:latin typeface="Times New Roman" panose="02020603050405020304" pitchFamily="18" charset="0"/>
                        <a:ea typeface="Times New Roman"/>
                        <a:cs typeface="Times New Roman" panose="02020603050405020304" pitchFamily="18" charset="0"/>
                      </a:endParaRPr>
                    </a:p>
                  </a:txBody>
                  <a:tcPr marL="33378" marR="33378" marT="0" marB="0"/>
                </a:tc>
                <a:extLst>
                  <a:ext uri="{0D108BD9-81ED-4DB2-BD59-A6C34878D82A}">
                    <a16:rowId xmlns:a16="http://schemas.microsoft.com/office/drawing/2014/main" val="10016"/>
                  </a:ext>
                </a:extLst>
              </a:tr>
            </a:tbl>
          </a:graphicData>
        </a:graphic>
      </p:graphicFrame>
      <p:sp>
        <p:nvSpPr>
          <p:cNvPr id="5121" name="Rectangle 1"/>
          <p:cNvSpPr>
            <a:spLocks noChangeArrowheads="1"/>
          </p:cNvSpPr>
          <p:nvPr/>
        </p:nvSpPr>
        <p:spPr bwMode="auto">
          <a:xfrm>
            <a:off x="2192864" y="5643132"/>
            <a:ext cx="4658018" cy="236604"/>
          </a:xfrm>
          <a:prstGeom prst="rect">
            <a:avLst/>
          </a:prstGeom>
          <a:noFill/>
          <a:ln w="9525">
            <a:noFill/>
            <a:miter lim="800000"/>
            <a:headEnd/>
            <a:tailEnd/>
          </a:ln>
          <a:effectLst/>
        </p:spPr>
        <p:txBody>
          <a:bodyPr vert="horz" wrap="square" lIns="51435" tIns="25718" rIns="51435" bIns="25718" numCol="1" anchor="ctr" anchorCtr="0" compatLnSpc="1">
            <a:prstTxWarp prst="textNoShape">
              <a:avLst/>
            </a:prstTxWarp>
            <a:spAutoFit/>
          </a:bodyPr>
          <a:lstStyle/>
          <a:p>
            <a:pPr algn="just" fontAlgn="base">
              <a:spcBef>
                <a:spcPct val="0"/>
              </a:spcBef>
              <a:spcAft>
                <a:spcPct val="0"/>
              </a:spcAft>
            </a:pPr>
            <a:r>
              <a:rPr lang="ro-RO" sz="1200" b="1" dirty="0">
                <a:latin typeface="Arial" pitchFamily="34" charset="0"/>
                <a:ea typeface="Calibri" pitchFamily="34" charset="0"/>
                <a:cs typeface="Arial" pitchFamily="34" charset="0"/>
              </a:rPr>
              <a:t>Datoriile formate pentru anul 2021 sunt datorii curente.</a:t>
            </a:r>
            <a:endParaRPr lang="ro-RO" sz="1200" b="1" dirty="0">
              <a:latin typeface="Arial" pitchFamily="34" charset="0"/>
              <a:cs typeface="Arial" pitchFamily="34" charset="0"/>
            </a:endParaRPr>
          </a:p>
        </p:txBody>
      </p:sp>
    </p:spTree>
    <p:extLst>
      <p:ext uri="{BB962C8B-B14F-4D97-AF65-F5344CB8AC3E}">
        <p14:creationId xmlns:p14="http://schemas.microsoft.com/office/powerpoint/2010/main" val="140812331"/>
      </p:ext>
    </p:extLst>
  </p:cSld>
  <p:clrMapOvr>
    <a:masterClrMapping/>
  </p:clrMapOvr>
  <p:transition spd="slow">
    <p:wedg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D3D95A1-7581-4786-B2D8-4EEB9684C0EF}" type="slidenum">
              <a:rPr lang="ru-RU" smtClean="0"/>
              <a:pPr/>
              <a:t>24</a:t>
            </a:fld>
            <a:endParaRPr lang="ru-RU" dirty="0"/>
          </a:p>
        </p:txBody>
      </p:sp>
      <p:sp>
        <p:nvSpPr>
          <p:cNvPr id="139266" name="Rectangle 2"/>
          <p:cNvSpPr>
            <a:spLocks noGrp="1" noChangeArrowheads="1"/>
          </p:cNvSpPr>
          <p:nvPr>
            <p:ph type="title" idx="4294967295"/>
          </p:nvPr>
        </p:nvSpPr>
        <p:spPr>
          <a:xfrm>
            <a:off x="1997714" y="476672"/>
            <a:ext cx="5508612" cy="685800"/>
          </a:xfrm>
          <a:prstGeom prst="rect">
            <a:avLst/>
          </a:prstGeom>
          <a:noFill/>
        </p:spPr>
        <p:txBody>
          <a:bodyPr>
            <a:noAutofit/>
          </a:bodyPr>
          <a:lstStyle/>
          <a:p>
            <a:pPr algn="ctr"/>
            <a:r>
              <a:rPr lang="ro-RO" sz="1400" dirty="0">
                <a:solidFill>
                  <a:srgbClr val="FFFF00"/>
                </a:solidFill>
                <a:latin typeface="Arial Black" pitchFamily="34" charset="0"/>
                <a:cs typeface="Times New Roman" panose="02020603050405020304" pitchFamily="18" charset="0"/>
              </a:rPr>
              <a:t> CHELTUIELI EFECTIVE PENTRU RESURSELE </a:t>
            </a:r>
            <a:r>
              <a:rPr lang="en-US" sz="1400" dirty="0">
                <a:solidFill>
                  <a:srgbClr val="FFFF00"/>
                </a:solidFill>
                <a:latin typeface="Arial Black" pitchFamily="34" charset="0"/>
                <a:cs typeface="Times New Roman" panose="02020603050405020304" pitchFamily="18" charset="0"/>
              </a:rPr>
              <a:t/>
            </a:r>
            <a:br>
              <a:rPr lang="en-US" sz="1400" dirty="0">
                <a:solidFill>
                  <a:srgbClr val="FFFF00"/>
                </a:solidFill>
                <a:latin typeface="Arial Black" pitchFamily="34" charset="0"/>
                <a:cs typeface="Times New Roman" panose="02020603050405020304" pitchFamily="18" charset="0"/>
              </a:rPr>
            </a:br>
            <a:r>
              <a:rPr lang="ro-RO" sz="1400" dirty="0">
                <a:solidFill>
                  <a:srgbClr val="FFFF00"/>
                </a:solidFill>
                <a:latin typeface="Arial Black" pitchFamily="34" charset="0"/>
                <a:cs typeface="Times New Roman" panose="02020603050405020304" pitchFamily="18" charset="0"/>
              </a:rPr>
              <a:t>TERMO-ENERGETICE, APĂ, CANALIZARE ȘI SALUBRIZARE, </a:t>
            </a:r>
            <a:r>
              <a:rPr lang="en-US" sz="1400" dirty="0">
                <a:solidFill>
                  <a:srgbClr val="FFFF00"/>
                </a:solidFill>
                <a:latin typeface="Arial Black" pitchFamily="34" charset="0"/>
                <a:cs typeface="Times New Roman" panose="02020603050405020304" pitchFamily="18" charset="0"/>
              </a:rPr>
              <a:t>a</a:t>
            </a:r>
            <a:r>
              <a:rPr lang="ro-RO" sz="1400" dirty="0">
                <a:solidFill>
                  <a:srgbClr val="FFFF00"/>
                </a:solidFill>
                <a:latin typeface="Arial Black" pitchFamily="34" charset="0"/>
                <a:cs typeface="Times New Roman" panose="02020603050405020304" pitchFamily="18" charset="0"/>
              </a:rPr>
              <a:t>.</a:t>
            </a:r>
            <a:r>
              <a:rPr lang="en-US" sz="1400" dirty="0">
                <a:solidFill>
                  <a:srgbClr val="FFFF00"/>
                </a:solidFill>
                <a:latin typeface="Arial Black" pitchFamily="34" charset="0"/>
                <a:cs typeface="Times New Roman" panose="02020603050405020304" pitchFamily="18" charset="0"/>
              </a:rPr>
              <a:t> 2020 - 20</a:t>
            </a:r>
            <a:r>
              <a:rPr lang="ro-RO" sz="1400" dirty="0">
                <a:solidFill>
                  <a:srgbClr val="FFFF00"/>
                </a:solidFill>
                <a:latin typeface="Arial Black" pitchFamily="34" charset="0"/>
                <a:cs typeface="Times New Roman" panose="02020603050405020304" pitchFamily="18" charset="0"/>
              </a:rPr>
              <a:t>2</a:t>
            </a:r>
            <a:r>
              <a:rPr lang="en-US" sz="1400" dirty="0">
                <a:solidFill>
                  <a:srgbClr val="FFFF00"/>
                </a:solidFill>
                <a:latin typeface="Arial Black" pitchFamily="34" charset="0"/>
                <a:cs typeface="Times New Roman" panose="02020603050405020304" pitchFamily="18" charset="0"/>
              </a:rPr>
              <a:t>1</a:t>
            </a:r>
            <a:r>
              <a:rPr lang="ru-RU" sz="1400" dirty="0">
                <a:solidFill>
                  <a:srgbClr val="FFFF00"/>
                </a:solidFill>
                <a:latin typeface="Arial Black" pitchFamily="34" charset="0"/>
                <a:cs typeface="Times New Roman" panose="02020603050405020304" pitchFamily="18" charset="0"/>
              </a:rPr>
              <a:t> </a:t>
            </a:r>
          </a:p>
        </p:txBody>
      </p:sp>
      <p:graphicFrame>
        <p:nvGraphicFramePr>
          <p:cNvPr id="3" name="Таблица 2"/>
          <p:cNvGraphicFramePr>
            <a:graphicFrameLocks noGrp="1"/>
          </p:cNvGraphicFramePr>
          <p:nvPr>
            <p:extLst>
              <p:ext uri="{D42A27DB-BD31-4B8C-83A1-F6EECF244321}">
                <p14:modId xmlns:p14="http://schemas.microsoft.com/office/powerpoint/2010/main" val="603726566"/>
              </p:ext>
            </p:extLst>
          </p:nvPr>
        </p:nvGraphicFramePr>
        <p:xfrm>
          <a:off x="755576" y="1916832"/>
          <a:ext cx="7704856" cy="3384375"/>
        </p:xfrm>
        <a:graphic>
          <a:graphicData uri="http://schemas.openxmlformats.org/drawingml/2006/table">
            <a:tbl>
              <a:tblPr>
                <a:tableStyleId>{69CF1AB2-1976-4502-BF36-3FF5EA218861}</a:tableStyleId>
              </a:tblPr>
              <a:tblGrid>
                <a:gridCol w="1949350">
                  <a:extLst>
                    <a:ext uri="{9D8B030D-6E8A-4147-A177-3AD203B41FA5}">
                      <a16:colId xmlns:a16="http://schemas.microsoft.com/office/drawing/2014/main" val="20000"/>
                    </a:ext>
                  </a:extLst>
                </a:gridCol>
                <a:gridCol w="1940058">
                  <a:extLst>
                    <a:ext uri="{9D8B030D-6E8A-4147-A177-3AD203B41FA5}">
                      <a16:colId xmlns:a16="http://schemas.microsoft.com/office/drawing/2014/main" val="20001"/>
                    </a:ext>
                  </a:extLst>
                </a:gridCol>
                <a:gridCol w="1855705">
                  <a:extLst>
                    <a:ext uri="{9D8B030D-6E8A-4147-A177-3AD203B41FA5}">
                      <a16:colId xmlns:a16="http://schemas.microsoft.com/office/drawing/2014/main" val="20002"/>
                    </a:ext>
                  </a:extLst>
                </a:gridCol>
                <a:gridCol w="1959743">
                  <a:extLst>
                    <a:ext uri="{9D8B030D-6E8A-4147-A177-3AD203B41FA5}">
                      <a16:colId xmlns:a16="http://schemas.microsoft.com/office/drawing/2014/main" val="20003"/>
                    </a:ext>
                  </a:extLst>
                </a:gridCol>
              </a:tblGrid>
              <a:tr h="722954">
                <a:tc>
                  <a:txBody>
                    <a:bodyPr/>
                    <a:lstStyle/>
                    <a:p>
                      <a:pPr algn="ctr">
                        <a:lnSpc>
                          <a:spcPct val="100000"/>
                        </a:lnSpc>
                        <a:spcAft>
                          <a:spcPts val="0"/>
                        </a:spcAft>
                      </a:pPr>
                      <a:r>
                        <a:rPr lang="ro-RO" sz="1400" b="1" dirty="0">
                          <a:solidFill>
                            <a:schemeClr val="bg1"/>
                          </a:solidFill>
                          <a:latin typeface="Arial" panose="020B0604020202020204" pitchFamily="34" charset="0"/>
                          <a:cs typeface="Arial" panose="020B0604020202020204" pitchFamily="34" charset="0"/>
                        </a:rPr>
                        <a:t>Denumirea articolelor</a:t>
                      </a:r>
                      <a:endParaRPr lang="ru-RU" sz="1400" b="1" i="0" dirty="0">
                        <a:solidFill>
                          <a:schemeClr val="bg1"/>
                        </a:solidFill>
                        <a:latin typeface="Arial" pitchFamily="34" charset="0"/>
                        <a:ea typeface="Times New Roman"/>
                        <a:cs typeface="Arial" pitchFamily="34" charset="0"/>
                      </a:endParaRPr>
                    </a:p>
                  </a:txBody>
                  <a:tcPr marL="38576" marR="38576" marT="0" marB="0"/>
                </a:tc>
                <a:tc>
                  <a:txBody>
                    <a:bodyPr/>
                    <a:lstStyle/>
                    <a:p>
                      <a:pPr algn="ctr">
                        <a:lnSpc>
                          <a:spcPct val="100000"/>
                        </a:lnSpc>
                        <a:spcAft>
                          <a:spcPts val="0"/>
                        </a:spcAft>
                      </a:pPr>
                      <a:r>
                        <a:rPr lang="ro-RO" sz="1400" b="1" dirty="0">
                          <a:solidFill>
                            <a:schemeClr val="bg1"/>
                          </a:solidFill>
                          <a:latin typeface="Arial" panose="020B0604020202020204" pitchFamily="34" charset="0"/>
                          <a:cs typeface="Arial" panose="020B0604020202020204" pitchFamily="34" charset="0"/>
                        </a:rPr>
                        <a:t>Anul 2020</a:t>
                      </a:r>
                      <a:endParaRPr lang="ru-RU" sz="1400" b="1" dirty="0">
                        <a:solidFill>
                          <a:schemeClr val="bg1"/>
                        </a:solidFill>
                        <a:latin typeface="Arial" panose="020B0604020202020204" pitchFamily="34" charset="0"/>
                        <a:cs typeface="Arial" panose="020B0604020202020204" pitchFamily="34" charset="0"/>
                      </a:endParaRPr>
                    </a:p>
                    <a:p>
                      <a:pPr algn="ctr">
                        <a:lnSpc>
                          <a:spcPct val="100000"/>
                        </a:lnSpc>
                        <a:spcAft>
                          <a:spcPts val="0"/>
                        </a:spcAft>
                      </a:pPr>
                      <a:r>
                        <a:rPr lang="ro-RO" sz="1400" b="1" dirty="0">
                          <a:solidFill>
                            <a:schemeClr val="bg1"/>
                          </a:solidFill>
                          <a:latin typeface="Arial" panose="020B0604020202020204" pitchFamily="34" charset="0"/>
                          <a:cs typeface="Arial" panose="020B0604020202020204" pitchFamily="34" charset="0"/>
                        </a:rPr>
                        <a:t>(mii lei)</a:t>
                      </a:r>
                      <a:endParaRPr lang="ru-RU" sz="1400" b="1" i="0" dirty="0">
                        <a:solidFill>
                          <a:schemeClr val="bg1"/>
                        </a:solidFill>
                        <a:latin typeface="Arial" pitchFamily="34" charset="0"/>
                        <a:ea typeface="Times New Roman"/>
                        <a:cs typeface="Arial" pitchFamily="34" charset="0"/>
                      </a:endParaRPr>
                    </a:p>
                  </a:txBody>
                  <a:tcPr marL="38576" marR="38576" marT="0" marB="0"/>
                </a:tc>
                <a:tc>
                  <a:txBody>
                    <a:bodyPr/>
                    <a:lstStyle/>
                    <a:p>
                      <a:pPr algn="ctr">
                        <a:lnSpc>
                          <a:spcPct val="100000"/>
                        </a:lnSpc>
                        <a:spcAft>
                          <a:spcPts val="0"/>
                        </a:spcAft>
                      </a:pPr>
                      <a:r>
                        <a:rPr lang="ro-RO" sz="1400" b="1" dirty="0">
                          <a:solidFill>
                            <a:schemeClr val="bg1"/>
                          </a:solidFill>
                          <a:latin typeface="Arial" panose="020B0604020202020204" pitchFamily="34" charset="0"/>
                          <a:cs typeface="Arial" panose="020B0604020202020204" pitchFamily="34" charset="0"/>
                        </a:rPr>
                        <a:t>Anul 202</a:t>
                      </a:r>
                      <a:r>
                        <a:rPr lang="en-US" sz="1400" b="1" dirty="0">
                          <a:solidFill>
                            <a:schemeClr val="bg1"/>
                          </a:solidFill>
                          <a:latin typeface="Arial" panose="020B0604020202020204" pitchFamily="34" charset="0"/>
                          <a:cs typeface="Arial" panose="020B0604020202020204" pitchFamily="34" charset="0"/>
                        </a:rPr>
                        <a:t>1</a:t>
                      </a:r>
                      <a:endParaRPr lang="ru-RU" sz="1400" b="1" dirty="0">
                        <a:solidFill>
                          <a:schemeClr val="bg1"/>
                        </a:solidFill>
                        <a:latin typeface="Arial" panose="020B0604020202020204" pitchFamily="34" charset="0"/>
                        <a:cs typeface="Arial" panose="020B0604020202020204" pitchFamily="34" charset="0"/>
                      </a:endParaRPr>
                    </a:p>
                    <a:p>
                      <a:pPr algn="ctr">
                        <a:lnSpc>
                          <a:spcPct val="100000"/>
                        </a:lnSpc>
                        <a:spcAft>
                          <a:spcPts val="0"/>
                        </a:spcAft>
                      </a:pPr>
                      <a:r>
                        <a:rPr lang="ro-RO" sz="1400" b="1" dirty="0">
                          <a:solidFill>
                            <a:schemeClr val="bg1"/>
                          </a:solidFill>
                          <a:latin typeface="Arial" panose="020B0604020202020204" pitchFamily="34" charset="0"/>
                          <a:cs typeface="Arial" panose="020B0604020202020204" pitchFamily="34" charset="0"/>
                        </a:rPr>
                        <a:t>(mii lei)</a:t>
                      </a:r>
                      <a:endParaRPr lang="ru-RU" sz="1400" b="1" i="0" dirty="0">
                        <a:solidFill>
                          <a:schemeClr val="bg1"/>
                        </a:solidFill>
                        <a:latin typeface="Arial" pitchFamily="34" charset="0"/>
                        <a:ea typeface="Times New Roman"/>
                        <a:cs typeface="Arial" pitchFamily="34" charset="0"/>
                      </a:endParaRPr>
                    </a:p>
                  </a:txBody>
                  <a:tcPr marL="38576" marR="38576" marT="0" marB="0"/>
                </a:tc>
                <a:tc>
                  <a:txBody>
                    <a:bodyPr/>
                    <a:lstStyle/>
                    <a:p>
                      <a:pPr algn="ctr">
                        <a:lnSpc>
                          <a:spcPct val="100000"/>
                        </a:lnSpc>
                        <a:spcAft>
                          <a:spcPts val="0"/>
                        </a:spcAft>
                      </a:pPr>
                      <a:r>
                        <a:rPr lang="ro-RO" sz="1400" b="1" dirty="0">
                          <a:solidFill>
                            <a:schemeClr val="bg1"/>
                          </a:solidFill>
                          <a:latin typeface="Arial" panose="020B0604020202020204" pitchFamily="34" charset="0"/>
                          <a:cs typeface="Arial" panose="020B0604020202020204" pitchFamily="34" charset="0"/>
                        </a:rPr>
                        <a:t>Devieri,</a:t>
                      </a:r>
                    </a:p>
                    <a:p>
                      <a:pPr marL="0" marR="0" lvl="0" indent="0" algn="ctr" defTabSz="685800" rtl="0" eaLnBrk="1" fontAlgn="auto" latinLnBrk="0" hangingPunct="1">
                        <a:lnSpc>
                          <a:spcPct val="100000"/>
                        </a:lnSpc>
                        <a:spcBef>
                          <a:spcPts val="0"/>
                        </a:spcBef>
                        <a:spcAft>
                          <a:spcPts val="0"/>
                        </a:spcAft>
                        <a:buClrTx/>
                        <a:buSzTx/>
                        <a:buFontTx/>
                        <a:buNone/>
                        <a:tabLst/>
                        <a:defRPr/>
                      </a:pPr>
                      <a:r>
                        <a:rPr lang="ro-RO" sz="1400" b="1" dirty="0">
                          <a:solidFill>
                            <a:schemeClr val="bg1"/>
                          </a:solidFill>
                          <a:latin typeface="Arial" panose="020B0604020202020204" pitchFamily="34" charset="0"/>
                          <a:cs typeface="Arial" panose="020B0604020202020204" pitchFamily="34" charset="0"/>
                        </a:rPr>
                        <a:t>(mii lei)</a:t>
                      </a:r>
                      <a:endParaRPr lang="ru-RU" sz="1400" b="1" i="0" dirty="0">
                        <a:solidFill>
                          <a:schemeClr val="bg1"/>
                        </a:solidFill>
                        <a:latin typeface="Arial" pitchFamily="34" charset="0"/>
                        <a:ea typeface="Times New Roman"/>
                        <a:cs typeface="Arial" pitchFamily="34" charset="0"/>
                      </a:endParaRPr>
                    </a:p>
                  </a:txBody>
                  <a:tcPr marL="38576" marR="38576" marT="0" marB="0"/>
                </a:tc>
                <a:extLst>
                  <a:ext uri="{0D108BD9-81ED-4DB2-BD59-A6C34878D82A}">
                    <a16:rowId xmlns:a16="http://schemas.microsoft.com/office/drawing/2014/main" val="10000"/>
                  </a:ext>
                </a:extLst>
              </a:tr>
              <a:tr h="697134">
                <a:tc>
                  <a:txBody>
                    <a:bodyPr/>
                    <a:lstStyle/>
                    <a:p>
                      <a:pPr algn="l">
                        <a:lnSpc>
                          <a:spcPct val="100000"/>
                        </a:lnSpc>
                        <a:spcAft>
                          <a:spcPts val="0"/>
                        </a:spcAft>
                      </a:pPr>
                      <a:r>
                        <a:rPr lang="ro-RO" sz="1400" b="1" dirty="0">
                          <a:solidFill>
                            <a:schemeClr val="bg1"/>
                          </a:solidFill>
                          <a:latin typeface="Arial" panose="020B0604020202020204" pitchFamily="34" charset="0"/>
                          <a:cs typeface="Arial" panose="020B0604020202020204" pitchFamily="34" charset="0"/>
                        </a:rPr>
                        <a:t>Energia electrică</a:t>
                      </a:r>
                      <a:endParaRPr lang="ru-RU" sz="1400" b="1" i="0" dirty="0">
                        <a:solidFill>
                          <a:schemeClr val="bg1"/>
                        </a:solidFill>
                        <a:latin typeface="Arial" pitchFamily="34" charset="0"/>
                        <a:ea typeface="Times New Roman"/>
                        <a:cs typeface="Arial" pitchFamily="34" charset="0"/>
                      </a:endParaRPr>
                    </a:p>
                  </a:txBody>
                  <a:tcPr marL="38576" marR="38576" marT="0" marB="0"/>
                </a:tc>
                <a:tc>
                  <a:txBody>
                    <a:bodyPr/>
                    <a:lstStyle/>
                    <a:p>
                      <a:pPr algn="ctr">
                        <a:lnSpc>
                          <a:spcPct val="100000"/>
                        </a:lnSpc>
                        <a:spcAft>
                          <a:spcPts val="600"/>
                        </a:spcAft>
                      </a:pPr>
                      <a:r>
                        <a:rPr lang="ro-RO" sz="1400" b="1" dirty="0">
                          <a:solidFill>
                            <a:schemeClr val="bg1"/>
                          </a:solidFill>
                          <a:latin typeface="Arial" panose="020B0604020202020204" pitchFamily="34" charset="0"/>
                          <a:cs typeface="Arial" panose="020B0604020202020204" pitchFamily="34" charset="0"/>
                        </a:rPr>
                        <a:t>2 264,9</a:t>
                      </a:r>
                    </a:p>
                  </a:txBody>
                  <a:tcPr marL="38576" marR="38576" marT="0" marB="0"/>
                </a:tc>
                <a:tc>
                  <a:txBody>
                    <a:bodyPr/>
                    <a:lstStyle/>
                    <a:p>
                      <a:pPr algn="ctr">
                        <a:lnSpc>
                          <a:spcPct val="100000"/>
                        </a:lnSpc>
                        <a:spcAft>
                          <a:spcPts val="600"/>
                        </a:spcAft>
                      </a:pPr>
                      <a:r>
                        <a:rPr lang="en-US" sz="1400" b="1" dirty="0">
                          <a:solidFill>
                            <a:schemeClr val="bg1"/>
                          </a:solidFill>
                          <a:latin typeface="Arial" panose="020B0604020202020204" pitchFamily="34" charset="0"/>
                          <a:cs typeface="Arial" panose="020B0604020202020204" pitchFamily="34" charset="0"/>
                        </a:rPr>
                        <a:t>2 052,9</a:t>
                      </a:r>
                      <a:endParaRPr lang="ro-RO" sz="1400" b="1" dirty="0">
                        <a:solidFill>
                          <a:schemeClr val="bg1"/>
                        </a:solidFill>
                        <a:latin typeface="Arial" panose="020B0604020202020204" pitchFamily="34" charset="0"/>
                        <a:cs typeface="Arial" panose="020B0604020202020204" pitchFamily="34" charset="0"/>
                      </a:endParaRPr>
                    </a:p>
                  </a:txBody>
                  <a:tcPr marL="38576" marR="38576" marT="0" marB="0"/>
                </a:tc>
                <a:tc>
                  <a:txBody>
                    <a:bodyPr/>
                    <a:lstStyle/>
                    <a:p>
                      <a:pPr algn="ctr">
                        <a:lnSpc>
                          <a:spcPct val="100000"/>
                        </a:lnSpc>
                        <a:spcAft>
                          <a:spcPts val="0"/>
                        </a:spcAft>
                      </a:pPr>
                      <a:r>
                        <a:rPr lang="en-US" sz="1400" b="1" dirty="0">
                          <a:solidFill>
                            <a:schemeClr val="bg1"/>
                          </a:solidFill>
                          <a:latin typeface="Arial" panose="020B0604020202020204" pitchFamily="34" charset="0"/>
                          <a:cs typeface="Arial" panose="020B0604020202020204" pitchFamily="34" charset="0"/>
                        </a:rPr>
                        <a:t>-212,0</a:t>
                      </a:r>
                      <a:endParaRPr lang="ro-RO" sz="1400" b="1" dirty="0">
                        <a:solidFill>
                          <a:schemeClr val="bg1"/>
                        </a:solidFill>
                        <a:latin typeface="Arial" panose="020B0604020202020204" pitchFamily="34" charset="0"/>
                        <a:cs typeface="Arial" panose="020B0604020202020204" pitchFamily="34" charset="0"/>
                      </a:endParaRPr>
                    </a:p>
                  </a:txBody>
                  <a:tcPr marL="38576" marR="38576" marT="0" marB="0"/>
                </a:tc>
                <a:extLst>
                  <a:ext uri="{0D108BD9-81ED-4DB2-BD59-A6C34878D82A}">
                    <a16:rowId xmlns:a16="http://schemas.microsoft.com/office/drawing/2014/main" val="10001"/>
                  </a:ext>
                </a:extLst>
              </a:tr>
              <a:tr h="653564">
                <a:tc>
                  <a:txBody>
                    <a:bodyPr/>
                    <a:lstStyle/>
                    <a:p>
                      <a:pPr algn="l">
                        <a:lnSpc>
                          <a:spcPct val="100000"/>
                        </a:lnSpc>
                        <a:spcAft>
                          <a:spcPts val="0"/>
                        </a:spcAft>
                      </a:pPr>
                      <a:r>
                        <a:rPr lang="ro-RO" sz="1400" b="1" dirty="0">
                          <a:solidFill>
                            <a:schemeClr val="bg1"/>
                          </a:solidFill>
                          <a:latin typeface="Arial" panose="020B0604020202020204" pitchFamily="34" charset="0"/>
                          <a:cs typeface="Arial" panose="020B0604020202020204" pitchFamily="34" charset="0"/>
                        </a:rPr>
                        <a:t>Energia termică</a:t>
                      </a:r>
                      <a:endParaRPr lang="ru-RU" sz="1400" b="1" i="0" dirty="0">
                        <a:solidFill>
                          <a:schemeClr val="bg1"/>
                        </a:solidFill>
                        <a:latin typeface="Arial" pitchFamily="34" charset="0"/>
                        <a:ea typeface="Times New Roman"/>
                        <a:cs typeface="Arial" pitchFamily="34" charset="0"/>
                      </a:endParaRPr>
                    </a:p>
                  </a:txBody>
                  <a:tcPr marL="38576" marR="38576" marT="0" marB="0"/>
                </a:tc>
                <a:tc>
                  <a:txBody>
                    <a:bodyPr/>
                    <a:lstStyle/>
                    <a:p>
                      <a:pPr algn="ctr">
                        <a:lnSpc>
                          <a:spcPct val="100000"/>
                        </a:lnSpc>
                        <a:spcAft>
                          <a:spcPts val="600"/>
                        </a:spcAft>
                      </a:pPr>
                      <a:r>
                        <a:rPr lang="ro-RO" sz="1400" b="1" dirty="0">
                          <a:solidFill>
                            <a:schemeClr val="bg1"/>
                          </a:solidFill>
                          <a:latin typeface="Arial" panose="020B0604020202020204" pitchFamily="34" charset="0"/>
                          <a:cs typeface="Arial" panose="020B0604020202020204" pitchFamily="34" charset="0"/>
                        </a:rPr>
                        <a:t>1 858,3</a:t>
                      </a:r>
                      <a:endParaRPr lang="ru-RU" sz="1400" b="1" i="0" dirty="0">
                        <a:solidFill>
                          <a:schemeClr val="bg1"/>
                        </a:solidFill>
                        <a:latin typeface="Arial" pitchFamily="34" charset="0"/>
                        <a:ea typeface="Times New Roman"/>
                        <a:cs typeface="Arial" pitchFamily="34" charset="0"/>
                      </a:endParaRPr>
                    </a:p>
                  </a:txBody>
                  <a:tcPr marL="38576" marR="38576" marT="0" marB="0"/>
                </a:tc>
                <a:tc>
                  <a:txBody>
                    <a:bodyPr/>
                    <a:lstStyle/>
                    <a:p>
                      <a:pPr algn="ctr">
                        <a:lnSpc>
                          <a:spcPct val="100000"/>
                        </a:lnSpc>
                        <a:spcAft>
                          <a:spcPts val="600"/>
                        </a:spcAft>
                      </a:pPr>
                      <a:r>
                        <a:rPr lang="en-US" sz="1400" b="1" dirty="0">
                          <a:solidFill>
                            <a:schemeClr val="bg1"/>
                          </a:solidFill>
                          <a:latin typeface="Arial" panose="020B0604020202020204" pitchFamily="34" charset="0"/>
                          <a:cs typeface="Arial" panose="020B0604020202020204" pitchFamily="34" charset="0"/>
                        </a:rPr>
                        <a:t>2 552,3</a:t>
                      </a:r>
                      <a:endParaRPr lang="ru-RU" sz="1400" b="1" i="0" dirty="0">
                        <a:solidFill>
                          <a:schemeClr val="bg1"/>
                        </a:solidFill>
                        <a:latin typeface="Arial" pitchFamily="34" charset="0"/>
                        <a:ea typeface="Times New Roman"/>
                        <a:cs typeface="Arial" pitchFamily="34" charset="0"/>
                      </a:endParaRPr>
                    </a:p>
                  </a:txBody>
                  <a:tcPr marL="38576" marR="38576" marT="0" marB="0"/>
                </a:tc>
                <a:tc>
                  <a:txBody>
                    <a:bodyPr/>
                    <a:lstStyle/>
                    <a:p>
                      <a:pPr algn="ctr">
                        <a:lnSpc>
                          <a:spcPct val="100000"/>
                        </a:lnSpc>
                        <a:spcAft>
                          <a:spcPts val="0"/>
                        </a:spcAft>
                      </a:pPr>
                      <a:r>
                        <a:rPr lang="en-US" sz="1400" b="1" dirty="0">
                          <a:solidFill>
                            <a:schemeClr val="bg1"/>
                          </a:solidFill>
                          <a:latin typeface="Arial" panose="020B0604020202020204" pitchFamily="34" charset="0"/>
                          <a:cs typeface="Arial" panose="020B0604020202020204" pitchFamily="34" charset="0"/>
                        </a:rPr>
                        <a:t>+694,0</a:t>
                      </a:r>
                      <a:endParaRPr lang="ro-RO" sz="1400" b="1" dirty="0">
                        <a:solidFill>
                          <a:schemeClr val="bg1"/>
                        </a:solidFill>
                        <a:latin typeface="Arial" panose="020B0604020202020204" pitchFamily="34" charset="0"/>
                        <a:cs typeface="Arial" panose="020B0604020202020204" pitchFamily="34" charset="0"/>
                      </a:endParaRPr>
                    </a:p>
                  </a:txBody>
                  <a:tcPr marL="38576" marR="38576" marT="0" marB="0"/>
                </a:tc>
                <a:extLst>
                  <a:ext uri="{0D108BD9-81ED-4DB2-BD59-A6C34878D82A}">
                    <a16:rowId xmlns:a16="http://schemas.microsoft.com/office/drawing/2014/main" val="10002"/>
                  </a:ext>
                </a:extLst>
              </a:tr>
              <a:tr h="722954">
                <a:tc>
                  <a:txBody>
                    <a:bodyPr/>
                    <a:lstStyle/>
                    <a:p>
                      <a:pPr algn="l">
                        <a:lnSpc>
                          <a:spcPct val="100000"/>
                        </a:lnSpc>
                        <a:spcAft>
                          <a:spcPts val="0"/>
                        </a:spcAft>
                      </a:pPr>
                      <a:r>
                        <a:rPr lang="ro-RO" sz="1400" b="1" dirty="0">
                          <a:solidFill>
                            <a:schemeClr val="bg1"/>
                          </a:solidFill>
                          <a:latin typeface="Arial" panose="020B0604020202020204" pitchFamily="34" charset="0"/>
                          <a:cs typeface="Arial" panose="020B0604020202020204" pitchFamily="34" charset="0"/>
                        </a:rPr>
                        <a:t>Apă, canalizare</a:t>
                      </a:r>
                      <a:r>
                        <a:rPr lang="en-US" sz="1400" b="1" dirty="0">
                          <a:solidFill>
                            <a:schemeClr val="bg1"/>
                          </a:solidFill>
                          <a:latin typeface="Arial" panose="020B0604020202020204" pitchFamily="34" charset="0"/>
                          <a:cs typeface="Arial" panose="020B0604020202020204" pitchFamily="34" charset="0"/>
                        </a:rPr>
                        <a:t> </a:t>
                      </a:r>
                      <a:r>
                        <a:rPr lang="ro-RO" sz="1400" b="1" dirty="0">
                          <a:solidFill>
                            <a:schemeClr val="bg1"/>
                          </a:solidFill>
                          <a:latin typeface="Arial" panose="020B0604020202020204" pitchFamily="34" charset="0"/>
                          <a:cs typeface="Arial" panose="020B0604020202020204" pitchFamily="34" charset="0"/>
                        </a:rPr>
                        <a:t>și</a:t>
                      </a:r>
                      <a:r>
                        <a:rPr lang="ro-RO" sz="1400" b="1" baseline="0" dirty="0">
                          <a:solidFill>
                            <a:schemeClr val="bg1"/>
                          </a:solidFill>
                          <a:latin typeface="Arial" panose="020B0604020202020204" pitchFamily="34" charset="0"/>
                          <a:cs typeface="Arial" panose="020B0604020202020204" pitchFamily="34" charset="0"/>
                        </a:rPr>
                        <a:t> salubrizare</a:t>
                      </a:r>
                      <a:endParaRPr lang="ru-RU" sz="1400" b="1" i="0" dirty="0">
                        <a:solidFill>
                          <a:schemeClr val="bg1"/>
                        </a:solidFill>
                        <a:latin typeface="Arial" pitchFamily="34" charset="0"/>
                        <a:ea typeface="Times New Roman"/>
                        <a:cs typeface="Arial" pitchFamily="34" charset="0"/>
                      </a:endParaRPr>
                    </a:p>
                  </a:txBody>
                  <a:tcPr marL="38576" marR="38576" marT="0" marB="0"/>
                </a:tc>
                <a:tc>
                  <a:txBody>
                    <a:bodyPr/>
                    <a:lstStyle/>
                    <a:p>
                      <a:pPr algn="ctr">
                        <a:lnSpc>
                          <a:spcPct val="100000"/>
                        </a:lnSpc>
                        <a:spcAft>
                          <a:spcPts val="600"/>
                        </a:spcAft>
                      </a:pPr>
                      <a:r>
                        <a:rPr lang="ro-RO" sz="1400" b="1" dirty="0">
                          <a:solidFill>
                            <a:schemeClr val="bg1"/>
                          </a:solidFill>
                          <a:latin typeface="Arial" panose="020B0604020202020204" pitchFamily="34" charset="0"/>
                          <a:cs typeface="Arial" panose="020B0604020202020204" pitchFamily="34" charset="0"/>
                        </a:rPr>
                        <a:t>665,8</a:t>
                      </a:r>
                    </a:p>
                  </a:txBody>
                  <a:tcPr marL="38576" marR="38576" marT="0" marB="0"/>
                </a:tc>
                <a:tc>
                  <a:txBody>
                    <a:bodyPr/>
                    <a:lstStyle/>
                    <a:p>
                      <a:pPr algn="ctr">
                        <a:lnSpc>
                          <a:spcPct val="100000"/>
                        </a:lnSpc>
                        <a:spcAft>
                          <a:spcPts val="600"/>
                        </a:spcAft>
                      </a:pPr>
                      <a:r>
                        <a:rPr lang="en-US" sz="1400" b="1" dirty="0">
                          <a:solidFill>
                            <a:schemeClr val="bg1"/>
                          </a:solidFill>
                          <a:latin typeface="Arial" panose="020B0604020202020204" pitchFamily="34" charset="0"/>
                          <a:cs typeface="Arial" panose="020B0604020202020204" pitchFamily="34" charset="0"/>
                        </a:rPr>
                        <a:t>676,8</a:t>
                      </a:r>
                      <a:endParaRPr lang="ro-RO" sz="1400" b="1" dirty="0">
                        <a:solidFill>
                          <a:schemeClr val="bg1"/>
                        </a:solidFill>
                        <a:latin typeface="Arial" panose="020B0604020202020204" pitchFamily="34" charset="0"/>
                        <a:cs typeface="Arial" panose="020B0604020202020204" pitchFamily="34" charset="0"/>
                      </a:endParaRPr>
                    </a:p>
                  </a:txBody>
                  <a:tcPr marL="38576" marR="38576" marT="0" marB="0"/>
                </a:tc>
                <a:tc>
                  <a:txBody>
                    <a:bodyPr/>
                    <a:lstStyle/>
                    <a:p>
                      <a:pPr algn="ctr">
                        <a:lnSpc>
                          <a:spcPct val="100000"/>
                        </a:lnSpc>
                        <a:spcAft>
                          <a:spcPts val="0"/>
                        </a:spcAft>
                      </a:pPr>
                      <a:r>
                        <a:rPr lang="en-US" sz="1400" b="1" dirty="0">
                          <a:solidFill>
                            <a:schemeClr val="bg1"/>
                          </a:solidFill>
                          <a:latin typeface="Arial" panose="020B0604020202020204" pitchFamily="34" charset="0"/>
                          <a:cs typeface="Arial" panose="020B0604020202020204" pitchFamily="34" charset="0"/>
                        </a:rPr>
                        <a:t>+11,0</a:t>
                      </a:r>
                      <a:endParaRPr lang="ro-RO" sz="1400" b="1" dirty="0">
                        <a:solidFill>
                          <a:schemeClr val="bg1"/>
                        </a:solidFill>
                        <a:latin typeface="Arial" panose="020B0604020202020204" pitchFamily="34" charset="0"/>
                        <a:cs typeface="Arial" panose="020B0604020202020204" pitchFamily="34" charset="0"/>
                      </a:endParaRPr>
                    </a:p>
                  </a:txBody>
                  <a:tcPr marL="38576" marR="38576" marT="0" marB="0"/>
                </a:tc>
                <a:extLst>
                  <a:ext uri="{0D108BD9-81ED-4DB2-BD59-A6C34878D82A}">
                    <a16:rowId xmlns:a16="http://schemas.microsoft.com/office/drawing/2014/main" val="10003"/>
                  </a:ext>
                </a:extLst>
              </a:tr>
              <a:tr h="587769">
                <a:tc>
                  <a:txBody>
                    <a:bodyPr/>
                    <a:lstStyle/>
                    <a:p>
                      <a:pPr algn="l">
                        <a:lnSpc>
                          <a:spcPct val="100000"/>
                        </a:lnSpc>
                        <a:spcAft>
                          <a:spcPts val="0"/>
                        </a:spcAft>
                      </a:pPr>
                      <a:r>
                        <a:rPr lang="ro-RO" sz="1400" b="1" dirty="0">
                          <a:solidFill>
                            <a:schemeClr val="bg1"/>
                          </a:solidFill>
                          <a:latin typeface="Arial" panose="020B0604020202020204" pitchFamily="34" charset="0"/>
                          <a:cs typeface="Arial" panose="020B0604020202020204" pitchFamily="34" charset="0"/>
                        </a:rPr>
                        <a:t>TOTAL</a:t>
                      </a:r>
                      <a:endParaRPr lang="ru-RU" sz="1400" b="1" i="0" dirty="0">
                        <a:solidFill>
                          <a:schemeClr val="bg1"/>
                        </a:solidFill>
                        <a:latin typeface="Arial" pitchFamily="34" charset="0"/>
                        <a:ea typeface="Times New Roman"/>
                        <a:cs typeface="Arial" pitchFamily="34" charset="0"/>
                      </a:endParaRPr>
                    </a:p>
                  </a:txBody>
                  <a:tcPr marL="38576" marR="38576" marT="0" marB="0"/>
                </a:tc>
                <a:tc>
                  <a:txBody>
                    <a:bodyPr/>
                    <a:lstStyle/>
                    <a:p>
                      <a:pPr algn="ctr">
                        <a:lnSpc>
                          <a:spcPct val="100000"/>
                        </a:lnSpc>
                        <a:spcAft>
                          <a:spcPts val="600"/>
                        </a:spcAft>
                      </a:pPr>
                      <a:r>
                        <a:rPr lang="ro-RO" sz="1400" b="1" dirty="0">
                          <a:solidFill>
                            <a:schemeClr val="bg1"/>
                          </a:solidFill>
                          <a:latin typeface="Arial" panose="020B0604020202020204" pitchFamily="34" charset="0"/>
                          <a:cs typeface="Arial" panose="020B0604020202020204" pitchFamily="34" charset="0"/>
                        </a:rPr>
                        <a:t>4 789,0</a:t>
                      </a:r>
                      <a:endParaRPr lang="ru-RU" sz="1400" b="1" i="0" dirty="0">
                        <a:solidFill>
                          <a:schemeClr val="bg1"/>
                        </a:solidFill>
                        <a:latin typeface="Arial" pitchFamily="34" charset="0"/>
                        <a:ea typeface="Times New Roman"/>
                        <a:cs typeface="Arial" pitchFamily="34" charset="0"/>
                      </a:endParaRPr>
                    </a:p>
                  </a:txBody>
                  <a:tcPr marL="38576" marR="38576" marT="0" marB="0"/>
                </a:tc>
                <a:tc>
                  <a:txBody>
                    <a:bodyPr/>
                    <a:lstStyle/>
                    <a:p>
                      <a:pPr algn="ctr">
                        <a:lnSpc>
                          <a:spcPct val="100000"/>
                        </a:lnSpc>
                        <a:spcAft>
                          <a:spcPts val="600"/>
                        </a:spcAft>
                      </a:pPr>
                      <a:r>
                        <a:rPr lang="en-US" sz="1400" b="1" dirty="0">
                          <a:solidFill>
                            <a:schemeClr val="bg1"/>
                          </a:solidFill>
                          <a:latin typeface="Arial" panose="020B0604020202020204" pitchFamily="34" charset="0"/>
                          <a:cs typeface="Arial" panose="020B0604020202020204" pitchFamily="34" charset="0"/>
                        </a:rPr>
                        <a:t>5 282,0</a:t>
                      </a:r>
                      <a:endParaRPr lang="ru-RU" sz="1400" b="1" i="0" dirty="0">
                        <a:solidFill>
                          <a:schemeClr val="bg1"/>
                        </a:solidFill>
                        <a:latin typeface="Arial" pitchFamily="34" charset="0"/>
                        <a:ea typeface="Times New Roman"/>
                        <a:cs typeface="Arial" pitchFamily="34" charset="0"/>
                      </a:endParaRPr>
                    </a:p>
                  </a:txBody>
                  <a:tcPr marL="38576" marR="38576" marT="0" marB="0"/>
                </a:tc>
                <a:tc>
                  <a:txBody>
                    <a:bodyPr/>
                    <a:lstStyle/>
                    <a:p>
                      <a:pPr algn="ctr">
                        <a:lnSpc>
                          <a:spcPct val="100000"/>
                        </a:lnSpc>
                        <a:spcAft>
                          <a:spcPts val="600"/>
                        </a:spcAft>
                      </a:pPr>
                      <a:r>
                        <a:rPr lang="en-US" sz="1400" b="1" dirty="0">
                          <a:solidFill>
                            <a:schemeClr val="bg1"/>
                          </a:solidFill>
                          <a:latin typeface="Arial" panose="020B0604020202020204" pitchFamily="34" charset="0"/>
                          <a:cs typeface="Arial" panose="020B0604020202020204" pitchFamily="34" charset="0"/>
                        </a:rPr>
                        <a:t>+493,0</a:t>
                      </a:r>
                      <a:endParaRPr lang="ru-RU" sz="1400" b="1" i="0" dirty="0">
                        <a:solidFill>
                          <a:schemeClr val="bg1"/>
                        </a:solidFill>
                        <a:latin typeface="Arial" pitchFamily="34" charset="0"/>
                        <a:ea typeface="Times New Roman"/>
                        <a:cs typeface="Arial" pitchFamily="34" charset="0"/>
                      </a:endParaRPr>
                    </a:p>
                  </a:txBody>
                  <a:tcPr marL="38576" marR="38576"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962673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idx="1"/>
          </p:nvPr>
        </p:nvSpPr>
        <p:spPr>
          <a:xfrm>
            <a:off x="1835696" y="404664"/>
            <a:ext cx="5472608" cy="432047"/>
          </a:xfrm>
          <a:noFill/>
        </p:spPr>
        <p:txBody>
          <a:bodyPr>
            <a:normAutofit fontScale="62500" lnSpcReduction="20000"/>
          </a:bodyPr>
          <a:lstStyle/>
          <a:p>
            <a:pPr marL="0" indent="0" algn="ctr">
              <a:spcBef>
                <a:spcPts val="338"/>
              </a:spcBef>
              <a:buClr>
                <a:srgbClr val="C00000"/>
              </a:buClr>
              <a:buNone/>
            </a:pPr>
            <a:r>
              <a:rPr lang="ro-RO" altLang="ru-RU" b="1" dirty="0">
                <a:solidFill>
                  <a:srgbClr val="FFFF00"/>
                </a:solidFill>
                <a:latin typeface="Arial Black" panose="020B0A04020102020204" pitchFamily="34" charset="0"/>
                <a:cs typeface="Arial" panose="020B0604020202020204" pitchFamily="34" charset="0"/>
              </a:rPr>
              <a:t>VOLUMUL ALOCAȚIILOR BUGETARE 2021</a:t>
            </a:r>
          </a:p>
        </p:txBody>
      </p:sp>
      <p:graphicFrame>
        <p:nvGraphicFramePr>
          <p:cNvPr id="1032" name="Object 8"/>
          <p:cNvGraphicFramePr>
            <a:graphicFrameLocks/>
          </p:cNvGraphicFramePr>
          <p:nvPr>
            <p:extLst>
              <p:ext uri="{D42A27DB-BD31-4B8C-83A1-F6EECF244321}">
                <p14:modId xmlns:p14="http://schemas.microsoft.com/office/powerpoint/2010/main" val="2388779222"/>
              </p:ext>
            </p:extLst>
          </p:nvPr>
        </p:nvGraphicFramePr>
        <p:xfrm>
          <a:off x="179388" y="1125538"/>
          <a:ext cx="4513262" cy="2382837"/>
        </p:xfrm>
        <a:graphic>
          <a:graphicData uri="http://schemas.openxmlformats.org/presentationml/2006/ole">
            <mc:AlternateContent xmlns:mc="http://schemas.openxmlformats.org/markup-compatibility/2006">
              <mc:Choice xmlns:v="urn:schemas-microsoft-com:vml" Requires="v">
                <p:oleObj spid="_x0000_s25864" name="Worksheet" r:id="rId4" imgW="8260047" imgH="6195222" progId="Excel.Sheet.8">
                  <p:embed/>
                </p:oleObj>
              </mc:Choice>
              <mc:Fallback>
                <p:oleObj name="Worksheet" r:id="rId4" imgW="8260047" imgH="6195222" progId="Excel.Sheet.8">
                  <p:embed/>
                  <p:pic>
                    <p:nvPicPr>
                      <p:cNvPr id="1032" name="Object 8"/>
                      <p:cNvPicPr>
                        <a:picLocks noChangeArrowheads="1"/>
                      </p:cNvPicPr>
                      <p:nvPr/>
                    </p:nvPicPr>
                    <p:blipFill>
                      <a:blip r:embed="rId5"/>
                      <a:srcRect/>
                      <a:stretch>
                        <a:fillRect/>
                      </a:stretch>
                    </p:blipFill>
                    <p:spPr bwMode="auto">
                      <a:xfrm>
                        <a:off x="179388" y="1125538"/>
                        <a:ext cx="4513262" cy="2382837"/>
                      </a:xfrm>
                      <a:prstGeom prst="rect">
                        <a:avLst/>
                      </a:prstGeom>
                      <a:noFill/>
                    </p:spPr>
                  </p:pic>
                </p:oleObj>
              </mc:Fallback>
            </mc:AlternateContent>
          </a:graphicData>
        </a:graphic>
      </p:graphicFrame>
      <p:graphicFrame>
        <p:nvGraphicFramePr>
          <p:cNvPr id="1033" name="Object 9"/>
          <p:cNvGraphicFramePr>
            <a:graphicFrameLocks/>
          </p:cNvGraphicFramePr>
          <p:nvPr>
            <p:extLst>
              <p:ext uri="{D42A27DB-BD31-4B8C-83A1-F6EECF244321}">
                <p14:modId xmlns:p14="http://schemas.microsoft.com/office/powerpoint/2010/main" val="509523913"/>
              </p:ext>
            </p:extLst>
          </p:nvPr>
        </p:nvGraphicFramePr>
        <p:xfrm>
          <a:off x="4716463" y="3475038"/>
          <a:ext cx="4325937" cy="2762274"/>
        </p:xfrm>
        <a:graphic>
          <a:graphicData uri="http://schemas.openxmlformats.org/presentationml/2006/ole">
            <mc:AlternateContent xmlns:mc="http://schemas.openxmlformats.org/markup-compatibility/2006">
              <mc:Choice xmlns:v="urn:schemas-microsoft-com:vml" Requires="v">
                <p:oleObj spid="_x0000_s25865" name="Worksheet" r:id="rId6" imgW="9410725" imgH="5212256" progId="Excel.Sheet.8">
                  <p:embed/>
                </p:oleObj>
              </mc:Choice>
              <mc:Fallback>
                <p:oleObj name="Worksheet" r:id="rId6" imgW="9410725" imgH="5212256" progId="Excel.Sheet.8">
                  <p:embed/>
                  <p:pic>
                    <p:nvPicPr>
                      <p:cNvPr id="1033" name="Object 9"/>
                      <p:cNvPicPr>
                        <a:picLocks noChangeArrowheads="1"/>
                      </p:cNvPicPr>
                      <p:nvPr/>
                    </p:nvPicPr>
                    <p:blipFill>
                      <a:blip r:embed="rId7"/>
                      <a:srcRect/>
                      <a:stretch>
                        <a:fillRect/>
                      </a:stretch>
                    </p:blipFill>
                    <p:spPr bwMode="auto">
                      <a:xfrm>
                        <a:off x="4716463" y="3475038"/>
                        <a:ext cx="4325937" cy="2762274"/>
                      </a:xfrm>
                      <a:prstGeom prst="rect">
                        <a:avLst/>
                      </a:prstGeom>
                      <a:noFill/>
                    </p:spPr>
                  </p:pic>
                </p:oleObj>
              </mc:Fallback>
            </mc:AlternateContent>
          </a:graphicData>
        </a:graphic>
      </p:graphicFrame>
    </p:spTree>
    <p:extLst>
      <p:ext uri="{BB962C8B-B14F-4D97-AF65-F5344CB8AC3E}">
        <p14:creationId xmlns:p14="http://schemas.microsoft.com/office/powerpoint/2010/main" val="23273093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Dreptunghi 8"/>
          <p:cNvSpPr>
            <a:spLocks noChangeArrowheads="1"/>
          </p:cNvSpPr>
          <p:nvPr/>
        </p:nvSpPr>
        <p:spPr bwMode="auto">
          <a:xfrm>
            <a:off x="1464555" y="692696"/>
            <a:ext cx="6635837" cy="646331"/>
          </a:xfrm>
          <a:prstGeom prst="rect">
            <a:avLst/>
          </a:prstGeom>
          <a:noFill/>
          <a:ln>
            <a:noFill/>
          </a:ln>
        </p:spPr>
        <p:txBody>
          <a:bodyPr wrap="square">
            <a:spAutoFit/>
          </a:bodyPr>
          <a:lstStyle>
            <a:lvl1pPr>
              <a:defRPr>
                <a:solidFill>
                  <a:schemeClr val="tx1"/>
                </a:solidFill>
                <a:latin typeface="Corbel" pitchFamily="34" charset="0"/>
                <a:cs typeface="Arial" charset="0"/>
              </a:defRPr>
            </a:lvl1pPr>
            <a:lvl2pPr marL="742950" indent="-285750">
              <a:defRPr>
                <a:solidFill>
                  <a:schemeClr val="tx1"/>
                </a:solidFill>
                <a:latin typeface="Corbel" pitchFamily="34" charset="0"/>
                <a:cs typeface="Arial" charset="0"/>
              </a:defRPr>
            </a:lvl2pPr>
            <a:lvl3pPr marL="1143000" indent="-228600">
              <a:defRPr>
                <a:solidFill>
                  <a:schemeClr val="tx1"/>
                </a:solidFill>
                <a:latin typeface="Corbel" pitchFamily="34" charset="0"/>
                <a:cs typeface="Arial" charset="0"/>
              </a:defRPr>
            </a:lvl3pPr>
            <a:lvl4pPr marL="1600200" indent="-228600">
              <a:defRPr>
                <a:solidFill>
                  <a:schemeClr val="tx1"/>
                </a:solidFill>
                <a:latin typeface="Corbel" pitchFamily="34" charset="0"/>
                <a:cs typeface="Arial" charset="0"/>
              </a:defRPr>
            </a:lvl4pPr>
            <a:lvl5pPr marL="2057400" indent="-22860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defRPr/>
            </a:pPr>
            <a:r>
              <a:rPr lang="ru-RU" altLang="ru-RU" b="1" dirty="0">
                <a:solidFill>
                  <a:srgbClr val="FFFF00"/>
                </a:solidFill>
                <a:latin typeface="Arial Black" panose="020B0A04020102020204" pitchFamily="34" charset="0"/>
              </a:rPr>
              <a:t>RAPORT FINANCIAR</a:t>
            </a:r>
            <a:r>
              <a:rPr lang="en-US" altLang="ru-RU" b="1" dirty="0">
                <a:solidFill>
                  <a:srgbClr val="FFFF00"/>
                </a:solidFill>
                <a:latin typeface="Arial Black" panose="020B0A04020102020204" pitchFamily="34" charset="0"/>
              </a:rPr>
              <a:t> PENTRU ANUL 202</a:t>
            </a:r>
            <a:r>
              <a:rPr lang="ro-RO" altLang="ru-RU" b="1" dirty="0">
                <a:solidFill>
                  <a:srgbClr val="FFFF00"/>
                </a:solidFill>
                <a:latin typeface="Arial Black" panose="020B0A04020102020204" pitchFamily="34" charset="0"/>
              </a:rPr>
              <a:t>1</a:t>
            </a:r>
          </a:p>
          <a:p>
            <a:pPr eaLnBrk="1" hangingPunct="1">
              <a:defRPr/>
            </a:pPr>
            <a:r>
              <a:rPr lang="ro-RO" altLang="ru-RU" b="1" dirty="0">
                <a:solidFill>
                  <a:srgbClr val="FFFF00"/>
                </a:solidFill>
                <a:latin typeface="Arial Black" panose="020B0A04020102020204" pitchFamily="34" charset="0"/>
              </a:rPr>
              <a:t>                              </a:t>
            </a:r>
            <a:r>
              <a:rPr lang="en-US" altLang="ru-RU" b="1" dirty="0">
                <a:solidFill>
                  <a:srgbClr val="FFFF00"/>
                </a:solidFill>
                <a:latin typeface="Arial Black" panose="020B0A04020102020204" pitchFamily="34" charset="0"/>
              </a:rPr>
              <a:t> </a:t>
            </a:r>
            <a:r>
              <a:rPr lang="ro-RO" altLang="ru-RU" b="1" dirty="0">
                <a:solidFill>
                  <a:srgbClr val="FFFF00"/>
                </a:solidFill>
                <a:latin typeface="Arial Black" panose="020B0A04020102020204" pitchFamily="34" charset="0"/>
              </a:rPr>
              <a:t>Știința</a:t>
            </a:r>
            <a:endParaRPr lang="ru-RU" altLang="ru-RU" b="1" dirty="0">
              <a:solidFill>
                <a:srgbClr val="FFFF00"/>
              </a:solidFill>
              <a:latin typeface="Arial Black" panose="020B0A04020102020204" pitchFamily="34" charset="0"/>
            </a:endParaRPr>
          </a:p>
        </p:txBody>
      </p:sp>
      <p:graphicFrame>
        <p:nvGraphicFramePr>
          <p:cNvPr id="2055" name="Object 7"/>
          <p:cNvGraphicFramePr>
            <a:graphicFrameLocks noGrp="1"/>
          </p:cNvGraphicFramePr>
          <p:nvPr>
            <p:ph type="pic" idx="1"/>
            <p:extLst>
              <p:ext uri="{D42A27DB-BD31-4B8C-83A1-F6EECF244321}">
                <p14:modId xmlns:p14="http://schemas.microsoft.com/office/powerpoint/2010/main" val="4028665445"/>
              </p:ext>
            </p:extLst>
          </p:nvPr>
        </p:nvGraphicFramePr>
        <p:xfrm>
          <a:off x="683568" y="2132857"/>
          <a:ext cx="3350270" cy="2880320"/>
        </p:xfrm>
        <a:graphic>
          <a:graphicData uri="http://schemas.openxmlformats.org/presentationml/2006/ole">
            <mc:AlternateContent xmlns:mc="http://schemas.openxmlformats.org/markup-compatibility/2006">
              <mc:Choice xmlns:v="urn:schemas-microsoft-com:vml" Requires="v">
                <p:oleObj spid="_x0000_s27910" name="Worksheet" r:id="rId4" imgW="4747196" imgH="5486502" progId="Excel.Sheet.8">
                  <p:embed/>
                </p:oleObj>
              </mc:Choice>
              <mc:Fallback>
                <p:oleObj name="Worksheet" r:id="rId4" imgW="4747196" imgH="5486502" progId="Excel.Sheet.8">
                  <p:embed/>
                  <p:pic>
                    <p:nvPicPr>
                      <p:cNvPr id="2055" name="Object 7"/>
                      <p:cNvPicPr>
                        <a:picLocks noGrp="1" noChangeArrowheads="1"/>
                      </p:cNvPicPr>
                      <p:nvPr/>
                    </p:nvPicPr>
                    <p:blipFill>
                      <a:blip r:embed="rId5"/>
                      <a:srcRect/>
                      <a:stretch>
                        <a:fillRect/>
                      </a:stretch>
                    </p:blipFill>
                    <p:spPr bwMode="auto">
                      <a:xfrm>
                        <a:off x="683568" y="2132857"/>
                        <a:ext cx="3350270" cy="2880320"/>
                      </a:xfrm>
                      <a:prstGeom prst="rect">
                        <a:avLst/>
                      </a:prstGeom>
                      <a:solidFill>
                        <a:srgbClr val="2116F6"/>
                      </a:solidFill>
                    </p:spPr>
                  </p:pic>
                </p:oleObj>
              </mc:Fallback>
            </mc:AlternateContent>
          </a:graphicData>
        </a:graphic>
      </p:graphicFrame>
      <p:graphicFrame>
        <p:nvGraphicFramePr>
          <p:cNvPr id="2057" name="Object 9"/>
          <p:cNvGraphicFramePr>
            <a:graphicFrameLocks/>
          </p:cNvGraphicFramePr>
          <p:nvPr>
            <p:extLst>
              <p:ext uri="{D42A27DB-BD31-4B8C-83A1-F6EECF244321}">
                <p14:modId xmlns:p14="http://schemas.microsoft.com/office/powerpoint/2010/main" val="3906278600"/>
              </p:ext>
            </p:extLst>
          </p:nvPr>
        </p:nvGraphicFramePr>
        <p:xfrm>
          <a:off x="5136356" y="2235994"/>
          <a:ext cx="3468092" cy="2714625"/>
        </p:xfrm>
        <a:graphic>
          <a:graphicData uri="http://schemas.openxmlformats.org/presentationml/2006/ole">
            <mc:AlternateContent xmlns:mc="http://schemas.openxmlformats.org/markup-compatibility/2006">
              <mc:Choice xmlns:v="urn:schemas-microsoft-com:vml" Requires="v">
                <p:oleObj spid="_x0000_s27911" name="Worksheet" r:id="rId6" imgW="4648226" imgH="5318840" progId="Excel.Sheet.8">
                  <p:embed/>
                </p:oleObj>
              </mc:Choice>
              <mc:Fallback>
                <p:oleObj name="Worksheet" r:id="rId6" imgW="4648226" imgH="5318840" progId="Excel.Sheet.8">
                  <p:embed/>
                  <p:pic>
                    <p:nvPicPr>
                      <p:cNvPr id="2057" name="Object 9"/>
                      <p:cNvPicPr>
                        <a:picLocks noChangeArrowheads="1"/>
                      </p:cNvPicPr>
                      <p:nvPr/>
                    </p:nvPicPr>
                    <p:blipFill>
                      <a:blip r:embed="rId7"/>
                      <a:srcRect/>
                      <a:stretch>
                        <a:fillRect/>
                      </a:stretch>
                    </p:blipFill>
                    <p:spPr bwMode="auto">
                      <a:xfrm>
                        <a:off x="5136356" y="2235994"/>
                        <a:ext cx="3468092" cy="2714625"/>
                      </a:xfrm>
                      <a:prstGeom prst="rect">
                        <a:avLst/>
                      </a:prstGeom>
                      <a:noFill/>
                      <a:ln w="9525">
                        <a:solidFill>
                          <a:schemeClr val="tx2"/>
                        </a:solidFill>
                        <a:miter lim="800000"/>
                        <a:headEnd/>
                        <a:tailEnd/>
                      </a:ln>
                    </p:spPr>
                  </p:pic>
                </p:oleObj>
              </mc:Fallback>
            </mc:AlternateContent>
          </a:graphicData>
        </a:graphic>
      </p:graphicFrame>
    </p:spTree>
    <p:extLst>
      <p:ext uri="{BB962C8B-B14F-4D97-AF65-F5344CB8AC3E}">
        <p14:creationId xmlns:p14="http://schemas.microsoft.com/office/powerpoint/2010/main" val="16452762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E485D617-E8AE-48E4-8FED-1163E76D2A18}"/>
              </a:ext>
            </a:extLst>
          </p:cNvPr>
          <p:cNvSpPr>
            <a:spLocks noGrp="1"/>
          </p:cNvSpPr>
          <p:nvPr>
            <p:ph type="ctrTitle"/>
          </p:nvPr>
        </p:nvSpPr>
        <p:spPr>
          <a:xfrm>
            <a:off x="1619672" y="498187"/>
            <a:ext cx="6000750" cy="663613"/>
          </a:xfrm>
          <a:noFill/>
        </p:spPr>
        <p:txBody>
          <a:bodyPr>
            <a:normAutofit/>
          </a:bodyPr>
          <a:lstStyle/>
          <a:p>
            <a:pPr algn="ctr"/>
            <a:r>
              <a:rPr lang="en-US" sz="2800" b="0" cap="none" dirty="0" err="1">
                <a:ln w="0"/>
                <a:solidFill>
                  <a:srgbClr val="FFFF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Achizi</a:t>
            </a:r>
            <a:r>
              <a:rPr lang="ro-RO" sz="2800" b="0" cap="none" dirty="0">
                <a:ln w="0"/>
                <a:solidFill>
                  <a:srgbClr val="FFFF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ții publice 202</a:t>
            </a:r>
            <a:r>
              <a:rPr lang="en-US" sz="2800" b="0" cap="none" dirty="0">
                <a:ln w="0"/>
                <a:solidFill>
                  <a:srgbClr val="FFFF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1</a:t>
            </a:r>
            <a:endParaRPr lang="ru-RU" sz="2800" b="0" cap="none" dirty="0">
              <a:ln w="0"/>
              <a:solidFill>
                <a:srgbClr val="FFFF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3" name="Subtitlu 2">
            <a:extLst>
              <a:ext uri="{FF2B5EF4-FFF2-40B4-BE49-F238E27FC236}">
                <a16:creationId xmlns:a16="http://schemas.microsoft.com/office/drawing/2014/main" id="{59A6E60C-4772-4BD8-8B7D-E8050CF15B0B}"/>
              </a:ext>
            </a:extLst>
          </p:cNvPr>
          <p:cNvSpPr>
            <a:spLocks noGrp="1"/>
          </p:cNvSpPr>
          <p:nvPr>
            <p:ph type="subTitle" idx="1"/>
          </p:nvPr>
        </p:nvSpPr>
        <p:spPr>
          <a:xfrm>
            <a:off x="827584" y="1896949"/>
            <a:ext cx="7344816" cy="903287"/>
          </a:xfrm>
        </p:spPr>
        <p:txBody>
          <a:bodyPr>
            <a:normAutofit/>
          </a:bodyPr>
          <a:lstStyle/>
          <a:p>
            <a:pPr algn="ctr"/>
            <a:r>
              <a:rPr lang="ro-RO" sz="1700" dirty="0">
                <a:latin typeface="Arial" panose="020B0604020202020204" pitchFamily="34" charset="0"/>
                <a:cs typeface="Arial" panose="020B0604020202020204" pitchFamily="34" charset="0"/>
              </a:rPr>
              <a:t>Contractat prin  Centrul de Achiziții </a:t>
            </a:r>
            <a:r>
              <a:rPr lang="en-US" sz="1700" dirty="0">
                <a:latin typeface="Arial" panose="020B0604020202020204" pitchFamily="34" charset="0"/>
                <a:cs typeface="Arial" panose="020B0604020202020204" pitchFamily="34" charset="0"/>
              </a:rPr>
              <a:t>P</a:t>
            </a:r>
            <a:r>
              <a:rPr lang="ro-RO" sz="1700" dirty="0" err="1">
                <a:latin typeface="Arial" panose="020B0604020202020204" pitchFamily="34" charset="0"/>
                <a:cs typeface="Arial" panose="020B0604020202020204" pitchFamily="34" charset="0"/>
              </a:rPr>
              <a:t>ublice</a:t>
            </a:r>
            <a:r>
              <a:rPr lang="ro-RO" sz="1700" dirty="0">
                <a:latin typeface="Arial" panose="020B0604020202020204" pitchFamily="34" charset="0"/>
                <a:cs typeface="Arial" panose="020B0604020202020204" pitchFamily="34" charset="0"/>
              </a:rPr>
              <a:t> Centralizate în Sănătate </a:t>
            </a:r>
            <a:endParaRPr lang="en-US" sz="1700" dirty="0">
              <a:latin typeface="Arial" panose="020B0604020202020204" pitchFamily="34" charset="0"/>
              <a:cs typeface="Arial" panose="020B0604020202020204" pitchFamily="34" charset="0"/>
            </a:endParaRPr>
          </a:p>
          <a:p>
            <a:pPr algn="ctr"/>
            <a:r>
              <a:rPr lang="ro-RO" sz="1400" dirty="0">
                <a:latin typeface="Arial" panose="020B0604020202020204" pitchFamily="34" charset="0"/>
                <a:cs typeface="Arial" panose="020B0604020202020204" pitchFamily="34" charset="0"/>
              </a:rPr>
              <a:t>suma </a:t>
            </a:r>
            <a:r>
              <a:rPr lang="en-US" sz="1400" dirty="0">
                <a:latin typeface="Arial" panose="020B0604020202020204" pitchFamily="34" charset="0"/>
                <a:cs typeface="Arial" panose="020B0604020202020204" pitchFamily="34" charset="0"/>
              </a:rPr>
              <a:t>103720,95</a:t>
            </a:r>
            <a:r>
              <a:rPr lang="ro-RO" sz="1400" dirty="0">
                <a:latin typeface="Arial" panose="020B0604020202020204" pitchFamily="34" charset="0"/>
                <a:cs typeface="Arial" panose="020B0604020202020204" pitchFamily="34" charset="0"/>
              </a:rPr>
              <a:t> mii lei</a:t>
            </a:r>
            <a:endParaRPr lang="ru-RU" sz="1400" dirty="0">
              <a:latin typeface="Arial" panose="020B0604020202020204" pitchFamily="34" charset="0"/>
              <a:cs typeface="Arial" panose="020B0604020202020204" pitchFamily="34" charset="0"/>
            </a:endParaRPr>
          </a:p>
        </p:txBody>
      </p:sp>
      <p:graphicFrame>
        <p:nvGraphicFramePr>
          <p:cNvPr id="9" name="Diagramă 8">
            <a:extLst>
              <a:ext uri="{FF2B5EF4-FFF2-40B4-BE49-F238E27FC236}">
                <a16:creationId xmlns:a16="http://schemas.microsoft.com/office/drawing/2014/main" id="{07F387D3-02E4-40DF-826B-9F36610A3193}"/>
              </a:ext>
            </a:extLst>
          </p:cNvPr>
          <p:cNvGraphicFramePr/>
          <p:nvPr>
            <p:extLst>
              <p:ext uri="{D42A27DB-BD31-4B8C-83A1-F6EECF244321}">
                <p14:modId xmlns:p14="http://schemas.microsoft.com/office/powerpoint/2010/main" val="3278096290"/>
              </p:ext>
            </p:extLst>
          </p:nvPr>
        </p:nvGraphicFramePr>
        <p:xfrm>
          <a:off x="1072643" y="2703634"/>
          <a:ext cx="7262465" cy="31145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683061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Substituent conținut 5">
            <a:extLst>
              <a:ext uri="{FF2B5EF4-FFF2-40B4-BE49-F238E27FC236}">
                <a16:creationId xmlns:a16="http://schemas.microsoft.com/office/drawing/2014/main" id="{49AE6728-9521-428E-8FF7-74189B4F85B7}"/>
              </a:ext>
            </a:extLst>
          </p:cNvPr>
          <p:cNvGraphicFramePr>
            <a:graphicFrameLocks noGrp="1"/>
          </p:cNvGraphicFramePr>
          <p:nvPr>
            <p:ph idx="1"/>
            <p:extLst>
              <p:ext uri="{D42A27DB-BD31-4B8C-83A1-F6EECF244321}">
                <p14:modId xmlns:p14="http://schemas.microsoft.com/office/powerpoint/2010/main" val="321882498"/>
              </p:ext>
            </p:extLst>
          </p:nvPr>
        </p:nvGraphicFramePr>
        <p:xfrm>
          <a:off x="899592" y="1340768"/>
          <a:ext cx="7512148" cy="40490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110467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8EC1CD88-674F-41D9-9A02-A1FD0EF7B49F}"/>
              </a:ext>
            </a:extLst>
          </p:cNvPr>
          <p:cNvSpPr>
            <a:spLocks noGrp="1"/>
          </p:cNvSpPr>
          <p:nvPr>
            <p:ph type="title"/>
          </p:nvPr>
        </p:nvSpPr>
        <p:spPr>
          <a:xfrm>
            <a:off x="1119435" y="404664"/>
            <a:ext cx="7016690" cy="1130300"/>
          </a:xfrm>
          <a:noFill/>
        </p:spPr>
        <p:txBody>
          <a:bodyPr>
            <a:normAutofit/>
          </a:bodyPr>
          <a:lstStyle/>
          <a:p>
            <a:pPr algn="ctr"/>
            <a:r>
              <a:rPr lang="ro-RO" sz="2400" dirty="0">
                <a:solidFill>
                  <a:srgbClr val="FFFF00"/>
                </a:solidFill>
                <a:latin typeface="Arial" panose="020B0604020202020204" pitchFamily="34" charset="0"/>
                <a:cs typeface="Arial" panose="020B0604020202020204" pitchFamily="34" charset="0"/>
              </a:rPr>
              <a:t>Cele mai importante Achiziții publice </a:t>
            </a:r>
            <a:r>
              <a:rPr lang="en-US" sz="2400" dirty="0">
                <a:solidFill>
                  <a:srgbClr val="FFFF00"/>
                </a:solidFill>
                <a:latin typeface="Arial" panose="020B0604020202020204" pitchFamily="34" charset="0"/>
                <a:cs typeface="Arial" panose="020B0604020202020204" pitchFamily="34" charset="0"/>
              </a:rPr>
              <a:t>a.</a:t>
            </a:r>
            <a:r>
              <a:rPr lang="ro-RO" sz="2400" dirty="0">
                <a:solidFill>
                  <a:srgbClr val="FFFF00"/>
                </a:solidFill>
                <a:latin typeface="Arial" panose="020B0604020202020204" pitchFamily="34" charset="0"/>
                <a:cs typeface="Arial" panose="020B0604020202020204" pitchFamily="34" charset="0"/>
              </a:rPr>
              <a:t>202</a:t>
            </a:r>
            <a:r>
              <a:rPr lang="en-US" sz="2400" dirty="0">
                <a:solidFill>
                  <a:srgbClr val="FFFF00"/>
                </a:solidFill>
                <a:latin typeface="Arial" panose="020B0604020202020204" pitchFamily="34" charset="0"/>
                <a:cs typeface="Arial" panose="020B0604020202020204" pitchFamily="34" charset="0"/>
              </a:rPr>
              <a:t>1</a:t>
            </a:r>
            <a:endParaRPr lang="ru-RU" sz="2400" dirty="0">
              <a:solidFill>
                <a:srgbClr val="FFFF00"/>
              </a:solidFill>
              <a:latin typeface="Arial" panose="020B0604020202020204" pitchFamily="34" charset="0"/>
              <a:cs typeface="Arial" panose="020B0604020202020204" pitchFamily="34" charset="0"/>
            </a:endParaRPr>
          </a:p>
        </p:txBody>
      </p:sp>
      <p:sp>
        <p:nvSpPr>
          <p:cNvPr id="4" name="Dreptunghi 3">
            <a:extLst>
              <a:ext uri="{FF2B5EF4-FFF2-40B4-BE49-F238E27FC236}">
                <a16:creationId xmlns:a16="http://schemas.microsoft.com/office/drawing/2014/main" id="{BEBB2250-CDEA-4786-9408-3A449231F96C}"/>
              </a:ext>
            </a:extLst>
          </p:cNvPr>
          <p:cNvSpPr/>
          <p:nvPr/>
        </p:nvSpPr>
        <p:spPr>
          <a:xfrm>
            <a:off x="614837" y="2420888"/>
            <a:ext cx="7521288" cy="3056221"/>
          </a:xfrm>
          <a:prstGeom prst="rect">
            <a:avLst/>
          </a:prstGeom>
          <a:solidFill>
            <a:schemeClr val="accent1">
              <a:lumMod val="20000"/>
              <a:lumOff val="80000"/>
            </a:schemeClr>
          </a:solidFill>
        </p:spPr>
        <p:txBody>
          <a:bodyPr wrap="square">
            <a:spAutoFit/>
          </a:bodyPr>
          <a:lstStyle/>
          <a:p>
            <a:pPr marL="214313" indent="-214313" algn="just">
              <a:lnSpc>
                <a:spcPct val="107000"/>
              </a:lnSpc>
              <a:spcAft>
                <a:spcPts val="0"/>
              </a:spcAft>
              <a:buFont typeface="Wingdings" panose="05000000000000000000" pitchFamily="2" charset="2"/>
              <a:buChar char="Ø"/>
            </a:pPr>
            <a:endParaRPr lang="en-US" sz="1500" b="1" dirty="0" smtClean="0">
              <a:solidFill>
                <a:schemeClr val="bg1"/>
              </a:solidFill>
              <a:latin typeface="Arial" panose="020B0604020202020204" pitchFamily="34" charset="0"/>
              <a:ea typeface="Calibri" panose="020F0502020204030204" pitchFamily="34" charset="0"/>
              <a:cs typeface="Arial" panose="020B0604020202020204" pitchFamily="34" charset="0"/>
            </a:endParaRPr>
          </a:p>
          <a:p>
            <a:pPr marL="214313" indent="-214313" algn="just">
              <a:lnSpc>
                <a:spcPct val="107000"/>
              </a:lnSpc>
              <a:spcAft>
                <a:spcPts val="0"/>
              </a:spcAft>
              <a:buFont typeface="Wingdings" panose="05000000000000000000" pitchFamily="2" charset="2"/>
              <a:buChar char="Ø"/>
            </a:pPr>
            <a:endParaRPr lang="en-US" sz="15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214313" indent="-214313" algn="just">
              <a:lnSpc>
                <a:spcPct val="107000"/>
              </a:lnSpc>
              <a:spcAft>
                <a:spcPts val="0"/>
              </a:spcAft>
              <a:buFont typeface="Wingdings" panose="05000000000000000000" pitchFamily="2" charset="2"/>
              <a:buChar char="Ø"/>
            </a:pPr>
            <a:r>
              <a:rPr lang="ro-RO" sz="1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Achiziția </a:t>
            </a:r>
            <a:r>
              <a:rPr lang="ro-RO" sz="1500" b="1" dirty="0">
                <a:solidFill>
                  <a:schemeClr val="bg1"/>
                </a:solidFill>
                <a:latin typeface="Arial" panose="020B0604020202020204" pitchFamily="34" charset="0"/>
                <a:ea typeface="Calibri" panose="020F0502020204030204" pitchFamily="34" charset="0"/>
                <a:cs typeface="Arial" panose="020B0604020202020204" pitchFamily="34" charset="0"/>
              </a:rPr>
              <a:t>unui </a:t>
            </a:r>
            <a:r>
              <a:rPr lang="en-US" sz="1500" b="1" dirty="0">
                <a:solidFill>
                  <a:schemeClr val="bg1"/>
                </a:solidFill>
                <a:latin typeface="Arial" panose="020B0604020202020204" pitchFamily="34" charset="0"/>
                <a:ea typeface="Calibri" panose="020F0502020204030204" pitchFamily="34" charset="0"/>
                <a:cs typeface="Arial" panose="020B0604020202020204" pitchFamily="34" charset="0"/>
              </a:rPr>
              <a:t>apparat Ro cu </a:t>
            </a:r>
            <a:r>
              <a:rPr lang="en-US" sz="1500" b="1" dirty="0" err="1">
                <a:solidFill>
                  <a:schemeClr val="bg1"/>
                </a:solidFill>
                <a:latin typeface="Arial" panose="020B0604020202020204" pitchFamily="34" charset="0"/>
                <a:ea typeface="Calibri" panose="020F0502020204030204" pitchFamily="34" charset="0"/>
                <a:cs typeface="Arial" panose="020B0604020202020204" pitchFamily="34" charset="0"/>
              </a:rPr>
              <a:t>tomosinteza</a:t>
            </a:r>
            <a:endParaRPr lang="ro-RO" sz="15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endParaRPr lang="ru-RU" sz="15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214313" indent="-214313" algn="just">
              <a:lnSpc>
                <a:spcPct val="107000"/>
              </a:lnSpc>
              <a:spcAft>
                <a:spcPts val="0"/>
              </a:spcAft>
              <a:buFont typeface="Wingdings" panose="05000000000000000000" pitchFamily="2" charset="2"/>
              <a:buChar char="Ø"/>
            </a:pPr>
            <a:r>
              <a:rPr lang="ro-RO" sz="1500" b="1" dirty="0">
                <a:solidFill>
                  <a:schemeClr val="bg1"/>
                </a:solidFill>
                <a:latin typeface="Arial" panose="020B0604020202020204" pitchFamily="34" charset="0"/>
                <a:ea typeface="Calibri" panose="020F0502020204030204" pitchFamily="34" charset="0"/>
                <a:cs typeface="Arial" panose="020B0604020202020204" pitchFamily="34" charset="0"/>
              </a:rPr>
              <a:t>Achiziția unui </a:t>
            </a:r>
            <a:r>
              <a:rPr lang="en-US" sz="1500" b="1" dirty="0">
                <a:solidFill>
                  <a:schemeClr val="bg1"/>
                </a:solidFill>
                <a:latin typeface="Arial" panose="020B0604020202020204" pitchFamily="34" charset="0"/>
                <a:ea typeface="Calibri" panose="020F0502020204030204" pitchFamily="34" charset="0"/>
                <a:cs typeface="Arial" panose="020B0604020202020204" pitchFamily="34" charset="0"/>
              </a:rPr>
              <a:t>lift </a:t>
            </a:r>
            <a:r>
              <a:rPr lang="en-US" sz="1500" b="1" dirty="0" err="1">
                <a:solidFill>
                  <a:schemeClr val="bg1"/>
                </a:solidFill>
                <a:latin typeface="Arial" panose="020B0604020202020204" pitchFamily="34" charset="0"/>
                <a:ea typeface="Calibri" panose="020F0502020204030204" pitchFamily="34" charset="0"/>
                <a:cs typeface="Arial" panose="020B0604020202020204" pitchFamily="34" charset="0"/>
              </a:rPr>
              <a:t>nou</a:t>
            </a:r>
            <a:endParaRPr lang="ro-RO" sz="15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214313" indent="-214313" algn="just">
              <a:lnSpc>
                <a:spcPct val="107000"/>
              </a:lnSpc>
              <a:spcAft>
                <a:spcPts val="0"/>
              </a:spcAft>
              <a:buFont typeface="Wingdings" panose="05000000000000000000" pitchFamily="2" charset="2"/>
              <a:buChar char="Ø"/>
            </a:pPr>
            <a:endParaRPr lang="ru-RU" sz="15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214313" indent="-214313" algn="just">
              <a:lnSpc>
                <a:spcPct val="107000"/>
              </a:lnSpc>
              <a:spcAft>
                <a:spcPts val="0"/>
              </a:spcAft>
              <a:buFont typeface="Wingdings" panose="05000000000000000000" pitchFamily="2" charset="2"/>
              <a:buChar char="Ø"/>
            </a:pPr>
            <a:r>
              <a:rPr lang="en-US" sz="1500" b="1" dirty="0" err="1">
                <a:solidFill>
                  <a:schemeClr val="bg1"/>
                </a:solidFill>
                <a:latin typeface="Arial" panose="020B0604020202020204" pitchFamily="34" charset="0"/>
                <a:ea typeface="Calibri" panose="020F0502020204030204" pitchFamily="34" charset="0"/>
                <a:cs typeface="Arial" panose="020B0604020202020204" pitchFamily="34" charset="0"/>
              </a:rPr>
              <a:t>Schimbarea</a:t>
            </a:r>
            <a:r>
              <a:rPr lang="en-US" sz="1500" b="1" dirty="0">
                <a:solidFill>
                  <a:schemeClr val="bg1"/>
                </a:solidFill>
                <a:latin typeface="Arial" panose="020B0604020202020204" pitchFamily="34" charset="0"/>
                <a:ea typeface="Calibri" panose="020F0502020204030204" pitchFamily="34" charset="0"/>
                <a:cs typeface="Arial" panose="020B0604020202020204" pitchFamily="34" charset="0"/>
              </a:rPr>
              <a:t> UPS-</a:t>
            </a:r>
            <a:r>
              <a:rPr lang="en-US" sz="1500" b="1" dirty="0" err="1">
                <a:solidFill>
                  <a:schemeClr val="bg1"/>
                </a:solidFill>
                <a:latin typeface="Arial" panose="020B0604020202020204" pitchFamily="34" charset="0"/>
                <a:ea typeface="Calibri" panose="020F0502020204030204" pitchFamily="34" charset="0"/>
                <a:cs typeface="Arial" panose="020B0604020202020204" pitchFamily="34" charset="0"/>
              </a:rPr>
              <a:t>ului</a:t>
            </a:r>
            <a:r>
              <a:rPr lang="en-US" sz="1500" b="1" dirty="0">
                <a:solidFill>
                  <a:schemeClr val="bg1"/>
                </a:solidFill>
                <a:latin typeface="Arial" panose="020B0604020202020204" pitchFamily="34" charset="0"/>
                <a:ea typeface="Calibri" panose="020F0502020204030204" pitchFamily="34" charset="0"/>
                <a:cs typeface="Arial" panose="020B0604020202020204" pitchFamily="34" charset="0"/>
              </a:rPr>
              <a:t> la un </a:t>
            </a:r>
            <a:r>
              <a:rPr lang="en-US" sz="1500" b="1" dirty="0" err="1">
                <a:solidFill>
                  <a:schemeClr val="bg1"/>
                </a:solidFill>
                <a:latin typeface="Arial" panose="020B0604020202020204" pitchFamily="34" charset="0"/>
                <a:ea typeface="Calibri" panose="020F0502020204030204" pitchFamily="34" charset="0"/>
                <a:cs typeface="Arial" panose="020B0604020202020204" pitchFamily="34" charset="0"/>
              </a:rPr>
              <a:t>agiograf</a:t>
            </a:r>
            <a:endParaRPr lang="en-US" sz="15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214313" indent="-214313" algn="just">
              <a:lnSpc>
                <a:spcPct val="107000"/>
              </a:lnSpc>
              <a:spcAft>
                <a:spcPts val="0"/>
              </a:spcAft>
              <a:buFont typeface="Wingdings" panose="05000000000000000000" pitchFamily="2" charset="2"/>
              <a:buChar char="Ø"/>
            </a:pPr>
            <a:endParaRPr lang="en-US" sz="15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214313" indent="-214313" algn="just">
              <a:lnSpc>
                <a:spcPct val="107000"/>
              </a:lnSpc>
              <a:buFont typeface="Wingdings" panose="05000000000000000000" pitchFamily="2" charset="2"/>
              <a:buChar char="Ø"/>
            </a:pPr>
            <a:r>
              <a:rPr lang="en-US" sz="1500" b="1" dirty="0" err="1">
                <a:solidFill>
                  <a:schemeClr val="bg1"/>
                </a:solidFill>
                <a:latin typeface="Arial" panose="020B0604020202020204" pitchFamily="34" charset="0"/>
                <a:ea typeface="Calibri" panose="020F0502020204030204" pitchFamily="34" charset="0"/>
                <a:cs typeface="Arial" panose="020B0604020202020204" pitchFamily="34" charset="0"/>
              </a:rPr>
              <a:t>Contractarea</a:t>
            </a:r>
            <a:r>
              <a:rPr lang="en-US" sz="15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1500" b="1" dirty="0" err="1">
                <a:solidFill>
                  <a:schemeClr val="bg1"/>
                </a:solidFill>
                <a:latin typeface="Arial" panose="020B0604020202020204" pitchFamily="34" charset="0"/>
                <a:ea typeface="Calibri" panose="020F0502020204030204" pitchFamily="34" charset="0"/>
                <a:cs typeface="Arial" panose="020B0604020202020204" pitchFamily="34" charset="0"/>
              </a:rPr>
              <a:t>schimbarii</a:t>
            </a:r>
            <a:r>
              <a:rPr lang="en-US" sz="15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1500" b="1" dirty="0" err="1">
                <a:solidFill>
                  <a:schemeClr val="bg1"/>
                </a:solidFill>
                <a:latin typeface="Arial" panose="020B0604020202020204" pitchFamily="34" charset="0"/>
                <a:ea typeface="Calibri" panose="020F0502020204030204" pitchFamily="34" charset="0"/>
                <a:cs typeface="Arial" panose="020B0604020202020204" pitchFamily="34" charset="0"/>
              </a:rPr>
              <a:t>retelei</a:t>
            </a:r>
            <a:r>
              <a:rPr lang="en-US" sz="1500" b="1" dirty="0">
                <a:solidFill>
                  <a:schemeClr val="bg1"/>
                </a:solidFill>
                <a:latin typeface="Arial" panose="020B0604020202020204" pitchFamily="34" charset="0"/>
                <a:ea typeface="Calibri" panose="020F0502020204030204" pitchFamily="34" charset="0"/>
                <a:cs typeface="Arial" panose="020B0604020202020204" pitchFamily="34" charset="0"/>
              </a:rPr>
              <a:t> de </a:t>
            </a:r>
            <a:r>
              <a:rPr lang="en-US" sz="1500" b="1" dirty="0" err="1">
                <a:solidFill>
                  <a:schemeClr val="bg1"/>
                </a:solidFill>
                <a:latin typeface="Arial" panose="020B0604020202020204" pitchFamily="34" charset="0"/>
                <a:ea typeface="Calibri" panose="020F0502020204030204" pitchFamily="34" charset="0"/>
                <a:cs typeface="Arial" panose="020B0604020202020204" pitchFamily="34" charset="0"/>
              </a:rPr>
              <a:t>apeduct</a:t>
            </a:r>
            <a:r>
              <a:rPr lang="en-US" sz="15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1500" b="1" dirty="0" err="1">
                <a:solidFill>
                  <a:schemeClr val="bg1"/>
                </a:solidFill>
                <a:latin typeface="Arial" panose="020B0604020202020204" pitchFamily="34" charset="0"/>
                <a:ea typeface="Calibri" panose="020F0502020204030204" pitchFamily="34" charset="0"/>
                <a:cs typeface="Arial" panose="020B0604020202020204" pitchFamily="34" charset="0"/>
              </a:rPr>
              <a:t>si</a:t>
            </a:r>
            <a:r>
              <a:rPr lang="en-US" sz="15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1500" b="1" dirty="0" err="1">
                <a:solidFill>
                  <a:schemeClr val="bg1"/>
                </a:solidFill>
                <a:latin typeface="Arial" panose="020B0604020202020204" pitchFamily="34" charset="0"/>
                <a:ea typeface="Calibri" panose="020F0502020204030204" pitchFamily="34" charset="0"/>
                <a:cs typeface="Arial" panose="020B0604020202020204" pitchFamily="34" charset="0"/>
              </a:rPr>
              <a:t>canalizare</a:t>
            </a:r>
            <a:endParaRPr lang="en-US" sz="15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214313" indent="-214313" algn="just">
              <a:lnSpc>
                <a:spcPct val="107000"/>
              </a:lnSpc>
              <a:spcAft>
                <a:spcPts val="0"/>
              </a:spcAft>
              <a:buFont typeface="Wingdings" panose="05000000000000000000" pitchFamily="2" charset="2"/>
              <a:buChar char="Ø"/>
            </a:pPr>
            <a:endParaRPr lang="en-US" sz="1500" b="1" dirty="0">
              <a:latin typeface="Times New Roman" panose="02020603050405020304" pitchFamily="18" charset="0"/>
              <a:ea typeface="Calibri" panose="020F0502020204030204" pitchFamily="34" charset="0"/>
              <a:cs typeface="Times New Roman" panose="02020603050405020304" pitchFamily="18" charset="0"/>
            </a:endParaRPr>
          </a:p>
          <a:p>
            <a:pPr marL="214313" indent="-214313" algn="just">
              <a:lnSpc>
                <a:spcPct val="107000"/>
              </a:lnSpc>
              <a:spcAft>
                <a:spcPts val="0"/>
              </a:spcAft>
              <a:buFont typeface="Wingdings" panose="05000000000000000000" pitchFamily="2" charset="2"/>
              <a:buChar char="Ø"/>
            </a:pPr>
            <a:endParaRPr lang="en-US" sz="15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endParaRPr lang="ru-RU" sz="15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406848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042AED99-7FB4-404E-8A97-64753DCE42EC}" type="slidenum">
              <a:rPr kumimoji="0" lang="en-US" smtClean="0"/>
              <a:pPr/>
              <a:t>3</a:t>
            </a:fld>
            <a:endParaRPr kumimoji="0" lang="en-US"/>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475653" y="-950829"/>
            <a:ext cx="6192688" cy="8759657"/>
          </a:xfrm>
          <a:prstGeom prst="rect">
            <a:avLst/>
          </a:prstGeom>
        </p:spPr>
      </p:pic>
    </p:spTree>
    <p:extLst>
      <p:ext uri="{BB962C8B-B14F-4D97-AF65-F5344CB8AC3E}">
        <p14:creationId xmlns:p14="http://schemas.microsoft.com/office/powerpoint/2010/main" val="421196876"/>
      </p:ext>
    </p:extLst>
  </p:cSld>
  <p:clrMapOvr>
    <a:masterClrMapping/>
  </p:clrMapOvr>
  <p:transition spd="slow">
    <p:wedg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Title 1"/>
          <p:cNvSpPr txBox="1">
            <a:spLocks noGrp="1"/>
          </p:cNvSpPr>
          <p:nvPr>
            <p:ph type="title" idx="4294967295"/>
          </p:nvPr>
        </p:nvSpPr>
        <p:spPr>
          <a:xfrm>
            <a:off x="467544" y="274638"/>
            <a:ext cx="7992888" cy="1143000"/>
          </a:xfrm>
          <a:prstGeom prst="rect">
            <a:avLst/>
          </a:prstGeom>
        </p:spPr>
        <p:txBody>
          <a:bodyPr>
            <a:normAutofit fontScale="90000"/>
          </a:bodyPr>
          <a:lstStyle/>
          <a:p>
            <a:pPr algn="ctr"/>
            <a:r>
              <a:rPr lang="ro-RO" sz="2000" dirty="0" smtClean="0">
                <a:solidFill>
                  <a:srgbClr val="FFFF00"/>
                </a:solidFill>
                <a:latin typeface="Arial" panose="020B0604020202020204" pitchFamily="34" charset="0"/>
                <a:cs typeface="Arial" panose="020B0604020202020204" pitchFamily="34" charset="0"/>
              </a:rPr>
              <a:t>               </a:t>
            </a:r>
            <a:r>
              <a:rPr lang="en-US" sz="2400" dirty="0" smtClean="0">
                <a:solidFill>
                  <a:srgbClr val="FFFF00"/>
                </a:solidFill>
                <a:latin typeface="Arial" panose="020B0604020202020204" pitchFamily="34" charset="0"/>
                <a:cs typeface="Arial" panose="020B0604020202020204" pitchFamily="34" charset="0"/>
              </a:rPr>
              <a:t>SUPRAVEGHEREA </a:t>
            </a:r>
            <a:r>
              <a:rPr lang="ro-RO" sz="2400" dirty="0" smtClean="0">
                <a:solidFill>
                  <a:srgbClr val="FFFF00"/>
                </a:solidFill>
                <a:latin typeface="Arial" panose="020B0604020202020204" pitchFamily="34" charset="0"/>
                <a:cs typeface="Arial" panose="020B0604020202020204" pitchFamily="34" charset="0"/>
              </a:rPr>
              <a:t>ȘI CONTROLUL  INFECȚIEI  COVID-19</a:t>
            </a:r>
            <a:r>
              <a:rPr lang="en-US" sz="2400" dirty="0">
                <a:solidFill>
                  <a:srgbClr val="FFFF00"/>
                </a:solidFill>
                <a:latin typeface="Arial" panose="020B0604020202020204" pitchFamily="34" charset="0"/>
                <a:cs typeface="Arial" panose="020B0604020202020204" pitchFamily="34" charset="0"/>
              </a:rPr>
              <a:t/>
            </a:r>
            <a:br>
              <a:rPr lang="en-US" sz="2400" dirty="0">
                <a:solidFill>
                  <a:srgbClr val="FFFF00"/>
                </a:solidFill>
                <a:latin typeface="Arial" panose="020B0604020202020204" pitchFamily="34" charset="0"/>
                <a:cs typeface="Arial" panose="020B0604020202020204" pitchFamily="34" charset="0"/>
              </a:rPr>
            </a:br>
            <a:r>
              <a:rPr lang="ro-RO" sz="2400" dirty="0" smtClean="0">
                <a:solidFill>
                  <a:srgbClr val="FFFF00"/>
                </a:solidFill>
                <a:latin typeface="Arial" panose="020B0604020202020204" pitchFamily="34" charset="0"/>
                <a:cs typeface="Arial" panose="020B0604020202020204" pitchFamily="34" charset="0"/>
              </a:rPr>
              <a:t>    </a:t>
            </a:r>
            <a:r>
              <a:rPr lang="ro-RO" sz="1800" dirty="0" smtClean="0">
                <a:solidFill>
                  <a:srgbClr val="FFFF00"/>
                </a:solidFill>
                <a:latin typeface="Arial" panose="020B0604020202020204" pitchFamily="34" charset="0"/>
                <a:cs typeface="Arial" panose="020B0604020202020204" pitchFamily="34" charset="0"/>
              </a:rPr>
              <a:t>Testarea </a:t>
            </a:r>
            <a:r>
              <a:rPr lang="ro-RO" sz="1800" dirty="0">
                <a:solidFill>
                  <a:srgbClr val="FFFF00"/>
                </a:solidFill>
                <a:latin typeface="Arial" panose="020B0604020202020204" pitchFamily="34" charset="0"/>
                <a:cs typeface="Arial" panose="020B0604020202020204" pitchFamily="34" charset="0"/>
              </a:rPr>
              <a:t>COVID-19 î</a:t>
            </a:r>
            <a:r>
              <a:rPr lang="en-US" sz="1800" dirty="0">
                <a:solidFill>
                  <a:srgbClr val="FFFF00"/>
                </a:solidFill>
                <a:latin typeface="Arial" panose="020B0604020202020204" pitchFamily="34" charset="0"/>
                <a:cs typeface="Arial" panose="020B0604020202020204" pitchFamily="34" charset="0"/>
              </a:rPr>
              <a:t>n </a:t>
            </a:r>
            <a:r>
              <a:rPr lang="en-US" sz="1800" dirty="0" err="1">
                <a:solidFill>
                  <a:srgbClr val="FFFF00"/>
                </a:solidFill>
                <a:latin typeface="Arial" panose="020B0604020202020204" pitchFamily="34" charset="0"/>
                <a:cs typeface="Arial" panose="020B0604020202020204" pitchFamily="34" charset="0"/>
              </a:rPr>
              <a:t>anul</a:t>
            </a:r>
            <a:r>
              <a:rPr lang="en-US" sz="1800" dirty="0">
                <a:solidFill>
                  <a:srgbClr val="FFFF00"/>
                </a:solidFill>
                <a:latin typeface="Arial" panose="020B0604020202020204" pitchFamily="34" charset="0"/>
                <a:cs typeface="Arial" panose="020B0604020202020204" pitchFamily="34" charset="0"/>
              </a:rPr>
              <a:t> </a:t>
            </a:r>
            <a:r>
              <a:rPr lang="en-US" sz="1800" dirty="0" smtClean="0">
                <a:solidFill>
                  <a:srgbClr val="FFFF00"/>
                </a:solidFill>
                <a:latin typeface="Arial" panose="020B0604020202020204" pitchFamily="34" charset="0"/>
                <a:cs typeface="Arial" panose="020B0604020202020204" pitchFamily="34" charset="0"/>
              </a:rPr>
              <a:t>2021</a:t>
            </a:r>
            <a:r>
              <a:rPr lang="ro-RO" sz="1800" dirty="0" smtClean="0">
                <a:solidFill>
                  <a:srgbClr val="FFFF00"/>
                </a:solidFill>
                <a:latin typeface="Arial" panose="020B0604020202020204" pitchFamily="34" charset="0"/>
                <a:cs typeface="Arial" panose="020B0604020202020204" pitchFamily="34" charset="0"/>
              </a:rPr>
              <a:t> (pacienți)</a:t>
            </a:r>
            <a:r>
              <a:rPr lang="en-US" sz="1800" dirty="0" smtClean="0">
                <a:solidFill>
                  <a:srgbClr val="FFFF00"/>
                </a:solidFill>
                <a:latin typeface="Arial" panose="020B0604020202020204" pitchFamily="34" charset="0"/>
                <a:cs typeface="Arial" panose="020B0604020202020204" pitchFamily="34" charset="0"/>
              </a:rPr>
              <a:t> </a:t>
            </a:r>
            <a:endParaRPr sz="1800" dirty="0">
              <a:solidFill>
                <a:srgbClr val="FFFF00"/>
              </a:solidFill>
              <a:latin typeface="Arial" panose="020B0604020202020204" pitchFamily="34" charset="0"/>
              <a:cs typeface="Arial" panose="020B0604020202020204" pitchFamily="34" charset="0"/>
            </a:endParaRPr>
          </a:p>
        </p:txBody>
      </p:sp>
      <p:sp>
        <p:nvSpPr>
          <p:cNvPr id="205" name="Slide Number Placeholder 24"/>
          <p:cNvSpPr txBox="1">
            <a:spLocks noGrp="1"/>
          </p:cNvSpPr>
          <p:nvPr>
            <p:ph type="sldNum" sz="quarter" idx="4294967295"/>
          </p:nvPr>
        </p:nvSpPr>
        <p:spPr>
          <a:xfrm>
            <a:off x="8382000" y="6416675"/>
            <a:ext cx="762000" cy="3651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30</a:t>
            </a:fld>
            <a:endParaRPr/>
          </a:p>
        </p:txBody>
      </p:sp>
      <p:graphicFrame>
        <p:nvGraphicFramePr>
          <p:cNvPr id="2" name="Tabel 1"/>
          <p:cNvGraphicFramePr>
            <a:graphicFrameLocks noGrp="1"/>
          </p:cNvGraphicFramePr>
          <p:nvPr>
            <p:extLst>
              <p:ext uri="{D42A27DB-BD31-4B8C-83A1-F6EECF244321}">
                <p14:modId xmlns:p14="http://schemas.microsoft.com/office/powerpoint/2010/main" val="302933190"/>
              </p:ext>
            </p:extLst>
          </p:nvPr>
        </p:nvGraphicFramePr>
        <p:xfrm>
          <a:off x="1043607" y="1728195"/>
          <a:ext cx="7516161" cy="1772814"/>
        </p:xfrm>
        <a:graphic>
          <a:graphicData uri="http://schemas.openxmlformats.org/drawingml/2006/table">
            <a:tbl>
              <a:tblPr firstRow="1" firstCol="1" bandRow="1">
                <a:tableStyleId>{5940675A-B579-460E-94D1-54222C63F5DA}</a:tableStyleId>
              </a:tblPr>
              <a:tblGrid>
                <a:gridCol w="3666707">
                  <a:extLst>
                    <a:ext uri="{9D8B030D-6E8A-4147-A177-3AD203B41FA5}">
                      <a16:colId xmlns:a16="http://schemas.microsoft.com/office/drawing/2014/main" val="1853423932"/>
                    </a:ext>
                  </a:extLst>
                </a:gridCol>
                <a:gridCol w="1851973">
                  <a:extLst>
                    <a:ext uri="{9D8B030D-6E8A-4147-A177-3AD203B41FA5}">
                      <a16:colId xmlns:a16="http://schemas.microsoft.com/office/drawing/2014/main" val="4053039547"/>
                    </a:ext>
                  </a:extLst>
                </a:gridCol>
                <a:gridCol w="1997481">
                  <a:extLst>
                    <a:ext uri="{9D8B030D-6E8A-4147-A177-3AD203B41FA5}">
                      <a16:colId xmlns:a16="http://schemas.microsoft.com/office/drawing/2014/main" val="4047423866"/>
                    </a:ext>
                  </a:extLst>
                </a:gridCol>
              </a:tblGrid>
              <a:tr h="471012">
                <a:tc>
                  <a:txBody>
                    <a:bodyPr/>
                    <a:lstStyle/>
                    <a:p>
                      <a:pPr>
                        <a:lnSpc>
                          <a:spcPct val="107000"/>
                        </a:lnSpc>
                        <a:spcAft>
                          <a:spcPts val="0"/>
                        </a:spcAft>
                      </a:pPr>
                      <a:r>
                        <a:rPr lang="ru-RU" sz="2100" b="1" dirty="0">
                          <a:solidFill>
                            <a:schemeClr val="bg1"/>
                          </a:solidFill>
                          <a:effectLst/>
                          <a:latin typeface="Times New Roman" panose="02020603050405020304" pitchFamily="18" charset="0"/>
                          <a:cs typeface="Times New Roman" panose="02020603050405020304" pitchFamily="18" charset="0"/>
                        </a:rPr>
                        <a:t> </a:t>
                      </a:r>
                      <a:endParaRPr lang="ru-RU" sz="21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solidFill>
                      <a:schemeClr val="accent1">
                        <a:lumMod val="60000"/>
                        <a:lumOff val="40000"/>
                      </a:schemeClr>
                    </a:solidFill>
                  </a:tcPr>
                </a:tc>
                <a:tc>
                  <a:txBody>
                    <a:bodyPr/>
                    <a:lstStyle/>
                    <a:p>
                      <a:pPr>
                        <a:lnSpc>
                          <a:spcPct val="107000"/>
                        </a:lnSpc>
                        <a:spcAft>
                          <a:spcPts val="0"/>
                        </a:spcAft>
                      </a:pPr>
                      <a:r>
                        <a:rPr lang="en-US" sz="1500" b="1" dirty="0">
                          <a:solidFill>
                            <a:schemeClr val="bg1"/>
                          </a:solidFill>
                          <a:effectLst/>
                          <a:latin typeface="Times New Roman" panose="02020603050405020304" pitchFamily="18" charset="0"/>
                          <a:cs typeface="Times New Roman" panose="02020603050405020304" pitchFamily="18" charset="0"/>
                        </a:rPr>
                        <a:t>Teste </a:t>
                      </a:r>
                      <a:r>
                        <a:rPr lang="en-US" sz="1500" b="1" dirty="0" err="1">
                          <a:solidFill>
                            <a:schemeClr val="bg1"/>
                          </a:solidFill>
                          <a:effectLst/>
                          <a:latin typeface="Times New Roman" panose="02020603050405020304" pitchFamily="18" charset="0"/>
                          <a:cs typeface="Times New Roman" panose="02020603050405020304" pitchFamily="18" charset="0"/>
                        </a:rPr>
                        <a:t>efectuate</a:t>
                      </a:r>
                      <a:r>
                        <a:rPr lang="en-US" sz="1500" b="1" dirty="0">
                          <a:solidFill>
                            <a:schemeClr val="bg1"/>
                          </a:solidFill>
                          <a:effectLst/>
                          <a:latin typeface="Times New Roman" panose="02020603050405020304" pitchFamily="18" charset="0"/>
                          <a:cs typeface="Times New Roman" panose="02020603050405020304" pitchFamily="18" charset="0"/>
                        </a:rPr>
                        <a:t> </a:t>
                      </a:r>
                      <a:endParaRPr lang="ru-RU" sz="1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solidFill>
                      <a:schemeClr val="accent1">
                        <a:lumMod val="60000"/>
                        <a:lumOff val="40000"/>
                      </a:schemeClr>
                    </a:solidFill>
                  </a:tcPr>
                </a:tc>
                <a:tc>
                  <a:txBody>
                    <a:bodyPr/>
                    <a:lstStyle/>
                    <a:p>
                      <a:pPr>
                        <a:lnSpc>
                          <a:spcPct val="107000"/>
                        </a:lnSpc>
                        <a:spcAft>
                          <a:spcPts val="0"/>
                        </a:spcAft>
                      </a:pPr>
                      <a:r>
                        <a:rPr lang="en-US" sz="1500" b="1" dirty="0" err="1">
                          <a:solidFill>
                            <a:schemeClr val="bg1"/>
                          </a:solidFill>
                          <a:effectLst/>
                          <a:latin typeface="Times New Roman" panose="02020603050405020304" pitchFamily="18" charset="0"/>
                          <a:cs typeface="Times New Roman" panose="02020603050405020304" pitchFamily="18" charset="0"/>
                        </a:rPr>
                        <a:t>Rezultat</a:t>
                      </a:r>
                      <a:r>
                        <a:rPr lang="en-US" sz="1500" b="1" dirty="0">
                          <a:solidFill>
                            <a:schemeClr val="bg1"/>
                          </a:solidFill>
                          <a:effectLst/>
                          <a:latin typeface="Times New Roman" panose="02020603050405020304" pitchFamily="18" charset="0"/>
                          <a:cs typeface="Times New Roman" panose="02020603050405020304" pitchFamily="18" charset="0"/>
                        </a:rPr>
                        <a:t>  </a:t>
                      </a:r>
                      <a:r>
                        <a:rPr lang="en-US" sz="1500" b="1" dirty="0" err="1">
                          <a:solidFill>
                            <a:schemeClr val="bg1"/>
                          </a:solidFill>
                          <a:effectLst/>
                          <a:latin typeface="Times New Roman" panose="02020603050405020304" pitchFamily="18" charset="0"/>
                          <a:cs typeface="Times New Roman" panose="02020603050405020304" pitchFamily="18" charset="0"/>
                        </a:rPr>
                        <a:t>pozitiv</a:t>
                      </a:r>
                      <a:endParaRPr lang="ru-RU" sz="1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solidFill>
                      <a:schemeClr val="accent1">
                        <a:lumMod val="60000"/>
                        <a:lumOff val="40000"/>
                      </a:schemeClr>
                    </a:solidFill>
                  </a:tcPr>
                </a:tc>
                <a:extLst>
                  <a:ext uri="{0D108BD9-81ED-4DB2-BD59-A6C34878D82A}">
                    <a16:rowId xmlns:a16="http://schemas.microsoft.com/office/drawing/2014/main" val="259768371"/>
                  </a:ext>
                </a:extLst>
              </a:tr>
              <a:tr h="650901">
                <a:tc>
                  <a:txBody>
                    <a:bodyPr/>
                    <a:lstStyle/>
                    <a:p>
                      <a:pPr>
                        <a:spcAft>
                          <a:spcPts val="0"/>
                        </a:spcAft>
                      </a:pPr>
                      <a:r>
                        <a:rPr lang="ro-RO" sz="1500" b="1" kern="1200" dirty="0">
                          <a:solidFill>
                            <a:schemeClr val="bg1"/>
                          </a:solidFill>
                          <a:effectLst/>
                          <a:latin typeface="Times New Roman" panose="02020603050405020304" pitchFamily="18" charset="0"/>
                          <a:cs typeface="Times New Roman" panose="02020603050405020304" pitchFamily="18" charset="0"/>
                        </a:rPr>
                        <a:t>Teste </a:t>
                      </a:r>
                      <a:r>
                        <a:rPr lang="en-US" sz="1500" b="1" kern="1200" dirty="0">
                          <a:solidFill>
                            <a:schemeClr val="bg1"/>
                          </a:solidFill>
                          <a:effectLst/>
                          <a:latin typeface="Times New Roman" panose="02020603050405020304" pitchFamily="18" charset="0"/>
                          <a:cs typeface="Times New Roman" panose="02020603050405020304" pitchFamily="18" charset="0"/>
                        </a:rPr>
                        <a:t>PCR</a:t>
                      </a:r>
                      <a:endParaRPr lang="ru-RU" sz="1500" b="1" dirty="0">
                        <a:solidFill>
                          <a:schemeClr val="bg1"/>
                        </a:solidFill>
                        <a:effectLst/>
                        <a:latin typeface="Times New Roman" panose="02020603050405020304" pitchFamily="18" charset="0"/>
                        <a:cs typeface="Times New Roman" panose="02020603050405020304" pitchFamily="18" charset="0"/>
                      </a:endParaRPr>
                    </a:p>
                    <a:p>
                      <a:pPr>
                        <a:lnSpc>
                          <a:spcPct val="107000"/>
                        </a:lnSpc>
                        <a:spcAft>
                          <a:spcPts val="0"/>
                        </a:spcAft>
                      </a:pPr>
                      <a:r>
                        <a:rPr lang="ru-RU" sz="1500" b="1" dirty="0">
                          <a:solidFill>
                            <a:schemeClr val="bg1"/>
                          </a:solidFill>
                          <a:effectLst/>
                          <a:latin typeface="Times New Roman" panose="02020603050405020304" pitchFamily="18" charset="0"/>
                          <a:cs typeface="Times New Roman" panose="02020603050405020304" pitchFamily="18" charset="0"/>
                        </a:rPr>
                        <a:t> </a:t>
                      </a:r>
                      <a:endParaRPr lang="ru-RU" sz="1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solidFill>
                      <a:schemeClr val="accent1">
                        <a:lumMod val="60000"/>
                        <a:lumOff val="40000"/>
                      </a:schemeClr>
                    </a:solidFill>
                  </a:tcPr>
                </a:tc>
                <a:tc>
                  <a:txBody>
                    <a:bodyPr/>
                    <a:lstStyle/>
                    <a:p>
                      <a:pPr algn="ctr">
                        <a:spcAft>
                          <a:spcPts val="0"/>
                        </a:spcAft>
                      </a:pPr>
                      <a:r>
                        <a:rPr lang="en-US" sz="1500" b="1" kern="1200" dirty="0">
                          <a:solidFill>
                            <a:schemeClr val="bg1"/>
                          </a:solidFill>
                          <a:effectLst/>
                          <a:latin typeface="Times New Roman" panose="02020603050405020304" pitchFamily="18" charset="0"/>
                          <a:cs typeface="Times New Roman" panose="02020603050405020304" pitchFamily="18" charset="0"/>
                        </a:rPr>
                        <a:t>2287</a:t>
                      </a:r>
                      <a:endParaRPr lang="ru-RU" sz="1500" b="1" dirty="0">
                        <a:solidFill>
                          <a:schemeClr val="bg1"/>
                        </a:solidFill>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ru-RU" sz="1500" b="1" dirty="0">
                          <a:solidFill>
                            <a:schemeClr val="bg1"/>
                          </a:solidFill>
                          <a:effectLst/>
                          <a:latin typeface="Times New Roman" panose="02020603050405020304" pitchFamily="18" charset="0"/>
                          <a:cs typeface="Times New Roman" panose="02020603050405020304" pitchFamily="18" charset="0"/>
                        </a:rPr>
                        <a:t> </a:t>
                      </a:r>
                      <a:endParaRPr lang="ru-RU" sz="1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solidFill>
                      <a:schemeClr val="accent1">
                        <a:lumMod val="60000"/>
                        <a:lumOff val="40000"/>
                      </a:schemeClr>
                    </a:solidFill>
                  </a:tcPr>
                </a:tc>
                <a:tc>
                  <a:txBody>
                    <a:bodyPr/>
                    <a:lstStyle/>
                    <a:p>
                      <a:pPr algn="ctr">
                        <a:lnSpc>
                          <a:spcPct val="107000"/>
                        </a:lnSpc>
                        <a:spcAft>
                          <a:spcPts val="0"/>
                        </a:spcAft>
                      </a:pPr>
                      <a:r>
                        <a:rPr lang="en-US" sz="1500" b="1" dirty="0">
                          <a:solidFill>
                            <a:schemeClr val="bg1"/>
                          </a:solidFill>
                          <a:effectLst/>
                          <a:latin typeface="Times New Roman" panose="02020603050405020304" pitchFamily="18" charset="0"/>
                          <a:cs typeface="Times New Roman" panose="02020603050405020304" pitchFamily="18" charset="0"/>
                        </a:rPr>
                        <a:t>211 (9,22%)</a:t>
                      </a:r>
                      <a:endParaRPr lang="ru-RU" sz="1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solidFill>
                      <a:schemeClr val="accent1">
                        <a:lumMod val="60000"/>
                        <a:lumOff val="40000"/>
                      </a:schemeClr>
                    </a:solidFill>
                  </a:tcPr>
                </a:tc>
                <a:extLst>
                  <a:ext uri="{0D108BD9-81ED-4DB2-BD59-A6C34878D82A}">
                    <a16:rowId xmlns:a16="http://schemas.microsoft.com/office/drawing/2014/main" val="3069779817"/>
                  </a:ext>
                </a:extLst>
              </a:tr>
              <a:tr h="650901">
                <a:tc>
                  <a:txBody>
                    <a:bodyPr/>
                    <a:lstStyle/>
                    <a:p>
                      <a:pPr>
                        <a:spcAft>
                          <a:spcPts val="0"/>
                        </a:spcAft>
                      </a:pPr>
                      <a:r>
                        <a:rPr lang="ro-RO" sz="1500" b="1" kern="1200" dirty="0">
                          <a:solidFill>
                            <a:schemeClr val="bg1"/>
                          </a:solidFill>
                          <a:effectLst/>
                          <a:latin typeface="Times New Roman" panose="02020603050405020304" pitchFamily="18" charset="0"/>
                          <a:cs typeface="Times New Roman" panose="02020603050405020304" pitchFamily="18" charset="0"/>
                        </a:rPr>
                        <a:t>Teste Rapid-Antigen</a:t>
                      </a:r>
                      <a:endParaRPr lang="ru-RU" sz="1500" b="1" dirty="0">
                        <a:solidFill>
                          <a:schemeClr val="bg1"/>
                        </a:solidFill>
                        <a:effectLst/>
                        <a:latin typeface="Times New Roman" panose="02020603050405020304" pitchFamily="18" charset="0"/>
                        <a:cs typeface="Times New Roman" panose="02020603050405020304" pitchFamily="18" charset="0"/>
                      </a:endParaRPr>
                    </a:p>
                    <a:p>
                      <a:pPr>
                        <a:lnSpc>
                          <a:spcPct val="107000"/>
                        </a:lnSpc>
                        <a:spcAft>
                          <a:spcPts val="0"/>
                        </a:spcAft>
                      </a:pPr>
                      <a:r>
                        <a:rPr lang="ru-RU" sz="1500" b="1" dirty="0">
                          <a:solidFill>
                            <a:schemeClr val="bg1"/>
                          </a:solidFill>
                          <a:effectLst/>
                          <a:latin typeface="Times New Roman" panose="02020603050405020304" pitchFamily="18" charset="0"/>
                          <a:cs typeface="Times New Roman" panose="02020603050405020304" pitchFamily="18" charset="0"/>
                        </a:rPr>
                        <a:t> </a:t>
                      </a:r>
                      <a:endParaRPr lang="ru-RU" sz="1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solidFill>
                      <a:schemeClr val="accent1">
                        <a:lumMod val="60000"/>
                        <a:lumOff val="40000"/>
                      </a:schemeClr>
                    </a:solidFill>
                  </a:tcPr>
                </a:tc>
                <a:tc>
                  <a:txBody>
                    <a:bodyPr/>
                    <a:lstStyle/>
                    <a:p>
                      <a:pPr algn="ctr">
                        <a:spcAft>
                          <a:spcPts val="0"/>
                        </a:spcAft>
                      </a:pPr>
                      <a:r>
                        <a:rPr lang="en-US" sz="1500" b="1" kern="1200" dirty="0">
                          <a:solidFill>
                            <a:schemeClr val="bg1"/>
                          </a:solidFill>
                          <a:effectLst/>
                          <a:latin typeface="Times New Roman" panose="02020603050405020304" pitchFamily="18" charset="0"/>
                          <a:cs typeface="Times New Roman" panose="02020603050405020304" pitchFamily="18" charset="0"/>
                        </a:rPr>
                        <a:t>3172</a:t>
                      </a:r>
                      <a:endParaRPr lang="ru-RU" sz="1500" b="1" dirty="0">
                        <a:solidFill>
                          <a:schemeClr val="bg1"/>
                        </a:solidFill>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ru-RU" sz="1500" b="1" dirty="0">
                          <a:solidFill>
                            <a:schemeClr val="bg1"/>
                          </a:solidFill>
                          <a:effectLst/>
                          <a:latin typeface="Times New Roman" panose="02020603050405020304" pitchFamily="18" charset="0"/>
                          <a:cs typeface="Times New Roman" panose="02020603050405020304" pitchFamily="18" charset="0"/>
                        </a:rPr>
                        <a:t> </a:t>
                      </a:r>
                      <a:endParaRPr lang="ru-RU" sz="1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solidFill>
                      <a:schemeClr val="accent1">
                        <a:lumMod val="60000"/>
                        <a:lumOff val="40000"/>
                      </a:schemeClr>
                    </a:solidFill>
                  </a:tcPr>
                </a:tc>
                <a:tc>
                  <a:txBody>
                    <a:bodyPr/>
                    <a:lstStyle/>
                    <a:p>
                      <a:pPr algn="ctr">
                        <a:lnSpc>
                          <a:spcPct val="107000"/>
                        </a:lnSpc>
                        <a:spcAft>
                          <a:spcPts val="0"/>
                        </a:spcAft>
                      </a:pPr>
                      <a:r>
                        <a:rPr lang="en-US" sz="1500" b="1" dirty="0">
                          <a:solidFill>
                            <a:schemeClr val="bg1"/>
                          </a:solidFill>
                          <a:effectLst/>
                          <a:latin typeface="Times New Roman" panose="02020603050405020304" pitchFamily="18" charset="0"/>
                          <a:cs typeface="Times New Roman" panose="02020603050405020304" pitchFamily="18" charset="0"/>
                        </a:rPr>
                        <a:t>60 (1,89%)</a:t>
                      </a:r>
                      <a:endParaRPr lang="ru-RU" sz="1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solidFill>
                      <a:schemeClr val="accent1">
                        <a:lumMod val="60000"/>
                        <a:lumOff val="40000"/>
                      </a:schemeClr>
                    </a:solidFill>
                  </a:tcPr>
                </a:tc>
                <a:extLst>
                  <a:ext uri="{0D108BD9-81ED-4DB2-BD59-A6C34878D82A}">
                    <a16:rowId xmlns:a16="http://schemas.microsoft.com/office/drawing/2014/main" val="1227063867"/>
                  </a:ext>
                </a:extLst>
              </a:tr>
            </a:tbl>
          </a:graphicData>
        </a:graphic>
      </p:graphicFrame>
      <p:pic>
        <p:nvPicPr>
          <p:cNvPr id="5" name="Picture 4" descr="COVID-19 situation upda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3952538"/>
            <a:ext cx="2376264" cy="190400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43607" y="1720840"/>
            <a:ext cx="4968553" cy="4739759"/>
          </a:xfrm>
          <a:prstGeom prst="rect">
            <a:avLst/>
          </a:prstGeom>
        </p:spPr>
        <p:txBody>
          <a:bodyPr wrap="square">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ro-RO" sz="1600" dirty="0" smtClean="0"/>
          </a:p>
          <a:p>
            <a:r>
              <a:rPr lang="ro-RO" sz="1600" dirty="0" smtClean="0"/>
              <a:t>Cu</a:t>
            </a:r>
            <a:r>
              <a:rPr lang="ro-RO" sz="1600" b="1" dirty="0" smtClean="0"/>
              <a:t> </a:t>
            </a:r>
            <a:r>
              <a:rPr lang="ro-RO" sz="1600" dirty="0"/>
              <a:t>scopul supravegherii și controlului infecției COVID </a:t>
            </a:r>
            <a:r>
              <a:rPr lang="ro-RO" sz="1600" b="1" dirty="0"/>
              <a:t>-</a:t>
            </a:r>
            <a:r>
              <a:rPr lang="ro-RO" sz="1600" dirty="0"/>
              <a:t>19 între pacienți și angajați în cadrul IMSP Institutul de Cardiologie, pe parcursul anului 2021, total au fost prelevate 5459  probe (tampon </a:t>
            </a:r>
            <a:r>
              <a:rPr lang="ro-RO" sz="1600" dirty="0" err="1"/>
              <a:t>nazo</a:t>
            </a:r>
            <a:r>
              <a:rPr lang="ro-RO" sz="1600" dirty="0"/>
              <a:t>-faringian). Din ele prin metoda PCR la virusul SARS–Co</a:t>
            </a:r>
            <a:r>
              <a:rPr lang="ro-RO" sz="1600" b="1" dirty="0"/>
              <a:t>V-</a:t>
            </a:r>
            <a:r>
              <a:rPr lang="ro-RO" sz="1600" dirty="0"/>
              <a:t>2 total - 2287 probe și la antigen test rapid 3172 probe. Din 2287 teste PCR  la SARS-CoV-2 în 211 (9,22%) probe sa-au dovedit a fi pozitive și din 3172 teste Ag rapide în 60 (1,89%) cazuri au fost cu rezultat pozitiv.</a:t>
            </a:r>
          </a:p>
        </p:txBody>
      </p:sp>
    </p:spTree>
    <p:extLst>
      <p:ext uri="{BB962C8B-B14F-4D97-AF65-F5344CB8AC3E}">
        <p14:creationId xmlns:p14="http://schemas.microsoft.com/office/powerpoint/2010/main" val="3701815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1403950" y="2004845"/>
            <a:ext cx="2022006" cy="1784195"/>
            <a:chOff x="1814072" y="3437888"/>
            <a:chExt cx="2391116" cy="2896579"/>
          </a:xfrm>
          <a:solidFill>
            <a:srgbClr val="F7F7F7"/>
          </a:solidFill>
          <a:effectLst>
            <a:outerShdw blurRad="762000" dist="254000" dir="5400000" algn="t" rotWithShape="0">
              <a:prstClr val="black">
                <a:alpha val="30000"/>
              </a:prstClr>
            </a:outerShdw>
          </a:effectLst>
        </p:grpSpPr>
        <p:sp>
          <p:nvSpPr>
            <p:cNvPr id="34" name="Rectangle 33"/>
            <p:cNvSpPr/>
            <p:nvPr/>
          </p:nvSpPr>
          <p:spPr>
            <a:xfrm>
              <a:off x="1862658" y="3499839"/>
              <a:ext cx="2342530" cy="28346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8999" tIns="243000" rIns="135000" bIns="297000" rtlCol="0" anchor="b"/>
            <a:lstStyle/>
            <a:p>
              <a:pPr algn="ctr">
                <a:lnSpc>
                  <a:spcPct val="130000"/>
                </a:lnSpc>
                <a:spcBef>
                  <a:spcPts val="750"/>
                </a:spcBef>
              </a:pPr>
              <a:endParaRPr lang="en-US" sz="1500" dirty="0" smtClean="0">
                <a:solidFill>
                  <a:srgbClr val="170CEE"/>
                </a:solidFill>
                <a:latin typeface="Montserrat Bold"/>
              </a:endParaRPr>
            </a:p>
            <a:p>
              <a:pPr algn="ctr">
                <a:lnSpc>
                  <a:spcPct val="130000"/>
                </a:lnSpc>
                <a:spcBef>
                  <a:spcPts val="750"/>
                </a:spcBef>
              </a:pPr>
              <a:endParaRPr lang="en-US" sz="1500" dirty="0">
                <a:solidFill>
                  <a:srgbClr val="170CEE"/>
                </a:solidFill>
                <a:latin typeface="Montserrat Bold"/>
              </a:endParaRPr>
            </a:p>
            <a:p>
              <a:pPr algn="ctr">
                <a:lnSpc>
                  <a:spcPct val="130000"/>
                </a:lnSpc>
                <a:spcBef>
                  <a:spcPts val="750"/>
                </a:spcBef>
              </a:pPr>
              <a:endParaRPr lang="en-US" sz="1500" dirty="0" smtClean="0">
                <a:solidFill>
                  <a:srgbClr val="170CEE"/>
                </a:solidFill>
                <a:latin typeface="Montserrat Bold"/>
              </a:endParaRPr>
            </a:p>
            <a:p>
              <a:pPr algn="ctr">
                <a:lnSpc>
                  <a:spcPct val="130000"/>
                </a:lnSpc>
                <a:spcBef>
                  <a:spcPts val="750"/>
                </a:spcBef>
              </a:pPr>
              <a:r>
                <a:rPr lang="ro-RO" sz="1500" dirty="0" smtClean="0">
                  <a:solidFill>
                    <a:srgbClr val="170CEE"/>
                  </a:solidFill>
                  <a:latin typeface="Montserrat Bold"/>
                </a:rPr>
                <a:t>Medici</a:t>
              </a:r>
              <a:endParaRPr lang="en-US" sz="750" dirty="0">
                <a:solidFill>
                  <a:srgbClr val="170CEE"/>
                </a:solidFill>
                <a:latin typeface="Montserrat Bold"/>
              </a:endParaRPr>
            </a:p>
          </p:txBody>
        </p:sp>
        <p:sp>
          <p:nvSpPr>
            <p:cNvPr id="35" name="Rectangle 34"/>
            <p:cNvSpPr/>
            <p:nvPr/>
          </p:nvSpPr>
          <p:spPr>
            <a:xfrm flipV="1">
              <a:off x="1814072" y="3437888"/>
              <a:ext cx="2325277" cy="51632"/>
            </a:xfrm>
            <a:prstGeom prst="rect">
              <a:avLst/>
            </a:prstGeom>
            <a:solidFill>
              <a:srgbClr val="1D46F3"/>
            </a:solidFill>
            <a:ln>
              <a:noFill/>
            </a:ln>
          </p:spPr>
          <p:style>
            <a:lnRef idx="2">
              <a:schemeClr val="accent1">
                <a:shade val="50000"/>
              </a:schemeClr>
            </a:lnRef>
            <a:fillRef idx="1">
              <a:schemeClr val="accent1"/>
            </a:fillRef>
            <a:effectRef idx="0">
              <a:schemeClr val="accent1"/>
            </a:effectRef>
            <a:fontRef idx="minor">
              <a:schemeClr val="lt1"/>
            </a:fontRef>
          </p:style>
          <p:txBody>
            <a:bodyPr lIns="188999" tIns="243000" rIns="135000" rtlCol="0" anchor="t"/>
            <a:lstStyle/>
            <a:p>
              <a:pPr>
                <a:lnSpc>
                  <a:spcPct val="130000"/>
                </a:lnSpc>
                <a:spcBef>
                  <a:spcPts val="750"/>
                </a:spcBef>
              </a:pPr>
              <a:endParaRPr lang="en-US" sz="750" dirty="0">
                <a:solidFill>
                  <a:schemeClr val="tx1">
                    <a:alpha val="70000"/>
                  </a:schemeClr>
                </a:solidFill>
              </a:endParaRPr>
            </a:p>
          </p:txBody>
        </p:sp>
      </p:grpSp>
      <p:grpSp>
        <p:nvGrpSpPr>
          <p:cNvPr id="22" name="Group 32">
            <a:extLst>
              <a:ext uri="{FF2B5EF4-FFF2-40B4-BE49-F238E27FC236}">
                <a16:creationId xmlns:a16="http://schemas.microsoft.com/office/drawing/2014/main" id="{6095E445-0BB6-4494-8C94-A007C15B3F72}"/>
              </a:ext>
            </a:extLst>
          </p:cNvPr>
          <p:cNvGrpSpPr/>
          <p:nvPr/>
        </p:nvGrpSpPr>
        <p:grpSpPr>
          <a:xfrm>
            <a:off x="3865396" y="2036650"/>
            <a:ext cx="1971776" cy="1752390"/>
            <a:chOff x="1621034" y="3437888"/>
            <a:chExt cx="2328796" cy="2495551"/>
          </a:xfrm>
          <a:solidFill>
            <a:srgbClr val="F7F7F7"/>
          </a:solidFill>
          <a:effectLst>
            <a:outerShdw blurRad="762000" dist="254000" dir="5400000" algn="t" rotWithShape="0">
              <a:prstClr val="black">
                <a:alpha val="30000"/>
              </a:prstClr>
            </a:outerShdw>
          </a:effectLst>
        </p:grpSpPr>
        <p:sp>
          <p:nvSpPr>
            <p:cNvPr id="24" name="Rectangle 33">
              <a:extLst>
                <a:ext uri="{FF2B5EF4-FFF2-40B4-BE49-F238E27FC236}">
                  <a16:creationId xmlns:a16="http://schemas.microsoft.com/office/drawing/2014/main" id="{BD8FA53E-4B1A-407A-8EB3-5F41AF83D9A3}"/>
                </a:ext>
              </a:extLst>
            </p:cNvPr>
            <p:cNvSpPr/>
            <p:nvPr/>
          </p:nvSpPr>
          <p:spPr>
            <a:xfrm>
              <a:off x="1623189" y="3437888"/>
              <a:ext cx="2325277" cy="2495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8999" tIns="243000" rIns="135000" bIns="297000" rtlCol="0" anchor="b"/>
            <a:lstStyle/>
            <a:p>
              <a:pPr>
                <a:lnSpc>
                  <a:spcPct val="130000"/>
                </a:lnSpc>
                <a:spcBef>
                  <a:spcPts val="750"/>
                </a:spcBef>
              </a:pPr>
              <a:endParaRPr lang="en-US" sz="1500" dirty="0" smtClean="0">
                <a:solidFill>
                  <a:srgbClr val="170CEE"/>
                </a:solidFill>
                <a:latin typeface="Montserrat Bold"/>
              </a:endParaRPr>
            </a:p>
            <a:p>
              <a:pPr>
                <a:lnSpc>
                  <a:spcPct val="130000"/>
                </a:lnSpc>
                <a:spcBef>
                  <a:spcPts val="750"/>
                </a:spcBef>
              </a:pPr>
              <a:endParaRPr lang="en-US" sz="1500" dirty="0">
                <a:solidFill>
                  <a:srgbClr val="170CEE"/>
                </a:solidFill>
                <a:latin typeface="Montserrat Bold"/>
              </a:endParaRPr>
            </a:p>
            <a:p>
              <a:pPr>
                <a:lnSpc>
                  <a:spcPct val="130000"/>
                </a:lnSpc>
                <a:spcBef>
                  <a:spcPts val="750"/>
                </a:spcBef>
              </a:pPr>
              <a:r>
                <a:rPr lang="ro-RO" sz="1500" dirty="0" smtClean="0">
                  <a:solidFill>
                    <a:srgbClr val="170CEE"/>
                  </a:solidFill>
                  <a:latin typeface="Montserrat Bold"/>
                </a:rPr>
                <a:t>Asistenți </a:t>
              </a:r>
              <a:r>
                <a:rPr lang="ro-RO" sz="1500" dirty="0">
                  <a:solidFill>
                    <a:srgbClr val="170CEE"/>
                  </a:solidFill>
                  <a:latin typeface="Montserrat Bold"/>
                </a:rPr>
                <a:t>medicali</a:t>
              </a:r>
              <a:endParaRPr lang="en-US" sz="1500" dirty="0">
                <a:solidFill>
                  <a:srgbClr val="170CEE"/>
                </a:solidFill>
                <a:latin typeface="Montserrat Bold"/>
              </a:endParaRPr>
            </a:p>
          </p:txBody>
        </p:sp>
        <p:sp>
          <p:nvSpPr>
            <p:cNvPr id="25" name="Rectangle 34">
              <a:extLst>
                <a:ext uri="{FF2B5EF4-FFF2-40B4-BE49-F238E27FC236}">
                  <a16:creationId xmlns:a16="http://schemas.microsoft.com/office/drawing/2014/main" id="{DCA391C3-BF55-4FAA-BF7A-0D89C4718B4A}"/>
                </a:ext>
              </a:extLst>
            </p:cNvPr>
            <p:cNvSpPr/>
            <p:nvPr/>
          </p:nvSpPr>
          <p:spPr>
            <a:xfrm flipV="1">
              <a:off x="1621034" y="3437888"/>
              <a:ext cx="2328796" cy="51632"/>
            </a:xfrm>
            <a:prstGeom prst="rect">
              <a:avLst/>
            </a:prstGeom>
            <a:solidFill>
              <a:srgbClr val="1D46F3"/>
            </a:solidFill>
            <a:ln>
              <a:noFill/>
            </a:ln>
          </p:spPr>
          <p:style>
            <a:lnRef idx="2">
              <a:schemeClr val="accent1">
                <a:shade val="50000"/>
              </a:schemeClr>
            </a:lnRef>
            <a:fillRef idx="1">
              <a:schemeClr val="accent1"/>
            </a:fillRef>
            <a:effectRef idx="0">
              <a:schemeClr val="accent1"/>
            </a:effectRef>
            <a:fontRef idx="minor">
              <a:schemeClr val="lt1"/>
            </a:fontRef>
          </p:style>
          <p:txBody>
            <a:bodyPr lIns="188999" tIns="243000" rIns="135000" rtlCol="0" anchor="t"/>
            <a:lstStyle/>
            <a:p>
              <a:pPr>
                <a:lnSpc>
                  <a:spcPct val="130000"/>
                </a:lnSpc>
                <a:spcBef>
                  <a:spcPts val="750"/>
                </a:spcBef>
              </a:pPr>
              <a:endParaRPr lang="en-US" sz="750" dirty="0">
                <a:solidFill>
                  <a:schemeClr val="tx1">
                    <a:alpha val="70000"/>
                  </a:schemeClr>
                </a:solidFill>
              </a:endParaRPr>
            </a:p>
          </p:txBody>
        </p:sp>
      </p:grpSp>
      <p:grpSp>
        <p:nvGrpSpPr>
          <p:cNvPr id="62" name="Group 32">
            <a:extLst>
              <a:ext uri="{FF2B5EF4-FFF2-40B4-BE49-F238E27FC236}">
                <a16:creationId xmlns:a16="http://schemas.microsoft.com/office/drawing/2014/main" id="{AFEE9A52-7112-41A1-81A9-0655D62884C8}"/>
              </a:ext>
            </a:extLst>
          </p:cNvPr>
          <p:cNvGrpSpPr/>
          <p:nvPr/>
        </p:nvGrpSpPr>
        <p:grpSpPr>
          <a:xfrm>
            <a:off x="6276612" y="2072906"/>
            <a:ext cx="1933681" cy="1716134"/>
            <a:chOff x="1814072" y="3437888"/>
            <a:chExt cx="2325277" cy="2513527"/>
          </a:xfrm>
          <a:solidFill>
            <a:srgbClr val="F7F7F7"/>
          </a:solidFill>
          <a:effectLst>
            <a:outerShdw blurRad="762000" dist="254000" dir="5400000" algn="t" rotWithShape="0">
              <a:prstClr val="black">
                <a:alpha val="30000"/>
              </a:prstClr>
            </a:outerShdw>
          </a:effectLst>
        </p:grpSpPr>
        <p:sp>
          <p:nvSpPr>
            <p:cNvPr id="63" name="Rectangle 33">
              <a:extLst>
                <a:ext uri="{FF2B5EF4-FFF2-40B4-BE49-F238E27FC236}">
                  <a16:creationId xmlns:a16="http://schemas.microsoft.com/office/drawing/2014/main" id="{ABDE925A-B08A-45D9-B877-B4B86F6886CE}"/>
                </a:ext>
              </a:extLst>
            </p:cNvPr>
            <p:cNvSpPr/>
            <p:nvPr/>
          </p:nvSpPr>
          <p:spPr>
            <a:xfrm>
              <a:off x="1814072" y="3455864"/>
              <a:ext cx="2325277" cy="2495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8999" tIns="243000" rIns="135000" bIns="297000" rtlCol="0" anchor="b"/>
            <a:lstStyle/>
            <a:p>
              <a:pPr>
                <a:lnSpc>
                  <a:spcPct val="130000"/>
                </a:lnSpc>
                <a:spcBef>
                  <a:spcPts val="750"/>
                </a:spcBef>
              </a:pPr>
              <a:r>
                <a:rPr lang="ro-RO" sz="1500" dirty="0">
                  <a:solidFill>
                    <a:srgbClr val="170CEE"/>
                  </a:solidFill>
                  <a:latin typeface="Montserrat Bold"/>
                </a:rPr>
                <a:t>Personal auxiliar</a:t>
              </a:r>
              <a:endParaRPr lang="en-US" sz="1500" dirty="0">
                <a:solidFill>
                  <a:srgbClr val="170CEE"/>
                </a:solidFill>
                <a:latin typeface="Montserrat Bold"/>
              </a:endParaRPr>
            </a:p>
          </p:txBody>
        </p:sp>
        <p:sp>
          <p:nvSpPr>
            <p:cNvPr id="64" name="Rectangle 34">
              <a:extLst>
                <a:ext uri="{FF2B5EF4-FFF2-40B4-BE49-F238E27FC236}">
                  <a16:creationId xmlns:a16="http://schemas.microsoft.com/office/drawing/2014/main" id="{6F5C2865-29C5-4EBD-B920-4A8FA439C25B}"/>
                </a:ext>
              </a:extLst>
            </p:cNvPr>
            <p:cNvSpPr/>
            <p:nvPr/>
          </p:nvSpPr>
          <p:spPr>
            <a:xfrm flipV="1">
              <a:off x="1814072" y="3437888"/>
              <a:ext cx="2325277" cy="516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8999" tIns="243000" rIns="135000" rtlCol="0" anchor="t"/>
            <a:lstStyle/>
            <a:p>
              <a:pPr>
                <a:lnSpc>
                  <a:spcPct val="130000"/>
                </a:lnSpc>
                <a:spcBef>
                  <a:spcPts val="750"/>
                </a:spcBef>
              </a:pPr>
              <a:endParaRPr lang="en-US" sz="750" dirty="0">
                <a:solidFill>
                  <a:schemeClr val="tx1">
                    <a:alpha val="70000"/>
                  </a:schemeClr>
                </a:solidFill>
              </a:endParaRPr>
            </a:p>
          </p:txBody>
        </p:sp>
      </p:grpSp>
      <p:sp>
        <p:nvSpPr>
          <p:cNvPr id="66" name="Title 1">
            <a:extLst>
              <a:ext uri="{FF2B5EF4-FFF2-40B4-BE49-F238E27FC236}">
                <a16:creationId xmlns:a16="http://schemas.microsoft.com/office/drawing/2014/main" id="{DB4C4EF5-DE38-42DD-86C4-576104617B00}"/>
              </a:ext>
            </a:extLst>
          </p:cNvPr>
          <p:cNvSpPr txBox="1">
            <a:spLocks noGrp="1"/>
          </p:cNvSpPr>
          <p:nvPr>
            <p:ph type="title"/>
          </p:nvPr>
        </p:nvSpPr>
        <p:spPr>
          <a:xfrm>
            <a:off x="1403950" y="973707"/>
            <a:ext cx="6671708" cy="1031138"/>
          </a:xfrm>
          <a:prstGeom prst="rect">
            <a:avLst/>
          </a:prstGeom>
        </p:spPr>
        <p:txBody>
          <a:bodyPr>
            <a:noAutofit/>
          </a:bodyPr>
          <a:lstStyle>
            <a:lvl1pPr defTabSz="1755490">
              <a:defRPr sz="9600" spc="-266"/>
            </a:lvl1pPr>
          </a:lstStyle>
          <a:p>
            <a:pPr algn="ctr"/>
            <a:r>
              <a:rPr lang="ro-RO" sz="2400" dirty="0" smtClean="0">
                <a:solidFill>
                  <a:srgbClr val="FFFF00"/>
                </a:solidFill>
                <a:latin typeface="Arial" panose="020B0604020202020204" pitchFamily="34" charset="0"/>
                <a:cs typeface="Arial" panose="020B0604020202020204" pitchFamily="34" charset="0"/>
              </a:rPr>
              <a:t>CAZURI    DE    INFECTARE    ÎN    RÎNDUL LUCRĂTORILORILOR     MEDICALI</a:t>
            </a:r>
            <a:endParaRPr sz="2400" dirty="0">
              <a:solidFill>
                <a:srgbClr val="FFFF00"/>
              </a:solidFill>
              <a:latin typeface="Arial" panose="020B0604020202020204" pitchFamily="34" charset="0"/>
              <a:cs typeface="Arial" panose="020B0604020202020204" pitchFamily="34" charset="0"/>
            </a:endParaRPr>
          </a:p>
        </p:txBody>
      </p:sp>
      <p:sp>
        <p:nvSpPr>
          <p:cNvPr id="74" name="Rectangle 34">
            <a:extLst>
              <a:ext uri="{FF2B5EF4-FFF2-40B4-BE49-F238E27FC236}">
                <a16:creationId xmlns:a16="http://schemas.microsoft.com/office/drawing/2014/main" id="{DC8D0853-69FE-423C-93F3-338DFF4D1644}"/>
              </a:ext>
            </a:extLst>
          </p:cNvPr>
          <p:cNvSpPr/>
          <p:nvPr/>
        </p:nvSpPr>
        <p:spPr>
          <a:xfrm>
            <a:off x="6326677" y="2074711"/>
            <a:ext cx="1743958" cy="45719"/>
          </a:xfrm>
          <a:prstGeom prst="rect">
            <a:avLst/>
          </a:prstGeom>
          <a:solidFill>
            <a:srgbClr val="1D46F3"/>
          </a:solidFill>
          <a:ln>
            <a:noFill/>
          </a:ln>
        </p:spPr>
        <p:style>
          <a:lnRef idx="2">
            <a:schemeClr val="accent1">
              <a:shade val="50000"/>
            </a:schemeClr>
          </a:lnRef>
          <a:fillRef idx="1">
            <a:schemeClr val="accent1"/>
          </a:fillRef>
          <a:effectRef idx="0">
            <a:schemeClr val="accent1"/>
          </a:effectRef>
          <a:fontRef idx="minor">
            <a:schemeClr val="lt1"/>
          </a:fontRef>
        </p:style>
        <p:txBody>
          <a:bodyPr lIns="188999" tIns="243000" rIns="135000" rtlCol="0" anchor="t"/>
          <a:lstStyle/>
          <a:p>
            <a:pPr>
              <a:lnSpc>
                <a:spcPct val="130000"/>
              </a:lnSpc>
              <a:spcBef>
                <a:spcPts val="750"/>
              </a:spcBef>
            </a:pPr>
            <a:endParaRPr lang="en-US" sz="750" dirty="0">
              <a:solidFill>
                <a:schemeClr val="tx1">
                  <a:alpha val="70000"/>
                </a:schemeClr>
              </a:solidFill>
            </a:endParaRPr>
          </a:p>
        </p:txBody>
      </p:sp>
      <p:sp>
        <p:nvSpPr>
          <p:cNvPr id="77" name="+156">
            <a:extLst>
              <a:ext uri="{FF2B5EF4-FFF2-40B4-BE49-F238E27FC236}">
                <a16:creationId xmlns:a16="http://schemas.microsoft.com/office/drawing/2014/main" id="{F150A25A-6CE9-4433-AAAA-8C618A20EA07}"/>
              </a:ext>
            </a:extLst>
          </p:cNvPr>
          <p:cNvSpPr/>
          <p:nvPr/>
        </p:nvSpPr>
        <p:spPr>
          <a:xfrm>
            <a:off x="1619671" y="2536041"/>
            <a:ext cx="1643547" cy="61754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90" tIns="34290" rIns="34290" bIns="34290" numCol="1" anchor="ctr">
            <a:spAutoFit/>
          </a:bodyPr>
          <a:lstStyle>
            <a:lvl1pPr algn="l" defTabSz="1828660">
              <a:defRPr sz="9500" b="0">
                <a:solidFill>
                  <a:srgbClr val="F7F7F7"/>
                </a:solidFill>
                <a:latin typeface="Open Sans"/>
                <a:ea typeface="Open Sans"/>
                <a:cs typeface="Open Sans"/>
                <a:sym typeface="Open Sans"/>
              </a:defRPr>
            </a:lvl1pPr>
          </a:lstStyle>
          <a:p>
            <a:pPr algn="ctr"/>
            <a:r>
              <a:rPr lang="ro-RO" sz="3563" b="1" dirty="0">
                <a:solidFill>
                  <a:srgbClr val="1D46F3"/>
                </a:solidFill>
              </a:rPr>
              <a:t>23</a:t>
            </a:r>
            <a:endParaRPr sz="3563" b="1" dirty="0">
              <a:solidFill>
                <a:srgbClr val="1D46F3"/>
              </a:solidFill>
            </a:endParaRPr>
          </a:p>
        </p:txBody>
      </p:sp>
      <p:sp>
        <p:nvSpPr>
          <p:cNvPr id="78" name="+156">
            <a:extLst>
              <a:ext uri="{FF2B5EF4-FFF2-40B4-BE49-F238E27FC236}">
                <a16:creationId xmlns:a16="http://schemas.microsoft.com/office/drawing/2014/main" id="{3FCDA824-DE64-49C5-8B7F-BF2E64D55AC1}"/>
              </a:ext>
            </a:extLst>
          </p:cNvPr>
          <p:cNvSpPr/>
          <p:nvPr/>
        </p:nvSpPr>
        <p:spPr>
          <a:xfrm>
            <a:off x="3916616" y="2576813"/>
            <a:ext cx="1806647" cy="61754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90" tIns="34290" rIns="34290" bIns="34290" numCol="1" anchor="ctr">
            <a:spAutoFit/>
          </a:bodyPr>
          <a:lstStyle>
            <a:lvl1pPr algn="l" defTabSz="1828660">
              <a:defRPr sz="9500" b="0">
                <a:solidFill>
                  <a:srgbClr val="F7F7F7"/>
                </a:solidFill>
                <a:latin typeface="Open Sans"/>
                <a:ea typeface="Open Sans"/>
                <a:cs typeface="Open Sans"/>
                <a:sym typeface="Open Sans"/>
              </a:defRPr>
            </a:lvl1pPr>
          </a:lstStyle>
          <a:p>
            <a:pPr algn="ctr"/>
            <a:r>
              <a:rPr lang="ro-RO" sz="3563" b="1" dirty="0">
                <a:solidFill>
                  <a:srgbClr val="1D46F3"/>
                </a:solidFill>
              </a:rPr>
              <a:t>25</a:t>
            </a:r>
            <a:endParaRPr sz="3563" b="1" dirty="0">
              <a:solidFill>
                <a:srgbClr val="1D46F3"/>
              </a:solidFill>
            </a:endParaRPr>
          </a:p>
        </p:txBody>
      </p:sp>
      <p:sp>
        <p:nvSpPr>
          <p:cNvPr id="79" name="+156">
            <a:extLst>
              <a:ext uri="{FF2B5EF4-FFF2-40B4-BE49-F238E27FC236}">
                <a16:creationId xmlns:a16="http://schemas.microsoft.com/office/drawing/2014/main" id="{1C46748C-7412-4A03-ABE0-2F607B485F55}"/>
              </a:ext>
            </a:extLst>
          </p:cNvPr>
          <p:cNvSpPr/>
          <p:nvPr/>
        </p:nvSpPr>
        <p:spPr>
          <a:xfrm>
            <a:off x="6444208" y="2617207"/>
            <a:ext cx="1631450" cy="61754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90" tIns="34290" rIns="34290" bIns="34290" numCol="1" anchor="ctr">
            <a:spAutoFit/>
          </a:bodyPr>
          <a:lstStyle>
            <a:lvl1pPr algn="l" defTabSz="1828660">
              <a:defRPr sz="9500" b="0">
                <a:solidFill>
                  <a:srgbClr val="F7F7F7"/>
                </a:solidFill>
                <a:latin typeface="Open Sans"/>
                <a:ea typeface="Open Sans"/>
                <a:cs typeface="Open Sans"/>
                <a:sym typeface="Open Sans"/>
              </a:defRPr>
            </a:lvl1pPr>
          </a:lstStyle>
          <a:p>
            <a:pPr algn="ctr"/>
            <a:r>
              <a:rPr lang="ro-RO" sz="3563" b="1" dirty="0">
                <a:solidFill>
                  <a:srgbClr val="1D46F3"/>
                </a:solidFill>
              </a:rPr>
              <a:t>31</a:t>
            </a:r>
            <a:endParaRPr sz="3563" b="1" dirty="0">
              <a:solidFill>
                <a:srgbClr val="1D46F3"/>
              </a:solidFill>
            </a:endParaRPr>
          </a:p>
        </p:txBody>
      </p:sp>
      <p:sp>
        <p:nvSpPr>
          <p:cNvPr id="3" name="Прямоугольник 2"/>
          <p:cNvSpPr/>
          <p:nvPr/>
        </p:nvSpPr>
        <p:spPr>
          <a:xfrm>
            <a:off x="827584" y="3933056"/>
            <a:ext cx="7776864" cy="3016210"/>
          </a:xfrm>
          <a:prstGeom prst="rect">
            <a:avLst/>
          </a:prstGeom>
        </p:spPr>
        <p:txBody>
          <a:bodyPr wrap="square">
            <a:spAutoFit/>
          </a:bodyPr>
          <a:lstStyle/>
          <a:p>
            <a:pPr marL="285750" indent="-285750">
              <a:buFont typeface="Wingdings" panose="05000000000000000000" pitchFamily="2" charset="2"/>
              <a:buChar char="Ø"/>
            </a:pPr>
            <a:r>
              <a:rPr lang="ro-RO" dirty="0"/>
              <a:t>Din 159 pacienți depistați primar COVID -19 pozitivi, din ei, 133 pacienți, </a:t>
            </a:r>
            <a:endParaRPr lang="en-US" dirty="0" smtClean="0"/>
          </a:p>
          <a:p>
            <a:r>
              <a:rPr lang="en-US" dirty="0" smtClean="0"/>
              <a:t>     </a:t>
            </a:r>
            <a:r>
              <a:rPr lang="ro-RO" dirty="0" smtClean="0"/>
              <a:t>s-au </a:t>
            </a:r>
            <a:r>
              <a:rPr lang="ro-RO" dirty="0"/>
              <a:t>aflat la tratament în diferite secții a institutului</a:t>
            </a:r>
            <a:r>
              <a:rPr lang="ro-RO" dirty="0" smtClean="0"/>
              <a:t>.</a:t>
            </a:r>
            <a:endParaRPr lang="en-US" dirty="0" smtClean="0"/>
          </a:p>
          <a:p>
            <a:r>
              <a:rPr lang="en-US" dirty="0"/>
              <a:t> </a:t>
            </a:r>
            <a:r>
              <a:rPr lang="en-US" dirty="0" smtClean="0"/>
              <a:t>   </a:t>
            </a:r>
            <a:r>
              <a:rPr lang="ro-RO" dirty="0" smtClean="0"/>
              <a:t> </a:t>
            </a:r>
            <a:r>
              <a:rPr lang="ro-RO" dirty="0"/>
              <a:t>În secția BTI </a:t>
            </a:r>
            <a:r>
              <a:rPr lang="ro-RO" dirty="0" smtClean="0"/>
              <a:t>s-au aflat 31</a:t>
            </a:r>
            <a:r>
              <a:rPr lang="en-US" dirty="0" smtClean="0"/>
              <a:t> </a:t>
            </a:r>
            <a:r>
              <a:rPr lang="ro-RO" dirty="0" smtClean="0"/>
              <a:t>pacienți</a:t>
            </a:r>
            <a:r>
              <a:rPr lang="ro-RO" dirty="0"/>
              <a:t>, inclusiv în 4 cazuri cu deces ce </a:t>
            </a:r>
            <a:endParaRPr lang="en-US" dirty="0" smtClean="0"/>
          </a:p>
          <a:p>
            <a:r>
              <a:rPr lang="en-US" dirty="0"/>
              <a:t> </a:t>
            </a:r>
            <a:r>
              <a:rPr lang="en-US" dirty="0" smtClean="0"/>
              <a:t>    </a:t>
            </a:r>
            <a:r>
              <a:rPr lang="ro-RO" dirty="0" smtClean="0"/>
              <a:t>a </a:t>
            </a:r>
            <a:r>
              <a:rPr lang="ro-RO" dirty="0"/>
              <a:t>survenit în primele 48 ore de la internare.</a:t>
            </a:r>
          </a:p>
          <a:p>
            <a:pPr marL="285750" indent="-285750">
              <a:buFont typeface="Wingdings" panose="05000000000000000000" pitchFamily="2" charset="2"/>
              <a:buChar char="Ø"/>
            </a:pPr>
            <a:r>
              <a:rPr lang="ro-RO" dirty="0"/>
              <a:t> Între angajați depistați primar COVID -19 pozitivi au fost înregistrate -76 cazuri și încă 3 cazuri repetat (peste 3 luni și mai mult). În structură: medici – 23 persoane, asistenți medicali  -25 persoane, </a:t>
            </a:r>
            <a:r>
              <a:rPr lang="ro-RO" dirty="0" err="1"/>
              <a:t>cîte</a:t>
            </a:r>
            <a:r>
              <a:rPr lang="ro-RO" dirty="0"/>
              <a:t> 4 persoane fiecare – laboratorul clinic-diagnostic,  farmacia, contabilitatea și personal auxiliar (brancardieri, liftieri, bufetieri, șoferi) - 19 persoane.</a:t>
            </a:r>
            <a:endParaRPr lang="ru-RU" dirty="0"/>
          </a:p>
          <a:p>
            <a:endParaRPr lang="ro-RO" sz="1400" dirty="0"/>
          </a:p>
          <a:p>
            <a:pPr marL="0" indent="0">
              <a:buNone/>
            </a:pPr>
            <a:endParaRPr lang="ru-RU" sz="1400" dirty="0"/>
          </a:p>
        </p:txBody>
      </p:sp>
    </p:spTree>
    <p:extLst>
      <p:ext uri="{BB962C8B-B14F-4D97-AF65-F5344CB8AC3E}">
        <p14:creationId xmlns:p14="http://schemas.microsoft.com/office/powerpoint/2010/main" val="4043469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628650" y="1044875"/>
            <a:ext cx="7886700" cy="562874"/>
          </a:xfrm>
        </p:spPr>
        <p:txBody>
          <a:bodyPr>
            <a:noAutofit/>
          </a:bodyPr>
          <a:lstStyle/>
          <a:p>
            <a:r>
              <a:rPr lang="en-US" sz="2400" dirty="0" smtClean="0">
                <a:solidFill>
                  <a:srgbClr val="FFFF00"/>
                </a:solidFill>
                <a:latin typeface="Arial" panose="020B0604020202020204" pitchFamily="34" charset="0"/>
                <a:cs typeface="Arial" panose="020B0604020202020204" pitchFamily="34" charset="0"/>
              </a:rPr>
              <a:t>REGLEMENT</a:t>
            </a:r>
            <a:r>
              <a:rPr lang="ro-RO" sz="2400" dirty="0" smtClean="0">
                <a:solidFill>
                  <a:srgbClr val="FFFF00"/>
                </a:solidFill>
                <a:latin typeface="Arial" panose="020B0604020202020204" pitchFamily="34" charset="0"/>
                <a:cs typeface="Arial" panose="020B0604020202020204" pitchFamily="34" charset="0"/>
              </a:rPr>
              <a:t>ĂRI   NATIONALE</a:t>
            </a:r>
            <a:br>
              <a:rPr lang="ro-RO" sz="2400" dirty="0" smtClean="0">
                <a:solidFill>
                  <a:srgbClr val="FFFF00"/>
                </a:solidFill>
                <a:latin typeface="Arial" panose="020B0604020202020204" pitchFamily="34" charset="0"/>
                <a:cs typeface="Arial" panose="020B0604020202020204" pitchFamily="34" charset="0"/>
              </a:rPr>
            </a:br>
            <a:r>
              <a:rPr lang="ro-RO" sz="2400" dirty="0">
                <a:solidFill>
                  <a:srgbClr val="FFFF00"/>
                </a:solidFill>
                <a:latin typeface="Arial" panose="020B0604020202020204" pitchFamily="34" charset="0"/>
                <a:cs typeface="Arial" panose="020B0604020202020204" pitchFamily="34" charset="0"/>
              </a:rPr>
              <a:t>PROCESUL DE VACCINARE</a:t>
            </a:r>
            <a:r>
              <a:rPr lang="en-US" sz="2400" dirty="0">
                <a:solidFill>
                  <a:srgbClr val="FFFF00"/>
                </a:solidFill>
                <a:latin typeface="Arial" panose="020B0604020202020204" pitchFamily="34" charset="0"/>
                <a:cs typeface="Arial" panose="020B0604020202020204" pitchFamily="34" charset="0"/>
              </a:rPr>
              <a:t/>
            </a:r>
            <a:br>
              <a:rPr lang="en-US" sz="2400" dirty="0">
                <a:solidFill>
                  <a:srgbClr val="FFFF00"/>
                </a:solidFill>
                <a:latin typeface="Arial" panose="020B0604020202020204" pitchFamily="34" charset="0"/>
                <a:cs typeface="Arial" panose="020B0604020202020204" pitchFamily="34" charset="0"/>
              </a:rPr>
            </a:br>
            <a:endParaRPr lang="ru-RU" sz="2400" dirty="0">
              <a:solidFill>
                <a:srgbClr val="FFFF00"/>
              </a:solidFill>
              <a:latin typeface="Arial" panose="020B0604020202020204" pitchFamily="34" charset="0"/>
              <a:cs typeface="Arial" panose="020B0604020202020204" pitchFamily="34" charset="0"/>
            </a:endParaRPr>
          </a:p>
        </p:txBody>
      </p:sp>
      <p:pic>
        <p:nvPicPr>
          <p:cNvPr id="1032" name="Picture 8" descr="Anunțul momentului despre vaccinare! Cine NU ar trebui, de fapt, să  primească vaccinul anti-COVID – Capit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4509120"/>
            <a:ext cx="2808312" cy="187220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el 8"/>
          <p:cNvGraphicFramePr>
            <a:graphicFrameLocks noGrp="1"/>
          </p:cNvGraphicFramePr>
          <p:nvPr>
            <p:extLst>
              <p:ext uri="{D42A27DB-BD31-4B8C-83A1-F6EECF244321}">
                <p14:modId xmlns:p14="http://schemas.microsoft.com/office/powerpoint/2010/main" val="1057121011"/>
              </p:ext>
            </p:extLst>
          </p:nvPr>
        </p:nvGraphicFramePr>
        <p:xfrm>
          <a:off x="971600" y="4509120"/>
          <a:ext cx="4270814" cy="1907140"/>
        </p:xfrm>
        <a:graphic>
          <a:graphicData uri="http://schemas.openxmlformats.org/drawingml/2006/table">
            <a:tbl>
              <a:tblPr firstRow="1" firstCol="1" bandRow="1">
                <a:tableStyleId>{5940675A-B579-460E-94D1-54222C63F5DA}</a:tableStyleId>
              </a:tblPr>
              <a:tblGrid>
                <a:gridCol w="1928736">
                  <a:extLst>
                    <a:ext uri="{9D8B030D-6E8A-4147-A177-3AD203B41FA5}">
                      <a16:colId xmlns:a16="http://schemas.microsoft.com/office/drawing/2014/main" val="497747823"/>
                    </a:ext>
                  </a:extLst>
                </a:gridCol>
                <a:gridCol w="2342078">
                  <a:extLst>
                    <a:ext uri="{9D8B030D-6E8A-4147-A177-3AD203B41FA5}">
                      <a16:colId xmlns:a16="http://schemas.microsoft.com/office/drawing/2014/main" val="1020939284"/>
                    </a:ext>
                  </a:extLst>
                </a:gridCol>
              </a:tblGrid>
              <a:tr h="661976">
                <a:tc>
                  <a:txBody>
                    <a:bodyPr/>
                    <a:lstStyle/>
                    <a:p>
                      <a:pPr>
                        <a:lnSpc>
                          <a:spcPct val="107000"/>
                        </a:lnSpc>
                        <a:spcAft>
                          <a:spcPts val="0"/>
                        </a:spcAft>
                      </a:pPr>
                      <a:r>
                        <a:rPr lang="en-US" sz="1800" b="1" dirty="0" err="1">
                          <a:solidFill>
                            <a:schemeClr val="bg1"/>
                          </a:solidFill>
                          <a:effectLst/>
                          <a:latin typeface="Times New Roman" panose="02020603050405020304" pitchFamily="18" charset="0"/>
                          <a:cs typeface="Times New Roman" panose="02020603050405020304" pitchFamily="18" charset="0"/>
                        </a:rPr>
                        <a:t>Doza</a:t>
                      </a:r>
                      <a:r>
                        <a:rPr lang="en-US" sz="1800" b="1" dirty="0">
                          <a:solidFill>
                            <a:schemeClr val="bg1"/>
                          </a:solidFill>
                          <a:effectLst/>
                          <a:latin typeface="Times New Roman" panose="02020603050405020304" pitchFamily="18" charset="0"/>
                          <a:cs typeface="Times New Roman" panose="02020603050405020304" pitchFamily="18" charset="0"/>
                        </a:rPr>
                        <a:t> de </a:t>
                      </a:r>
                      <a:r>
                        <a:rPr lang="en-US" sz="1800" b="1" dirty="0" err="1">
                          <a:solidFill>
                            <a:schemeClr val="bg1"/>
                          </a:solidFill>
                          <a:effectLst/>
                          <a:latin typeface="Times New Roman" panose="02020603050405020304" pitchFamily="18" charset="0"/>
                          <a:cs typeface="Times New Roman" panose="02020603050405020304" pitchFamily="18" charset="0"/>
                        </a:rPr>
                        <a:t>vaccinare</a:t>
                      </a:r>
                      <a:endParaRPr lang="ru-RU" sz="1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solidFill>
                      <a:schemeClr val="bg2">
                        <a:lumMod val="60000"/>
                        <a:lumOff val="40000"/>
                      </a:schemeClr>
                    </a:solidFill>
                  </a:tcPr>
                </a:tc>
                <a:tc>
                  <a:txBody>
                    <a:bodyPr/>
                    <a:lstStyle/>
                    <a:p>
                      <a:pPr>
                        <a:lnSpc>
                          <a:spcPct val="107000"/>
                        </a:lnSpc>
                        <a:spcAft>
                          <a:spcPts val="0"/>
                        </a:spcAft>
                      </a:pPr>
                      <a:r>
                        <a:rPr lang="en-US" sz="1800" b="1" dirty="0" err="1">
                          <a:solidFill>
                            <a:schemeClr val="bg1"/>
                          </a:solidFill>
                          <a:effectLst/>
                          <a:latin typeface="Times New Roman" panose="02020603050405020304" pitchFamily="18" charset="0"/>
                          <a:cs typeface="Times New Roman" panose="02020603050405020304" pitchFamily="18" charset="0"/>
                        </a:rPr>
                        <a:t>Nr</a:t>
                      </a:r>
                      <a:r>
                        <a:rPr lang="en-US" sz="1800" b="1" dirty="0">
                          <a:solidFill>
                            <a:schemeClr val="bg1"/>
                          </a:solidFill>
                          <a:effectLst/>
                          <a:latin typeface="Times New Roman" panose="02020603050405020304" pitchFamily="18" charset="0"/>
                          <a:cs typeface="Times New Roman" panose="02020603050405020304" pitchFamily="18" charset="0"/>
                        </a:rPr>
                        <a:t>. </a:t>
                      </a:r>
                      <a:r>
                        <a:rPr lang="ro-RO" sz="1800" b="1" dirty="0" smtClean="0">
                          <a:solidFill>
                            <a:schemeClr val="bg1"/>
                          </a:solidFill>
                          <a:effectLst/>
                          <a:latin typeface="Times New Roman" panose="02020603050405020304" pitchFamily="18" charset="0"/>
                          <a:cs typeface="Times New Roman" panose="02020603050405020304" pitchFamily="18" charset="0"/>
                        </a:rPr>
                        <a:t>a</a:t>
                      </a:r>
                      <a:r>
                        <a:rPr lang="en-US" sz="1800" b="1" dirty="0" err="1" smtClean="0">
                          <a:solidFill>
                            <a:schemeClr val="bg1"/>
                          </a:solidFill>
                          <a:effectLst/>
                          <a:latin typeface="Times New Roman" panose="02020603050405020304" pitchFamily="18" charset="0"/>
                          <a:cs typeface="Times New Roman" panose="02020603050405020304" pitchFamily="18" charset="0"/>
                        </a:rPr>
                        <a:t>ngajaților</a:t>
                      </a:r>
                      <a:r>
                        <a:rPr lang="en-US" sz="1800" b="1" dirty="0" smtClean="0">
                          <a:solidFill>
                            <a:schemeClr val="bg1"/>
                          </a:solidFill>
                          <a:effectLst/>
                          <a:latin typeface="Times New Roman" panose="02020603050405020304" pitchFamily="18" charset="0"/>
                          <a:cs typeface="Times New Roman" panose="02020603050405020304" pitchFamily="18" charset="0"/>
                        </a:rPr>
                        <a:t> </a:t>
                      </a:r>
                      <a:r>
                        <a:rPr lang="en-US" sz="1800" b="1" dirty="0" err="1">
                          <a:solidFill>
                            <a:schemeClr val="bg1"/>
                          </a:solidFill>
                          <a:effectLst/>
                          <a:latin typeface="Times New Roman" panose="02020603050405020304" pitchFamily="18" charset="0"/>
                          <a:cs typeface="Times New Roman" panose="02020603050405020304" pitchFamily="18" charset="0"/>
                        </a:rPr>
                        <a:t>vaccinați</a:t>
                      </a:r>
                      <a:endParaRPr lang="ru-RU" sz="1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solidFill>
                      <a:schemeClr val="bg2">
                        <a:lumMod val="60000"/>
                        <a:lumOff val="40000"/>
                      </a:schemeClr>
                    </a:solidFill>
                  </a:tcPr>
                </a:tc>
                <a:extLst>
                  <a:ext uri="{0D108BD9-81ED-4DB2-BD59-A6C34878D82A}">
                    <a16:rowId xmlns:a16="http://schemas.microsoft.com/office/drawing/2014/main" val="2471742023"/>
                  </a:ext>
                </a:extLst>
              </a:tr>
              <a:tr h="622582">
                <a:tc>
                  <a:txBody>
                    <a:bodyPr/>
                    <a:lstStyle/>
                    <a:p>
                      <a:pPr>
                        <a:lnSpc>
                          <a:spcPct val="107000"/>
                        </a:lnSpc>
                        <a:spcAft>
                          <a:spcPts val="0"/>
                        </a:spcAft>
                      </a:pPr>
                      <a:r>
                        <a:rPr lang="ro-RO" sz="1800" b="1" dirty="0">
                          <a:solidFill>
                            <a:schemeClr val="bg1"/>
                          </a:solidFill>
                          <a:effectLst/>
                          <a:latin typeface="Times New Roman" panose="02020603050405020304" pitchFamily="18" charset="0"/>
                          <a:cs typeface="Times New Roman" panose="02020603050405020304" pitchFamily="18" charset="0"/>
                        </a:rPr>
                        <a:t>Doza I și II</a:t>
                      </a:r>
                      <a:endParaRPr lang="ru-RU" sz="1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solidFill>
                      <a:schemeClr val="bg2">
                        <a:lumMod val="60000"/>
                        <a:lumOff val="40000"/>
                      </a:schemeClr>
                    </a:solidFill>
                  </a:tcPr>
                </a:tc>
                <a:tc>
                  <a:txBody>
                    <a:bodyPr/>
                    <a:lstStyle/>
                    <a:p>
                      <a:pPr algn="ctr">
                        <a:lnSpc>
                          <a:spcPct val="107000"/>
                        </a:lnSpc>
                        <a:spcAft>
                          <a:spcPts val="0"/>
                        </a:spcAft>
                      </a:pPr>
                      <a:r>
                        <a:rPr lang="ro-RO" sz="1800" b="1" dirty="0">
                          <a:solidFill>
                            <a:schemeClr val="bg1"/>
                          </a:solidFill>
                          <a:effectLst/>
                          <a:latin typeface="Times New Roman" panose="02020603050405020304" pitchFamily="18" charset="0"/>
                          <a:cs typeface="Times New Roman" panose="02020603050405020304" pitchFamily="18" charset="0"/>
                        </a:rPr>
                        <a:t>336 (97,95%)</a:t>
                      </a:r>
                      <a:endParaRPr lang="ru-RU" sz="1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solidFill>
                      <a:schemeClr val="bg2">
                        <a:lumMod val="60000"/>
                        <a:lumOff val="40000"/>
                      </a:schemeClr>
                    </a:solidFill>
                  </a:tcPr>
                </a:tc>
                <a:extLst>
                  <a:ext uri="{0D108BD9-81ED-4DB2-BD59-A6C34878D82A}">
                    <a16:rowId xmlns:a16="http://schemas.microsoft.com/office/drawing/2014/main" val="1795804270"/>
                  </a:ext>
                </a:extLst>
              </a:tr>
              <a:tr h="622582">
                <a:tc>
                  <a:txBody>
                    <a:bodyPr/>
                    <a:lstStyle/>
                    <a:p>
                      <a:pPr>
                        <a:lnSpc>
                          <a:spcPct val="107000"/>
                        </a:lnSpc>
                        <a:spcAft>
                          <a:spcPts val="0"/>
                        </a:spcAft>
                      </a:pPr>
                      <a:r>
                        <a:rPr lang="ro-RO" sz="1800" b="1" dirty="0">
                          <a:solidFill>
                            <a:schemeClr val="bg1"/>
                          </a:solidFill>
                          <a:effectLst/>
                          <a:latin typeface="Times New Roman" panose="02020603050405020304" pitchFamily="18" charset="0"/>
                          <a:cs typeface="Times New Roman" panose="02020603050405020304" pitchFamily="18" charset="0"/>
                        </a:rPr>
                        <a:t>Doza booster</a:t>
                      </a:r>
                      <a:endParaRPr lang="ru-RU" sz="1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solidFill>
                      <a:schemeClr val="bg2">
                        <a:lumMod val="60000"/>
                        <a:lumOff val="40000"/>
                      </a:schemeClr>
                    </a:solidFill>
                  </a:tcPr>
                </a:tc>
                <a:tc>
                  <a:txBody>
                    <a:bodyPr/>
                    <a:lstStyle/>
                    <a:p>
                      <a:pPr algn="ctr">
                        <a:lnSpc>
                          <a:spcPct val="107000"/>
                        </a:lnSpc>
                        <a:spcAft>
                          <a:spcPts val="0"/>
                        </a:spcAft>
                      </a:pPr>
                      <a:r>
                        <a:rPr lang="ro-RO" sz="1800" b="1" dirty="0">
                          <a:solidFill>
                            <a:schemeClr val="bg1"/>
                          </a:solidFill>
                          <a:effectLst/>
                          <a:latin typeface="Times New Roman" panose="02020603050405020304" pitchFamily="18" charset="0"/>
                          <a:cs typeface="Times New Roman" panose="02020603050405020304" pitchFamily="18" charset="0"/>
                        </a:rPr>
                        <a:t>286 (85,11%)</a:t>
                      </a:r>
                      <a:endParaRPr lang="ru-RU" sz="1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solidFill>
                      <a:schemeClr val="bg2">
                        <a:lumMod val="60000"/>
                        <a:lumOff val="40000"/>
                      </a:schemeClr>
                    </a:solidFill>
                  </a:tcPr>
                </a:tc>
                <a:extLst>
                  <a:ext uri="{0D108BD9-81ED-4DB2-BD59-A6C34878D82A}">
                    <a16:rowId xmlns:a16="http://schemas.microsoft.com/office/drawing/2014/main" val="979891360"/>
                  </a:ext>
                </a:extLst>
              </a:tr>
            </a:tbl>
          </a:graphicData>
        </a:graphic>
      </p:graphicFrame>
      <p:sp>
        <p:nvSpPr>
          <p:cNvPr id="10" name="Dreptunghi 9"/>
          <p:cNvSpPr/>
          <p:nvPr/>
        </p:nvSpPr>
        <p:spPr>
          <a:xfrm>
            <a:off x="818231" y="1700548"/>
            <a:ext cx="7697119" cy="2062103"/>
          </a:xfrm>
          <a:prstGeom prst="rect">
            <a:avLst/>
          </a:prstGeom>
        </p:spPr>
        <p:txBody>
          <a:bodyPr wrap="square">
            <a:spAutoFit/>
          </a:bodyPr>
          <a:lstStyle/>
          <a:p>
            <a:pPr marL="285750" indent="-285750">
              <a:buFont typeface="Wingdings" panose="05000000000000000000" pitchFamily="2" charset="2"/>
              <a:buChar char="Ø"/>
            </a:pPr>
            <a:r>
              <a:rPr lang="ro-RO" sz="1600" dirty="0"/>
              <a:t>Ordinul MS RM nr. 32 din 19.01.2022 Cu privire la aprobarea Protocolului clinic național „Infecția cu </a:t>
            </a:r>
            <a:r>
              <a:rPr lang="ro-RO" sz="1600" dirty="0" err="1"/>
              <a:t>coronavirus</a:t>
            </a:r>
            <a:r>
              <a:rPr lang="ro-RO" sz="1600" dirty="0"/>
              <a:t> de tip nou (COVID -19)”, ediția VII;</a:t>
            </a:r>
          </a:p>
          <a:p>
            <a:pPr marL="285750" indent="-285750">
              <a:buFont typeface="Wingdings" panose="05000000000000000000" pitchFamily="2" charset="2"/>
              <a:buChar char="Ø"/>
            </a:pPr>
            <a:endParaRPr lang="ro-RO" sz="1600" dirty="0"/>
          </a:p>
          <a:p>
            <a:pPr marL="285750" indent="-285750">
              <a:buFont typeface="Wingdings" panose="05000000000000000000" pitchFamily="2" charset="2"/>
              <a:buChar char="Ø"/>
            </a:pPr>
            <a:r>
              <a:rPr lang="ro-RO" sz="1600" dirty="0"/>
              <a:t>Ordinul MSMPS nr. 93 din 05 februarie 2021 Cu privire la implementarea Planului național de imunizare anti-COVID -</a:t>
            </a:r>
            <a:r>
              <a:rPr lang="ro-RO" sz="1600" dirty="0" smtClean="0"/>
              <a:t>19</a:t>
            </a:r>
            <a:endParaRPr lang="en-US" sz="1600" dirty="0" smtClean="0"/>
          </a:p>
          <a:p>
            <a:endParaRPr lang="ro-RO" sz="1600" dirty="0"/>
          </a:p>
          <a:p>
            <a:pPr marL="285750" indent="-285750">
              <a:buFont typeface="Wingdings" panose="05000000000000000000" pitchFamily="2" charset="2"/>
              <a:buChar char="Ø"/>
            </a:pPr>
            <a:r>
              <a:rPr lang="ro-RO" sz="1600" dirty="0"/>
              <a:t>Ordinul MS RM nr. 1089 Cu privire aplicarea dozei suplimentare și dozei booster de vaccin anti-COVID</a:t>
            </a:r>
            <a:endParaRPr lang="ru-RU" sz="16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2021903"/>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496944" cy="576064"/>
          </a:xfrm>
          <a:noFill/>
        </p:spPr>
        <p:txBody>
          <a:bodyPr>
            <a:noAutofit/>
          </a:bodyPr>
          <a:lstStyle/>
          <a:p>
            <a:pPr algn="ctr"/>
            <a:r>
              <a:rPr lang="ro-RO" sz="2100" b="0" dirty="0">
                <a:ln w="0"/>
                <a:solidFill>
                  <a:srgbClr val="FFFF00"/>
                </a:solidFill>
                <a:effectLst>
                  <a:outerShdw blurRad="38100" dist="25400" dir="5400000" algn="ctr" rotWithShape="0">
                    <a:srgbClr val="6E747A">
                      <a:alpha val="43000"/>
                    </a:srgbClr>
                  </a:outerShdw>
                </a:effectLst>
                <a:latin typeface="Arial Black" panose="020B0A04020102020204" pitchFamily="34" charset="0"/>
                <a:cs typeface="Times New Roman" panose="02020603050405020304" pitchFamily="18" charset="0"/>
              </a:rPr>
              <a:t/>
            </a:r>
            <a:br>
              <a:rPr lang="ro-RO" sz="2100" b="0" dirty="0">
                <a:ln w="0"/>
                <a:solidFill>
                  <a:srgbClr val="FFFF00"/>
                </a:solidFill>
                <a:effectLst>
                  <a:outerShdw blurRad="38100" dist="25400" dir="5400000" algn="ctr" rotWithShape="0">
                    <a:srgbClr val="6E747A">
                      <a:alpha val="43000"/>
                    </a:srgbClr>
                  </a:outerShdw>
                </a:effectLst>
                <a:latin typeface="Arial Black" panose="020B0A04020102020204" pitchFamily="34" charset="0"/>
                <a:cs typeface="Times New Roman" panose="02020603050405020304" pitchFamily="18" charset="0"/>
              </a:rPr>
            </a:br>
            <a:r>
              <a:rPr lang="ro-RO" sz="2100" b="0" dirty="0">
                <a:ln w="0"/>
                <a:solidFill>
                  <a:srgbClr val="FFFF00"/>
                </a:solidFill>
                <a:effectLst>
                  <a:outerShdw blurRad="38100" dist="25400" dir="5400000" algn="ctr" rotWithShape="0">
                    <a:srgbClr val="6E747A">
                      <a:alpha val="43000"/>
                    </a:srgbClr>
                  </a:outerShdw>
                </a:effectLst>
                <a:latin typeface="Arial Black" panose="020B0A04020102020204" pitchFamily="34" charset="0"/>
                <a:cs typeface="Times New Roman" panose="02020603050405020304" pitchFamily="18" charset="0"/>
              </a:rPr>
              <a:t>DISTRIBUIREA  PE NOZOLOGII  A  INTERNĂRILOR</a:t>
            </a:r>
            <a:r>
              <a:rPr lang="en-US" sz="2100" b="0" dirty="0">
                <a:ln w="0"/>
                <a:solidFill>
                  <a:srgbClr val="FFFF00"/>
                </a:solidFill>
                <a:effectLst>
                  <a:outerShdw blurRad="38100" dist="25400" dir="5400000" algn="ctr" rotWithShape="0">
                    <a:srgbClr val="6E747A">
                      <a:alpha val="43000"/>
                    </a:srgbClr>
                  </a:outerShdw>
                </a:effectLst>
                <a:latin typeface="Arial Black" panose="020B0A04020102020204" pitchFamily="34" charset="0"/>
                <a:cs typeface="Times New Roman" panose="02020603050405020304" pitchFamily="18" charset="0"/>
              </a:rPr>
              <a:t> 2022  </a:t>
            </a:r>
            <a:r>
              <a:rPr lang="ro-RO" sz="2100" b="0" dirty="0">
                <a:ln w="0"/>
                <a:solidFill>
                  <a:srgbClr val="FFFF00"/>
                </a:solidFill>
                <a:effectLst>
                  <a:outerShdw blurRad="38100" dist="25400" dir="5400000" algn="ctr" rotWithShape="0">
                    <a:srgbClr val="6E747A">
                      <a:alpha val="43000"/>
                    </a:srgbClr>
                  </a:outerShdw>
                </a:effectLst>
                <a:latin typeface="Arial Black" panose="020B0A04020102020204" pitchFamily="34" charset="0"/>
                <a:cs typeface="Times New Roman" panose="02020603050405020304" pitchFamily="18" charset="0"/>
              </a:rPr>
              <a:t/>
            </a:r>
            <a:br>
              <a:rPr lang="ro-RO" sz="2100" b="0" dirty="0">
                <a:ln w="0"/>
                <a:solidFill>
                  <a:srgbClr val="FFFF00"/>
                </a:solidFill>
                <a:effectLst>
                  <a:outerShdw blurRad="38100" dist="25400" dir="5400000" algn="ctr" rotWithShape="0">
                    <a:srgbClr val="6E747A">
                      <a:alpha val="43000"/>
                    </a:srgbClr>
                  </a:outerShdw>
                </a:effectLst>
                <a:latin typeface="Arial Black" panose="020B0A04020102020204" pitchFamily="34" charset="0"/>
                <a:cs typeface="Times New Roman" panose="02020603050405020304" pitchFamily="18" charset="0"/>
              </a:rPr>
            </a:br>
            <a:endParaRPr lang="ro-RO" sz="2100" b="0" dirty="0">
              <a:ln w="0"/>
              <a:solidFill>
                <a:srgbClr val="FFFF00"/>
              </a:solidFill>
              <a:effectLst>
                <a:outerShdw blurRad="38100" dist="25400" dir="5400000" algn="ctr" rotWithShape="0">
                  <a:srgbClr val="6E747A">
                    <a:alpha val="43000"/>
                  </a:srgbClr>
                </a:outerShdw>
              </a:effectLst>
              <a:latin typeface="Arial Black" panose="020B0A04020102020204" pitchFamily="34" charset="0"/>
            </a:endParaRPr>
          </a:p>
        </p:txBody>
      </p:sp>
      <p:graphicFrame>
        <p:nvGraphicFramePr>
          <p:cNvPr id="4" name="Диаграмма 3"/>
          <p:cNvGraphicFramePr/>
          <p:nvPr>
            <p:extLst>
              <p:ext uri="{D42A27DB-BD31-4B8C-83A1-F6EECF244321}">
                <p14:modId xmlns:p14="http://schemas.microsoft.com/office/powerpoint/2010/main" val="3144962712"/>
              </p:ext>
            </p:extLst>
          </p:nvPr>
        </p:nvGraphicFramePr>
        <p:xfrm>
          <a:off x="539552" y="1052736"/>
          <a:ext cx="8208911" cy="52565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362248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idx="4294967295"/>
          </p:nvPr>
        </p:nvSpPr>
        <p:spPr>
          <a:xfrm>
            <a:off x="719572" y="130738"/>
            <a:ext cx="7704856" cy="950384"/>
          </a:xfrm>
          <a:noFill/>
        </p:spPr>
        <p:txBody>
          <a:bodyPr>
            <a:noAutofit/>
          </a:bodyPr>
          <a:lstStyle/>
          <a:p>
            <a:r>
              <a:rPr lang="en-US" sz="1650" dirty="0">
                <a:solidFill>
                  <a:srgbClr val="FFFF00"/>
                </a:solidFill>
                <a:effectLst/>
                <a:latin typeface="Arial Black" pitchFamily="34" charset="0"/>
                <a:cs typeface="Times New Roman" panose="02020603050405020304" pitchFamily="18" charset="0"/>
              </a:rPr>
              <a:t>              INDICATORI ACTIVITATE CLINIC</a:t>
            </a:r>
            <a:r>
              <a:rPr lang="ro-RO" sz="1650" dirty="0">
                <a:solidFill>
                  <a:srgbClr val="FFFF00"/>
                </a:solidFill>
                <a:effectLst/>
                <a:latin typeface="Arial Black" pitchFamily="34" charset="0"/>
                <a:cs typeface="Times New Roman" panose="02020603050405020304" pitchFamily="18" charset="0"/>
              </a:rPr>
              <a:t>Ă</a:t>
            </a:r>
            <a:r>
              <a:rPr lang="en-US" sz="1650" dirty="0">
                <a:solidFill>
                  <a:srgbClr val="FFFF00"/>
                </a:solidFill>
                <a:effectLst/>
                <a:latin typeface="Arial Black" pitchFamily="34" charset="0"/>
                <a:cs typeface="Times New Roman" panose="02020603050405020304" pitchFamily="18" charset="0"/>
              </a:rPr>
              <a:t>   </a:t>
            </a:r>
            <a:endParaRPr lang="ru-RU" sz="1650" dirty="0">
              <a:solidFill>
                <a:srgbClr val="FFFF00"/>
              </a:solidFill>
              <a:effectLst/>
              <a:latin typeface="Arial Black" pitchFamily="34" charset="0"/>
            </a:endParaRPr>
          </a:p>
        </p:txBody>
      </p:sp>
      <p:sp>
        <p:nvSpPr>
          <p:cNvPr id="7" name="Rectangle 1"/>
          <p:cNvSpPr>
            <a:spLocks noChangeArrowheads="1"/>
          </p:cNvSpPr>
          <p:nvPr/>
        </p:nvSpPr>
        <p:spPr bwMode="auto">
          <a:xfrm>
            <a:off x="2168823" y="2810444"/>
            <a:ext cx="5582576" cy="20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anchor="ctr" anchorCtr="0" compatLnSpc="1">
            <a:prstTxWarp prst="textNoShape">
              <a:avLst/>
            </a:prstTxWarp>
            <a:spAutoFit/>
          </a:bodyPr>
          <a:lstStyle/>
          <a:p>
            <a:endParaRPr lang="ru-RU" sz="1013"/>
          </a:p>
        </p:txBody>
      </p:sp>
      <p:graphicFrame>
        <p:nvGraphicFramePr>
          <p:cNvPr id="5" name="Tabel 4"/>
          <p:cNvGraphicFramePr>
            <a:graphicFrameLocks noGrp="1"/>
          </p:cNvGraphicFramePr>
          <p:nvPr>
            <p:extLst>
              <p:ext uri="{D42A27DB-BD31-4B8C-83A1-F6EECF244321}">
                <p14:modId xmlns:p14="http://schemas.microsoft.com/office/powerpoint/2010/main" val="826681858"/>
              </p:ext>
            </p:extLst>
          </p:nvPr>
        </p:nvGraphicFramePr>
        <p:xfrm>
          <a:off x="251520" y="1340768"/>
          <a:ext cx="8640960" cy="5040559"/>
        </p:xfrm>
        <a:graphic>
          <a:graphicData uri="http://schemas.openxmlformats.org/drawingml/2006/table">
            <a:tbl>
              <a:tblPr>
                <a:tableStyleId>{69CF1AB2-1976-4502-BF36-3FF5EA218861}</a:tableStyleId>
              </a:tblPr>
              <a:tblGrid>
                <a:gridCol w="3745280">
                  <a:extLst>
                    <a:ext uri="{9D8B030D-6E8A-4147-A177-3AD203B41FA5}">
                      <a16:colId xmlns:a16="http://schemas.microsoft.com/office/drawing/2014/main" val="20000"/>
                    </a:ext>
                  </a:extLst>
                </a:gridCol>
                <a:gridCol w="1474861">
                  <a:extLst>
                    <a:ext uri="{9D8B030D-6E8A-4147-A177-3AD203B41FA5}">
                      <a16:colId xmlns:a16="http://schemas.microsoft.com/office/drawing/2014/main" val="20001"/>
                    </a:ext>
                  </a:extLst>
                </a:gridCol>
                <a:gridCol w="1270877">
                  <a:extLst>
                    <a:ext uri="{9D8B030D-6E8A-4147-A177-3AD203B41FA5}">
                      <a16:colId xmlns:a16="http://schemas.microsoft.com/office/drawing/2014/main" val="20002"/>
                    </a:ext>
                  </a:extLst>
                </a:gridCol>
                <a:gridCol w="958521">
                  <a:extLst>
                    <a:ext uri="{9D8B030D-6E8A-4147-A177-3AD203B41FA5}">
                      <a16:colId xmlns:a16="http://schemas.microsoft.com/office/drawing/2014/main" val="20003"/>
                    </a:ext>
                  </a:extLst>
                </a:gridCol>
                <a:gridCol w="1191421">
                  <a:extLst>
                    <a:ext uri="{9D8B030D-6E8A-4147-A177-3AD203B41FA5}">
                      <a16:colId xmlns:a16="http://schemas.microsoft.com/office/drawing/2014/main" val="20004"/>
                    </a:ext>
                  </a:extLst>
                </a:gridCol>
              </a:tblGrid>
              <a:tr h="280909">
                <a:tc rowSpan="2">
                  <a:txBody>
                    <a:bodyPr/>
                    <a:lstStyle/>
                    <a:p>
                      <a:pPr algn="ctr">
                        <a:lnSpc>
                          <a:spcPct val="115000"/>
                        </a:lnSpc>
                        <a:spcAft>
                          <a:spcPts val="1000"/>
                        </a:spcAft>
                      </a:pPr>
                      <a:r>
                        <a:rPr lang="ro-RO" sz="1400" b="1" dirty="0">
                          <a:solidFill>
                            <a:schemeClr val="bg1"/>
                          </a:solidFill>
                          <a:latin typeface="Arial" panose="020B0604020202020204" pitchFamily="34" charset="0"/>
                          <a:cs typeface="Arial" panose="020B0604020202020204" pitchFamily="34" charset="0"/>
                        </a:rPr>
                        <a:t>Denumire indicator   </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gridSpan="4">
                  <a:txBody>
                    <a:bodyPr/>
                    <a:lstStyle/>
                    <a:p>
                      <a:pPr algn="ctr">
                        <a:lnSpc>
                          <a:spcPct val="115000"/>
                        </a:lnSpc>
                        <a:spcAft>
                          <a:spcPts val="1000"/>
                        </a:spcAft>
                      </a:pPr>
                      <a:r>
                        <a:rPr lang="ro-RO" sz="1400" b="1" dirty="0">
                          <a:solidFill>
                            <a:schemeClr val="bg1"/>
                          </a:solidFill>
                          <a:latin typeface="Arial" panose="020B0604020202020204" pitchFamily="34" charset="0"/>
                          <a:cs typeface="Arial" panose="020B0604020202020204" pitchFamily="34" charset="0"/>
                        </a:rPr>
                        <a:t>                     Anii </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307509">
                <a:tc vMerge="1">
                  <a:txBody>
                    <a:bodyPr/>
                    <a:lstStyle/>
                    <a:p>
                      <a:pPr algn="ctr">
                        <a:lnSpc>
                          <a:spcPct val="115000"/>
                        </a:lnSpc>
                        <a:spcAft>
                          <a:spcPts val="1000"/>
                        </a:spcAft>
                      </a:pPr>
                      <a:endParaRPr lang="ru-RU" sz="1800" b="1" dirty="0">
                        <a:solidFill>
                          <a:schemeClr val="bg1"/>
                        </a:solidFill>
                        <a:latin typeface="Arial" pitchFamily="34" charset="0"/>
                        <a:ea typeface="Calibri"/>
                        <a:cs typeface="Arial" pitchFamily="34" charset="0"/>
                      </a:endParaRPr>
                    </a:p>
                  </a:txBody>
                  <a:tcPr marL="38195" marR="38195" marT="8814" marB="0">
                    <a:lnL w="28575" cap="flat" cmpd="sng" algn="ctr">
                      <a:solidFill>
                        <a:srgbClr val="10253F"/>
                      </a:solidFill>
                      <a:prstDash val="solid"/>
                      <a:round/>
                      <a:headEnd type="none" w="med" len="med"/>
                      <a:tailEnd type="none" w="med" len="med"/>
                    </a:lnL>
                    <a:lnR w="28575" cap="flat" cmpd="sng" algn="ctr">
                      <a:solidFill>
                        <a:srgbClr val="10253F"/>
                      </a:solidFill>
                      <a:prstDash val="solid"/>
                      <a:round/>
                      <a:headEnd type="none" w="med" len="med"/>
                      <a:tailEnd type="none" w="med" len="med"/>
                    </a:lnR>
                    <a:lnT w="28575" cap="flat" cmpd="sng" algn="ctr">
                      <a:solidFill>
                        <a:srgbClr val="10253F"/>
                      </a:solidFill>
                      <a:prstDash val="solid"/>
                      <a:round/>
                      <a:headEnd type="none" w="med" len="med"/>
                      <a:tailEnd type="none" w="med" len="med"/>
                    </a:lnT>
                    <a:lnB w="28575" cap="flat" cmpd="sng" algn="ctr">
                      <a:solidFill>
                        <a:srgbClr val="10253F"/>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en-US" sz="1400" b="1" dirty="0">
                          <a:solidFill>
                            <a:schemeClr val="bg1"/>
                          </a:solidFill>
                          <a:latin typeface="Arial" panose="020B0604020202020204" pitchFamily="34" charset="0"/>
                          <a:cs typeface="Arial" panose="020B0604020202020204" pitchFamily="34" charset="0"/>
                        </a:rPr>
                        <a:t>2018</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lnSpc>
                          <a:spcPct val="115000"/>
                        </a:lnSpc>
                        <a:spcAft>
                          <a:spcPts val="1000"/>
                        </a:spcAft>
                      </a:pPr>
                      <a:r>
                        <a:rPr lang="en-US" sz="1400" b="1" dirty="0">
                          <a:solidFill>
                            <a:schemeClr val="bg1"/>
                          </a:solidFill>
                          <a:latin typeface="Arial" panose="020B0604020202020204" pitchFamily="34" charset="0"/>
                          <a:cs typeface="Arial" panose="020B0604020202020204" pitchFamily="34" charset="0"/>
                        </a:rPr>
                        <a:t>2019</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lnSpc>
                          <a:spcPct val="115000"/>
                        </a:lnSpc>
                        <a:spcAft>
                          <a:spcPts val="1000"/>
                        </a:spcAft>
                      </a:pPr>
                      <a:r>
                        <a:rPr lang="en-US" sz="1400" b="1" dirty="0">
                          <a:solidFill>
                            <a:schemeClr val="bg1"/>
                          </a:solidFill>
                          <a:latin typeface="Arial" panose="020B0604020202020204" pitchFamily="34" charset="0"/>
                          <a:cs typeface="Arial" panose="020B0604020202020204" pitchFamily="34" charset="0"/>
                        </a:rPr>
                        <a:t>2020</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r>
                        <a:rPr lang="en-US" sz="1400" b="1" dirty="0">
                          <a:solidFill>
                            <a:schemeClr val="bg1"/>
                          </a:solidFill>
                          <a:latin typeface="Arial" panose="020B0604020202020204" pitchFamily="34" charset="0"/>
                          <a:cs typeface="Arial" panose="020B0604020202020204" pitchFamily="34" charset="0"/>
                        </a:rPr>
                        <a:t>2021</a:t>
                      </a:r>
                      <a:endParaRPr lang="ru-RU" sz="1400" b="1" dirty="0">
                        <a:solidFill>
                          <a:schemeClr val="bg1"/>
                        </a:solidFill>
                        <a:latin typeface="Arial" panose="020B0604020202020204" pitchFamily="34" charset="0"/>
                        <a:cs typeface="Arial" panose="020B0604020202020204" pitchFamily="34" charset="0"/>
                      </a:endParaRPr>
                    </a:p>
                  </a:txBody>
                  <a:tcPr marL="28646" marR="28646" marT="6611" marB="0"/>
                </a:tc>
                <a:extLst>
                  <a:ext uri="{0D108BD9-81ED-4DB2-BD59-A6C34878D82A}">
                    <a16:rowId xmlns:a16="http://schemas.microsoft.com/office/drawing/2014/main" val="10001"/>
                  </a:ext>
                </a:extLst>
              </a:tr>
              <a:tr h="402187">
                <a:tc>
                  <a:txBody>
                    <a:bodyPr/>
                    <a:lstStyle/>
                    <a:p>
                      <a:pPr algn="l">
                        <a:lnSpc>
                          <a:spcPct val="115000"/>
                        </a:lnSpc>
                        <a:spcAft>
                          <a:spcPts val="1000"/>
                        </a:spcAft>
                      </a:pPr>
                      <a:r>
                        <a:rPr lang="ro-RO" sz="1400" b="1" dirty="0">
                          <a:solidFill>
                            <a:schemeClr val="bg1"/>
                          </a:solidFill>
                          <a:latin typeface="Arial" panose="020B0604020202020204" pitchFamily="34" charset="0"/>
                          <a:cs typeface="Arial" panose="020B0604020202020204" pitchFamily="34" charset="0"/>
                        </a:rPr>
                        <a:t>Pacienți  tratați  total </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lnSpc>
                          <a:spcPct val="115000"/>
                        </a:lnSpc>
                        <a:spcAft>
                          <a:spcPts val="1000"/>
                        </a:spcAft>
                      </a:pPr>
                      <a:r>
                        <a:rPr lang="en-US" sz="1400" b="1" dirty="0">
                          <a:solidFill>
                            <a:schemeClr val="bg1"/>
                          </a:solidFill>
                          <a:latin typeface="Arial" panose="020B0604020202020204" pitchFamily="34" charset="0"/>
                          <a:cs typeface="Arial" panose="020B0604020202020204" pitchFamily="34" charset="0"/>
                        </a:rPr>
                        <a:t>10130</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lnSpc>
                          <a:spcPct val="115000"/>
                        </a:lnSpc>
                        <a:spcAft>
                          <a:spcPts val="1000"/>
                        </a:spcAft>
                      </a:pPr>
                      <a:r>
                        <a:rPr lang="en-US" sz="1400" b="1" dirty="0">
                          <a:solidFill>
                            <a:schemeClr val="bg1"/>
                          </a:solidFill>
                          <a:latin typeface="Arial" panose="020B0604020202020204" pitchFamily="34" charset="0"/>
                          <a:cs typeface="Arial" panose="020B0604020202020204" pitchFamily="34" charset="0"/>
                        </a:rPr>
                        <a:t>10482</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lnSpc>
                          <a:spcPct val="115000"/>
                        </a:lnSpc>
                        <a:spcAft>
                          <a:spcPts val="1000"/>
                        </a:spcAft>
                      </a:pPr>
                      <a:r>
                        <a:rPr lang="en-US" sz="1400" b="1" dirty="0">
                          <a:solidFill>
                            <a:schemeClr val="bg1"/>
                          </a:solidFill>
                          <a:latin typeface="Arial" panose="020B0604020202020204" pitchFamily="34" charset="0"/>
                          <a:cs typeface="Arial" panose="020B0604020202020204" pitchFamily="34" charset="0"/>
                        </a:rPr>
                        <a:t>6699</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r>
                        <a:rPr lang="en-US" sz="1400" b="1" dirty="0">
                          <a:solidFill>
                            <a:schemeClr val="bg1"/>
                          </a:solidFill>
                          <a:latin typeface="Arial" panose="020B0604020202020204" pitchFamily="34" charset="0"/>
                          <a:cs typeface="Arial" panose="020B0604020202020204" pitchFamily="34" charset="0"/>
                        </a:rPr>
                        <a:t>9510</a:t>
                      </a:r>
                      <a:endParaRPr lang="ru-RU" sz="1400" b="1" dirty="0">
                        <a:solidFill>
                          <a:schemeClr val="bg1"/>
                        </a:solidFill>
                        <a:latin typeface="Arial" panose="020B0604020202020204" pitchFamily="34" charset="0"/>
                        <a:cs typeface="Arial" panose="020B0604020202020204" pitchFamily="34" charset="0"/>
                      </a:endParaRPr>
                    </a:p>
                  </a:txBody>
                  <a:tcPr marL="28646" marR="28646" marT="6611" marB="0"/>
                </a:tc>
                <a:extLst>
                  <a:ext uri="{0D108BD9-81ED-4DB2-BD59-A6C34878D82A}">
                    <a16:rowId xmlns:a16="http://schemas.microsoft.com/office/drawing/2014/main" val="10002"/>
                  </a:ext>
                </a:extLst>
              </a:tr>
              <a:tr h="723479">
                <a:tc>
                  <a:txBody>
                    <a:bodyPr/>
                    <a:lstStyle/>
                    <a:p>
                      <a:pPr algn="l">
                        <a:lnSpc>
                          <a:spcPct val="115000"/>
                        </a:lnSpc>
                        <a:spcAft>
                          <a:spcPts val="1000"/>
                        </a:spcAft>
                      </a:pPr>
                      <a:r>
                        <a:rPr lang="ro-RO" sz="1400" b="1" dirty="0">
                          <a:solidFill>
                            <a:schemeClr val="bg1"/>
                          </a:solidFill>
                          <a:latin typeface="Arial" panose="020B0604020202020204" pitchFamily="34" charset="0"/>
                          <a:cs typeface="Arial" panose="020B0604020202020204" pitchFamily="34" charset="0"/>
                        </a:rPr>
                        <a:t>Pacienți  tratați  asigurați CNAM </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lnSpc>
                          <a:spcPct val="115000"/>
                        </a:lnSpc>
                        <a:spcAft>
                          <a:spcPts val="1000"/>
                        </a:spcAft>
                      </a:pPr>
                      <a:r>
                        <a:rPr lang="en-US" sz="1400" b="1" dirty="0">
                          <a:solidFill>
                            <a:schemeClr val="bg1"/>
                          </a:solidFill>
                          <a:latin typeface="Arial" panose="020B0604020202020204" pitchFamily="34" charset="0"/>
                          <a:cs typeface="Arial" panose="020B0604020202020204" pitchFamily="34" charset="0"/>
                        </a:rPr>
                        <a:t>10012</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lnSpc>
                          <a:spcPct val="115000"/>
                        </a:lnSpc>
                        <a:spcAft>
                          <a:spcPts val="1000"/>
                        </a:spcAft>
                      </a:pPr>
                      <a:r>
                        <a:rPr lang="en-US" sz="1400" b="1" dirty="0">
                          <a:solidFill>
                            <a:schemeClr val="bg1"/>
                          </a:solidFill>
                          <a:latin typeface="Arial" panose="020B0604020202020204" pitchFamily="34" charset="0"/>
                          <a:cs typeface="Arial" panose="020B0604020202020204" pitchFamily="34" charset="0"/>
                        </a:rPr>
                        <a:t>10282</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lnSpc>
                          <a:spcPct val="115000"/>
                        </a:lnSpc>
                        <a:spcAft>
                          <a:spcPts val="1000"/>
                        </a:spcAft>
                      </a:pPr>
                      <a:r>
                        <a:rPr lang="en-US" sz="1400" b="1" dirty="0">
                          <a:solidFill>
                            <a:schemeClr val="bg1"/>
                          </a:solidFill>
                          <a:latin typeface="Arial" panose="020B0604020202020204" pitchFamily="34" charset="0"/>
                          <a:cs typeface="Arial" panose="020B0604020202020204" pitchFamily="34" charset="0"/>
                        </a:rPr>
                        <a:t>6630</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r>
                        <a:rPr lang="en-US" sz="1400" b="1" dirty="0">
                          <a:solidFill>
                            <a:schemeClr val="bg1"/>
                          </a:solidFill>
                          <a:latin typeface="Arial" panose="020B0604020202020204" pitchFamily="34" charset="0"/>
                          <a:cs typeface="Arial" panose="020B0604020202020204" pitchFamily="34" charset="0"/>
                        </a:rPr>
                        <a:t>9416</a:t>
                      </a:r>
                      <a:endParaRPr lang="ru-RU" sz="1400" b="1" dirty="0">
                        <a:solidFill>
                          <a:schemeClr val="bg1"/>
                        </a:solidFill>
                        <a:latin typeface="Arial" panose="020B0604020202020204" pitchFamily="34" charset="0"/>
                        <a:cs typeface="Arial" panose="020B0604020202020204" pitchFamily="34" charset="0"/>
                      </a:endParaRPr>
                    </a:p>
                  </a:txBody>
                  <a:tcPr marL="28646" marR="28646" marT="6611" marB="0"/>
                </a:tc>
                <a:extLst>
                  <a:ext uri="{0D108BD9-81ED-4DB2-BD59-A6C34878D82A}">
                    <a16:rowId xmlns:a16="http://schemas.microsoft.com/office/drawing/2014/main" val="10003"/>
                  </a:ext>
                </a:extLst>
              </a:tr>
              <a:tr h="402187">
                <a:tc>
                  <a:txBody>
                    <a:bodyPr/>
                    <a:lstStyle/>
                    <a:p>
                      <a:pPr algn="l">
                        <a:lnSpc>
                          <a:spcPct val="115000"/>
                        </a:lnSpc>
                        <a:spcAft>
                          <a:spcPts val="1000"/>
                        </a:spcAft>
                      </a:pPr>
                      <a:r>
                        <a:rPr lang="ro-RO" sz="1400" b="1" dirty="0">
                          <a:solidFill>
                            <a:schemeClr val="bg1"/>
                          </a:solidFill>
                          <a:latin typeface="Arial" panose="020B0604020202020204" pitchFamily="34" charset="0"/>
                          <a:cs typeface="Arial" panose="020B0604020202020204" pitchFamily="34" charset="0"/>
                        </a:rPr>
                        <a:t>Internați  programați </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lnSpc>
                          <a:spcPct val="115000"/>
                        </a:lnSpc>
                        <a:spcAft>
                          <a:spcPts val="1000"/>
                        </a:spcAft>
                      </a:pPr>
                      <a:r>
                        <a:rPr lang="en-US" sz="1400" b="1" dirty="0">
                          <a:solidFill>
                            <a:schemeClr val="bg1"/>
                          </a:solidFill>
                          <a:latin typeface="Arial" panose="020B0604020202020204" pitchFamily="34" charset="0"/>
                          <a:cs typeface="Arial" panose="020B0604020202020204" pitchFamily="34" charset="0"/>
                        </a:rPr>
                        <a:t>5675</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lnSpc>
                          <a:spcPct val="115000"/>
                        </a:lnSpc>
                        <a:spcAft>
                          <a:spcPts val="1000"/>
                        </a:spcAft>
                      </a:pPr>
                      <a:r>
                        <a:rPr lang="en-US" sz="1400" b="1" dirty="0">
                          <a:solidFill>
                            <a:schemeClr val="bg1"/>
                          </a:solidFill>
                          <a:latin typeface="Arial" panose="020B0604020202020204" pitchFamily="34" charset="0"/>
                          <a:cs typeface="Arial" panose="020B0604020202020204" pitchFamily="34" charset="0"/>
                        </a:rPr>
                        <a:t>4987</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lnSpc>
                          <a:spcPct val="115000"/>
                        </a:lnSpc>
                        <a:spcAft>
                          <a:spcPts val="1000"/>
                        </a:spcAft>
                      </a:pPr>
                      <a:r>
                        <a:rPr lang="en-US" sz="1400" b="1" dirty="0">
                          <a:solidFill>
                            <a:schemeClr val="bg1"/>
                          </a:solidFill>
                          <a:latin typeface="Arial" panose="020B0604020202020204" pitchFamily="34" charset="0"/>
                          <a:cs typeface="Arial" panose="020B0604020202020204" pitchFamily="34" charset="0"/>
                        </a:rPr>
                        <a:t>1731</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r>
                        <a:rPr lang="en-US" sz="1400" b="1" dirty="0">
                          <a:solidFill>
                            <a:schemeClr val="bg1"/>
                          </a:solidFill>
                          <a:latin typeface="Arial" panose="020B0604020202020204" pitchFamily="34" charset="0"/>
                          <a:cs typeface="Arial" panose="020B0604020202020204" pitchFamily="34" charset="0"/>
                        </a:rPr>
                        <a:t>1080</a:t>
                      </a:r>
                      <a:endParaRPr lang="ru-RU" sz="1400" b="1" dirty="0">
                        <a:solidFill>
                          <a:schemeClr val="bg1"/>
                        </a:solidFill>
                        <a:latin typeface="Arial" panose="020B0604020202020204" pitchFamily="34" charset="0"/>
                        <a:cs typeface="Arial" panose="020B0604020202020204" pitchFamily="34" charset="0"/>
                      </a:endParaRPr>
                    </a:p>
                  </a:txBody>
                  <a:tcPr marL="28646" marR="28646" marT="6611" marB="0"/>
                </a:tc>
                <a:extLst>
                  <a:ext uri="{0D108BD9-81ED-4DB2-BD59-A6C34878D82A}">
                    <a16:rowId xmlns:a16="http://schemas.microsoft.com/office/drawing/2014/main" val="10004"/>
                  </a:ext>
                </a:extLst>
              </a:tr>
              <a:tr h="660370">
                <a:tc>
                  <a:txBody>
                    <a:bodyPr/>
                    <a:lstStyle/>
                    <a:p>
                      <a:pPr algn="l">
                        <a:lnSpc>
                          <a:spcPct val="115000"/>
                        </a:lnSpc>
                        <a:spcAft>
                          <a:spcPts val="1000"/>
                        </a:spcAft>
                      </a:pPr>
                      <a:r>
                        <a:rPr lang="ro-RO" sz="1400" b="1" dirty="0" err="1">
                          <a:solidFill>
                            <a:schemeClr val="bg1"/>
                          </a:solidFill>
                          <a:latin typeface="Arial" panose="020B0604020202020204" pitchFamily="34" charset="0"/>
                          <a:cs typeface="Arial" panose="020B0604020202020204" pitchFamily="34" charset="0"/>
                        </a:rPr>
                        <a:t>Urgenţă</a:t>
                      </a:r>
                      <a:r>
                        <a:rPr lang="ro-RO" sz="1400" b="1" dirty="0">
                          <a:solidFill>
                            <a:schemeClr val="bg1"/>
                          </a:solidFill>
                          <a:latin typeface="Arial" panose="020B0604020202020204" pitchFamily="34" charset="0"/>
                          <a:cs typeface="Arial" panose="020B0604020202020204" pitchFamily="34" charset="0"/>
                        </a:rPr>
                        <a:t> </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lnSpc>
                          <a:spcPct val="115000"/>
                        </a:lnSpc>
                        <a:spcAft>
                          <a:spcPts val="1000"/>
                        </a:spcAft>
                      </a:pPr>
                      <a:r>
                        <a:rPr lang="en-US" sz="1400" b="1" dirty="0">
                          <a:solidFill>
                            <a:schemeClr val="bg1"/>
                          </a:solidFill>
                          <a:latin typeface="Arial" panose="020B0604020202020204" pitchFamily="34" charset="0"/>
                          <a:cs typeface="Arial" panose="020B0604020202020204" pitchFamily="34" charset="0"/>
                        </a:rPr>
                        <a:t>4236</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lnSpc>
                          <a:spcPct val="115000"/>
                        </a:lnSpc>
                        <a:spcAft>
                          <a:spcPts val="1000"/>
                        </a:spcAft>
                      </a:pPr>
                      <a:r>
                        <a:rPr lang="en-US" sz="1400" b="1" dirty="0">
                          <a:solidFill>
                            <a:schemeClr val="bg1"/>
                          </a:solidFill>
                          <a:latin typeface="Arial" panose="020B0604020202020204" pitchFamily="34" charset="0"/>
                          <a:cs typeface="Arial" panose="020B0604020202020204" pitchFamily="34" charset="0"/>
                        </a:rPr>
                        <a:t>4158</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lnSpc>
                          <a:spcPct val="115000"/>
                        </a:lnSpc>
                        <a:spcAft>
                          <a:spcPts val="1000"/>
                        </a:spcAft>
                      </a:pPr>
                      <a:r>
                        <a:rPr lang="en-US" sz="1400" b="1" dirty="0">
                          <a:solidFill>
                            <a:schemeClr val="bg1"/>
                          </a:solidFill>
                          <a:latin typeface="Arial" panose="020B0604020202020204" pitchFamily="34" charset="0"/>
                          <a:cs typeface="Arial" panose="020B0604020202020204" pitchFamily="34" charset="0"/>
                        </a:rPr>
                        <a:t>4968</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r>
                        <a:rPr lang="en-US" sz="1400" b="1" dirty="0">
                          <a:solidFill>
                            <a:schemeClr val="bg1"/>
                          </a:solidFill>
                          <a:latin typeface="Arial" panose="020B0604020202020204" pitchFamily="34" charset="0"/>
                          <a:cs typeface="Arial" panose="020B0604020202020204" pitchFamily="34" charset="0"/>
                        </a:rPr>
                        <a:t>8336</a:t>
                      </a:r>
                      <a:endParaRPr lang="ru-RU" sz="1400" b="1" dirty="0">
                        <a:solidFill>
                          <a:schemeClr val="bg1"/>
                        </a:solidFill>
                        <a:latin typeface="Arial" panose="020B0604020202020204" pitchFamily="34" charset="0"/>
                        <a:cs typeface="Arial" panose="020B0604020202020204" pitchFamily="34" charset="0"/>
                      </a:endParaRPr>
                    </a:p>
                  </a:txBody>
                  <a:tcPr marL="28646" marR="28646" marT="6611" marB="0"/>
                </a:tc>
                <a:extLst>
                  <a:ext uri="{0D108BD9-81ED-4DB2-BD59-A6C34878D82A}">
                    <a16:rowId xmlns:a16="http://schemas.microsoft.com/office/drawing/2014/main" val="10005"/>
                  </a:ext>
                </a:extLst>
              </a:tr>
              <a:tr h="402187">
                <a:tc>
                  <a:txBody>
                    <a:bodyPr/>
                    <a:lstStyle/>
                    <a:p>
                      <a:pPr algn="l">
                        <a:lnSpc>
                          <a:spcPct val="115000"/>
                        </a:lnSpc>
                        <a:spcAft>
                          <a:spcPts val="1000"/>
                        </a:spcAft>
                      </a:pPr>
                      <a:r>
                        <a:rPr lang="ro-RO" sz="1400" b="1" dirty="0">
                          <a:solidFill>
                            <a:schemeClr val="bg1"/>
                          </a:solidFill>
                          <a:latin typeface="Arial" panose="020B0604020202020204" pitchFamily="34" charset="0"/>
                          <a:cs typeface="Arial" panose="020B0604020202020204" pitchFamily="34" charset="0"/>
                        </a:rPr>
                        <a:t>Pacienți  contra plată </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lnSpc>
                          <a:spcPct val="115000"/>
                        </a:lnSpc>
                        <a:spcAft>
                          <a:spcPts val="1000"/>
                        </a:spcAft>
                      </a:pPr>
                      <a:r>
                        <a:rPr lang="en-US" sz="1400" b="1" dirty="0">
                          <a:solidFill>
                            <a:schemeClr val="bg1"/>
                          </a:solidFill>
                          <a:latin typeface="Arial" panose="020B0604020202020204" pitchFamily="34" charset="0"/>
                          <a:cs typeface="Arial" panose="020B0604020202020204" pitchFamily="34" charset="0"/>
                        </a:rPr>
                        <a:t>219</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lnSpc>
                          <a:spcPct val="115000"/>
                        </a:lnSpc>
                        <a:spcAft>
                          <a:spcPts val="1000"/>
                        </a:spcAft>
                      </a:pPr>
                      <a:r>
                        <a:rPr lang="en-US" sz="1400" b="1" dirty="0">
                          <a:solidFill>
                            <a:schemeClr val="bg1"/>
                          </a:solidFill>
                          <a:latin typeface="Arial" panose="020B0604020202020204" pitchFamily="34" charset="0"/>
                          <a:cs typeface="Arial" panose="020B0604020202020204" pitchFamily="34" charset="0"/>
                        </a:rPr>
                        <a:t>200</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lnSpc>
                          <a:spcPct val="115000"/>
                        </a:lnSpc>
                        <a:spcAft>
                          <a:spcPts val="1000"/>
                        </a:spcAft>
                      </a:pPr>
                      <a:r>
                        <a:rPr lang="en-US" sz="1400" b="1" dirty="0">
                          <a:solidFill>
                            <a:schemeClr val="bg1"/>
                          </a:solidFill>
                          <a:latin typeface="Arial" panose="020B0604020202020204" pitchFamily="34" charset="0"/>
                          <a:cs typeface="Arial" panose="020B0604020202020204" pitchFamily="34" charset="0"/>
                        </a:rPr>
                        <a:t>69</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r>
                        <a:rPr lang="en-US" sz="1400" b="1" dirty="0">
                          <a:solidFill>
                            <a:schemeClr val="bg1"/>
                          </a:solidFill>
                          <a:latin typeface="Arial" panose="020B0604020202020204" pitchFamily="34" charset="0"/>
                          <a:cs typeface="Arial" panose="020B0604020202020204" pitchFamily="34" charset="0"/>
                        </a:rPr>
                        <a:t>94</a:t>
                      </a:r>
                      <a:endParaRPr lang="ru-RU" sz="1400" b="1" dirty="0">
                        <a:solidFill>
                          <a:schemeClr val="bg1"/>
                        </a:solidFill>
                        <a:latin typeface="Arial" panose="020B0604020202020204" pitchFamily="34" charset="0"/>
                        <a:cs typeface="Arial" panose="020B0604020202020204" pitchFamily="34" charset="0"/>
                      </a:endParaRPr>
                    </a:p>
                  </a:txBody>
                  <a:tcPr marL="28646" marR="28646" marT="6611" marB="0"/>
                </a:tc>
                <a:extLst>
                  <a:ext uri="{0D108BD9-81ED-4DB2-BD59-A6C34878D82A}">
                    <a16:rowId xmlns:a16="http://schemas.microsoft.com/office/drawing/2014/main" val="10006"/>
                  </a:ext>
                </a:extLst>
              </a:tr>
              <a:tr h="429311">
                <a:tc>
                  <a:txBody>
                    <a:bodyPr/>
                    <a:lstStyle/>
                    <a:p>
                      <a:pPr algn="l">
                        <a:lnSpc>
                          <a:spcPct val="115000"/>
                        </a:lnSpc>
                        <a:spcAft>
                          <a:spcPts val="1000"/>
                        </a:spcAft>
                      </a:pPr>
                      <a:r>
                        <a:rPr lang="ro-RO" sz="1400" b="1">
                          <a:solidFill>
                            <a:schemeClr val="bg1"/>
                          </a:solidFill>
                          <a:latin typeface="Arial" panose="020B0604020202020204" pitchFamily="34" charset="0"/>
                          <a:cs typeface="Arial" panose="020B0604020202020204" pitchFamily="34" charset="0"/>
                        </a:rPr>
                        <a:t>Durata medie de spitalizare </a:t>
                      </a:r>
                      <a:endParaRPr lang="ru-RU" sz="1400" b="1">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lnSpc>
                          <a:spcPct val="115000"/>
                        </a:lnSpc>
                        <a:spcAft>
                          <a:spcPts val="1000"/>
                        </a:spcAft>
                      </a:pPr>
                      <a:r>
                        <a:rPr lang="en-US" sz="1400" b="1" dirty="0">
                          <a:solidFill>
                            <a:schemeClr val="bg1"/>
                          </a:solidFill>
                          <a:latin typeface="Arial" panose="020B0604020202020204" pitchFamily="34" charset="0"/>
                          <a:cs typeface="Arial" panose="020B0604020202020204" pitchFamily="34" charset="0"/>
                        </a:rPr>
                        <a:t>6,4</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lnSpc>
                          <a:spcPct val="115000"/>
                        </a:lnSpc>
                        <a:spcAft>
                          <a:spcPts val="1000"/>
                        </a:spcAft>
                      </a:pPr>
                      <a:r>
                        <a:rPr lang="en-US" sz="1400" b="1" dirty="0">
                          <a:solidFill>
                            <a:schemeClr val="bg1"/>
                          </a:solidFill>
                          <a:latin typeface="Arial" panose="020B0604020202020204" pitchFamily="34" charset="0"/>
                          <a:cs typeface="Arial" panose="020B0604020202020204" pitchFamily="34" charset="0"/>
                        </a:rPr>
                        <a:t>5,98</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lnSpc>
                          <a:spcPct val="115000"/>
                        </a:lnSpc>
                        <a:spcAft>
                          <a:spcPts val="1000"/>
                        </a:spcAft>
                      </a:pPr>
                      <a:r>
                        <a:rPr lang="en-US" sz="1400" b="1" dirty="0">
                          <a:solidFill>
                            <a:schemeClr val="bg1"/>
                          </a:solidFill>
                          <a:latin typeface="Arial" panose="020B0604020202020204" pitchFamily="34" charset="0"/>
                          <a:cs typeface="Arial" panose="020B0604020202020204" pitchFamily="34" charset="0"/>
                        </a:rPr>
                        <a:t>5,51</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r>
                        <a:rPr lang="en-US" sz="1400" b="1" dirty="0">
                          <a:solidFill>
                            <a:schemeClr val="bg1"/>
                          </a:solidFill>
                          <a:latin typeface="Arial" panose="020B0604020202020204" pitchFamily="34" charset="0"/>
                          <a:cs typeface="Arial" panose="020B0604020202020204" pitchFamily="34" charset="0"/>
                        </a:rPr>
                        <a:t>5,88</a:t>
                      </a:r>
                      <a:endParaRPr lang="ru-RU" sz="1400" b="1" dirty="0">
                        <a:solidFill>
                          <a:schemeClr val="bg1"/>
                        </a:solidFill>
                        <a:latin typeface="Arial" panose="020B0604020202020204" pitchFamily="34" charset="0"/>
                        <a:cs typeface="Arial" panose="020B0604020202020204" pitchFamily="34" charset="0"/>
                      </a:endParaRPr>
                    </a:p>
                  </a:txBody>
                  <a:tcPr marL="28646" marR="28646" marT="6611" marB="0"/>
                </a:tc>
                <a:extLst>
                  <a:ext uri="{0D108BD9-81ED-4DB2-BD59-A6C34878D82A}">
                    <a16:rowId xmlns:a16="http://schemas.microsoft.com/office/drawing/2014/main" val="10007"/>
                  </a:ext>
                </a:extLst>
              </a:tr>
              <a:tr h="484610">
                <a:tc>
                  <a:txBody>
                    <a:bodyPr/>
                    <a:lstStyle/>
                    <a:p>
                      <a:pPr algn="l">
                        <a:lnSpc>
                          <a:spcPct val="115000"/>
                        </a:lnSpc>
                        <a:spcAft>
                          <a:spcPts val="1000"/>
                        </a:spcAft>
                      </a:pPr>
                      <a:r>
                        <a:rPr lang="ro-RO" sz="1400" b="1">
                          <a:solidFill>
                            <a:schemeClr val="bg1"/>
                          </a:solidFill>
                          <a:latin typeface="Arial" panose="020B0604020202020204" pitchFamily="34" charset="0"/>
                          <a:cs typeface="Arial" panose="020B0604020202020204" pitchFamily="34" charset="0"/>
                        </a:rPr>
                        <a:t>Rata de utilizare a paturilor </a:t>
                      </a:r>
                      <a:endParaRPr lang="ru-RU" sz="1400" b="1">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lnSpc>
                          <a:spcPct val="115000"/>
                        </a:lnSpc>
                        <a:spcAft>
                          <a:spcPts val="1000"/>
                        </a:spcAft>
                      </a:pPr>
                      <a:r>
                        <a:rPr lang="en-US" sz="1400" b="1" dirty="0">
                          <a:solidFill>
                            <a:schemeClr val="bg1"/>
                          </a:solidFill>
                          <a:latin typeface="Arial" panose="020B0604020202020204" pitchFamily="34" charset="0"/>
                          <a:cs typeface="Arial" panose="020B0604020202020204" pitchFamily="34" charset="0"/>
                        </a:rPr>
                        <a:t>292</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lnSpc>
                          <a:spcPct val="115000"/>
                        </a:lnSpc>
                        <a:spcAft>
                          <a:spcPts val="1000"/>
                        </a:spcAft>
                      </a:pPr>
                      <a:r>
                        <a:rPr lang="en-US" sz="1400" b="1" dirty="0">
                          <a:solidFill>
                            <a:schemeClr val="bg1"/>
                          </a:solidFill>
                          <a:latin typeface="Arial" panose="020B0604020202020204" pitchFamily="34" charset="0"/>
                          <a:cs typeface="Arial" panose="020B0604020202020204" pitchFamily="34" charset="0"/>
                        </a:rPr>
                        <a:t>315,9</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lnSpc>
                          <a:spcPct val="115000"/>
                        </a:lnSpc>
                        <a:spcAft>
                          <a:spcPts val="1000"/>
                        </a:spcAft>
                      </a:pPr>
                      <a:r>
                        <a:rPr lang="en-US" sz="1400" b="1" dirty="0">
                          <a:solidFill>
                            <a:schemeClr val="bg1"/>
                          </a:solidFill>
                          <a:latin typeface="Arial" panose="020B0604020202020204" pitchFamily="34" charset="0"/>
                          <a:cs typeface="Arial" panose="020B0604020202020204" pitchFamily="34" charset="0"/>
                        </a:rPr>
                        <a:t>242,8</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r>
                        <a:rPr lang="en-US" sz="1400" b="1" dirty="0">
                          <a:solidFill>
                            <a:schemeClr val="bg1"/>
                          </a:solidFill>
                          <a:latin typeface="Arial" panose="020B0604020202020204" pitchFamily="34" charset="0"/>
                          <a:cs typeface="Arial" panose="020B0604020202020204" pitchFamily="34" charset="0"/>
                        </a:rPr>
                        <a:t>253,33</a:t>
                      </a:r>
                      <a:endParaRPr lang="ru-RU" sz="1400" b="1" dirty="0">
                        <a:solidFill>
                          <a:schemeClr val="bg1"/>
                        </a:solidFill>
                        <a:latin typeface="Arial" panose="020B0604020202020204" pitchFamily="34" charset="0"/>
                        <a:cs typeface="Arial" panose="020B0604020202020204" pitchFamily="34" charset="0"/>
                      </a:endParaRPr>
                    </a:p>
                  </a:txBody>
                  <a:tcPr marL="28646" marR="28646" marT="6611" marB="0"/>
                </a:tc>
                <a:extLst>
                  <a:ext uri="{0D108BD9-81ED-4DB2-BD59-A6C34878D82A}">
                    <a16:rowId xmlns:a16="http://schemas.microsoft.com/office/drawing/2014/main" val="10008"/>
                  </a:ext>
                </a:extLst>
              </a:tr>
              <a:tr h="394555">
                <a:tc>
                  <a:txBody>
                    <a:bodyPr/>
                    <a:lstStyle/>
                    <a:p>
                      <a:pPr algn="l">
                        <a:lnSpc>
                          <a:spcPct val="115000"/>
                        </a:lnSpc>
                        <a:spcAft>
                          <a:spcPts val="1000"/>
                        </a:spcAft>
                      </a:pPr>
                      <a:r>
                        <a:rPr lang="ro-RO" sz="1400" b="1">
                          <a:solidFill>
                            <a:schemeClr val="bg1"/>
                          </a:solidFill>
                          <a:latin typeface="Arial" panose="020B0604020202020204" pitchFamily="34" charset="0"/>
                          <a:cs typeface="Arial" panose="020B0604020202020204" pitchFamily="34" charset="0"/>
                        </a:rPr>
                        <a:t>Indice de complexitate a cazurilor </a:t>
                      </a:r>
                      <a:endParaRPr lang="ru-RU" sz="1400" b="1">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lnSpc>
                          <a:spcPct val="115000"/>
                        </a:lnSpc>
                        <a:spcAft>
                          <a:spcPts val="1000"/>
                        </a:spcAft>
                      </a:pPr>
                      <a:r>
                        <a:rPr lang="en-US" sz="1400" b="1" dirty="0">
                          <a:solidFill>
                            <a:schemeClr val="bg1"/>
                          </a:solidFill>
                          <a:latin typeface="Arial" panose="020B0604020202020204" pitchFamily="34" charset="0"/>
                          <a:cs typeface="Arial" panose="020B0604020202020204" pitchFamily="34" charset="0"/>
                        </a:rPr>
                        <a:t>2,76</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lnSpc>
                          <a:spcPct val="115000"/>
                        </a:lnSpc>
                        <a:spcAft>
                          <a:spcPts val="1000"/>
                        </a:spcAft>
                      </a:pPr>
                      <a:r>
                        <a:rPr lang="en-US" sz="1400" b="1" dirty="0">
                          <a:solidFill>
                            <a:schemeClr val="bg1"/>
                          </a:solidFill>
                          <a:latin typeface="Arial" panose="020B0604020202020204" pitchFamily="34" charset="0"/>
                          <a:cs typeface="Arial" panose="020B0604020202020204" pitchFamily="34" charset="0"/>
                        </a:rPr>
                        <a:t>2,86</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lnSpc>
                          <a:spcPct val="115000"/>
                        </a:lnSpc>
                        <a:spcAft>
                          <a:spcPts val="1000"/>
                        </a:spcAft>
                      </a:pPr>
                      <a:r>
                        <a:rPr lang="en-US" sz="1400" b="1" dirty="0">
                          <a:solidFill>
                            <a:schemeClr val="bg1"/>
                          </a:solidFill>
                          <a:latin typeface="Arial" panose="020B0604020202020204" pitchFamily="34" charset="0"/>
                          <a:cs typeface="Arial" panose="020B0604020202020204" pitchFamily="34" charset="0"/>
                        </a:rPr>
                        <a:t>3,35</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r>
                        <a:rPr lang="en-US" sz="1400" b="1" dirty="0">
                          <a:solidFill>
                            <a:schemeClr val="bg1"/>
                          </a:solidFill>
                          <a:latin typeface="Arial" panose="020B0604020202020204" pitchFamily="34" charset="0"/>
                          <a:cs typeface="Arial" panose="020B0604020202020204" pitchFamily="34" charset="0"/>
                        </a:rPr>
                        <a:t>3,26</a:t>
                      </a:r>
                      <a:endParaRPr lang="ru-RU" sz="1400" b="1" dirty="0">
                        <a:solidFill>
                          <a:schemeClr val="bg1"/>
                        </a:solidFill>
                        <a:latin typeface="Arial" panose="020B0604020202020204" pitchFamily="34" charset="0"/>
                        <a:cs typeface="Arial" panose="020B0604020202020204" pitchFamily="34" charset="0"/>
                      </a:endParaRPr>
                    </a:p>
                  </a:txBody>
                  <a:tcPr marL="28646" marR="28646" marT="6611" marB="0"/>
                </a:tc>
                <a:extLst>
                  <a:ext uri="{0D108BD9-81ED-4DB2-BD59-A6C34878D82A}">
                    <a16:rowId xmlns:a16="http://schemas.microsoft.com/office/drawing/2014/main" val="10009"/>
                  </a:ext>
                </a:extLst>
              </a:tr>
              <a:tr h="553255">
                <a:tc>
                  <a:txBody>
                    <a:bodyPr/>
                    <a:lstStyle/>
                    <a:p>
                      <a:pPr algn="l">
                        <a:lnSpc>
                          <a:spcPct val="115000"/>
                        </a:lnSpc>
                        <a:spcAft>
                          <a:spcPts val="1000"/>
                        </a:spcAft>
                      </a:pPr>
                      <a:r>
                        <a:rPr lang="ro-RO" sz="1400" b="1">
                          <a:solidFill>
                            <a:schemeClr val="bg1"/>
                          </a:solidFill>
                          <a:latin typeface="Arial" panose="020B0604020202020204" pitchFamily="34" charset="0"/>
                          <a:cs typeface="Arial" panose="020B0604020202020204" pitchFamily="34" charset="0"/>
                        </a:rPr>
                        <a:t>Proporţia urgenţelor din total pacienţi </a:t>
                      </a:r>
                      <a:endParaRPr lang="ru-RU" sz="1400" b="1">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lnSpc>
                          <a:spcPct val="115000"/>
                        </a:lnSpc>
                        <a:spcAft>
                          <a:spcPts val="1000"/>
                        </a:spcAft>
                      </a:pPr>
                      <a:r>
                        <a:rPr lang="en-US" sz="1400" b="1" dirty="0">
                          <a:solidFill>
                            <a:schemeClr val="bg1"/>
                          </a:solidFill>
                          <a:latin typeface="Arial" panose="020B0604020202020204" pitchFamily="34" charset="0"/>
                          <a:cs typeface="Arial" panose="020B0604020202020204" pitchFamily="34" charset="0"/>
                        </a:rPr>
                        <a:t>61,3%</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lnSpc>
                          <a:spcPct val="115000"/>
                        </a:lnSpc>
                        <a:spcAft>
                          <a:spcPts val="1000"/>
                        </a:spcAft>
                      </a:pPr>
                      <a:r>
                        <a:rPr lang="en-US" sz="1400" b="1" dirty="0">
                          <a:solidFill>
                            <a:schemeClr val="bg1"/>
                          </a:solidFill>
                          <a:latin typeface="Arial" panose="020B0604020202020204" pitchFamily="34" charset="0"/>
                          <a:cs typeface="Arial" panose="020B0604020202020204" pitchFamily="34" charset="0"/>
                        </a:rPr>
                        <a:t>59,6%</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lnSpc>
                          <a:spcPct val="115000"/>
                        </a:lnSpc>
                        <a:spcAft>
                          <a:spcPts val="1000"/>
                        </a:spcAft>
                      </a:pPr>
                      <a:r>
                        <a:rPr lang="en-US" sz="1400" b="1" dirty="0">
                          <a:solidFill>
                            <a:schemeClr val="bg1"/>
                          </a:solidFill>
                          <a:latin typeface="Arial" panose="020B0604020202020204" pitchFamily="34" charset="0"/>
                          <a:cs typeface="Arial" panose="020B0604020202020204" pitchFamily="34" charset="0"/>
                        </a:rPr>
                        <a:t>74,1%</a:t>
                      </a:r>
                      <a:endParaRPr lang="ru-RU" sz="1400" b="1" dirty="0">
                        <a:solidFill>
                          <a:schemeClr val="bg1"/>
                        </a:solidFill>
                        <a:latin typeface="Arial" panose="020B0604020202020204" pitchFamily="34" charset="0"/>
                        <a:ea typeface="Calibri"/>
                        <a:cs typeface="Arial" panose="020B0604020202020204" pitchFamily="34" charset="0"/>
                      </a:endParaRPr>
                    </a:p>
                  </a:txBody>
                  <a:tcPr marL="28646" marR="28646" marT="6611" marB="0"/>
                </a:tc>
                <a:tc>
                  <a:txBody>
                    <a:bodyPr/>
                    <a:lstStyle/>
                    <a:p>
                      <a:pPr algn="ctr"/>
                      <a:r>
                        <a:rPr lang="en-US" sz="1400" b="1" dirty="0">
                          <a:solidFill>
                            <a:schemeClr val="bg1"/>
                          </a:solidFill>
                          <a:latin typeface="Arial" panose="020B0604020202020204" pitchFamily="34" charset="0"/>
                          <a:cs typeface="Arial" panose="020B0604020202020204" pitchFamily="34" charset="0"/>
                        </a:rPr>
                        <a:t>87,65%</a:t>
                      </a:r>
                      <a:endParaRPr lang="ru-RU" sz="1400" b="1" dirty="0">
                        <a:solidFill>
                          <a:schemeClr val="bg1"/>
                        </a:solidFill>
                        <a:latin typeface="Arial" panose="020B0604020202020204" pitchFamily="34" charset="0"/>
                        <a:cs typeface="Arial" panose="020B0604020202020204" pitchFamily="34" charset="0"/>
                      </a:endParaRPr>
                    </a:p>
                  </a:txBody>
                  <a:tcPr marL="28646" marR="28646" marT="6611" marB="0"/>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628309240"/>
      </p:ext>
    </p:extLst>
  </p:cSld>
  <p:clrMapOvr>
    <a:masterClrMapping/>
  </p:clrMapOvr>
  <p:transition spd="slow">
    <p:wedg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graphicFrame>
        <p:nvGraphicFramePr>
          <p:cNvPr id="6" name="Таблица 5">
            <a:extLst>
              <a:ext uri="{FF2B5EF4-FFF2-40B4-BE49-F238E27FC236}">
                <a16:creationId xmlns:a16="http://schemas.microsoft.com/office/drawing/2014/main" id="{E0FAFAF6-2848-4191-8A09-8EC41A0E4B60}"/>
              </a:ext>
            </a:extLst>
          </p:cNvPr>
          <p:cNvGraphicFramePr>
            <a:graphicFrameLocks noGrp="1"/>
          </p:cNvGraphicFramePr>
          <p:nvPr>
            <p:extLst/>
          </p:nvPr>
        </p:nvGraphicFramePr>
        <p:xfrm>
          <a:off x="475736" y="1812345"/>
          <a:ext cx="8124568" cy="2935027"/>
        </p:xfrm>
        <a:graphic>
          <a:graphicData uri="http://schemas.openxmlformats.org/drawingml/2006/table">
            <a:tbl>
              <a:tblPr firstRow="1" firstCol="1" bandRow="1">
                <a:tableStyleId>{5C22544A-7EE6-4342-B048-85BDC9FD1C3A}</a:tableStyleId>
              </a:tblPr>
              <a:tblGrid>
                <a:gridCol w="716692">
                  <a:extLst>
                    <a:ext uri="{9D8B030D-6E8A-4147-A177-3AD203B41FA5}">
                      <a16:colId xmlns:a16="http://schemas.microsoft.com/office/drawing/2014/main" val="1692543534"/>
                    </a:ext>
                  </a:extLst>
                </a:gridCol>
                <a:gridCol w="525162">
                  <a:extLst>
                    <a:ext uri="{9D8B030D-6E8A-4147-A177-3AD203B41FA5}">
                      <a16:colId xmlns:a16="http://schemas.microsoft.com/office/drawing/2014/main" val="2947787625"/>
                    </a:ext>
                  </a:extLst>
                </a:gridCol>
                <a:gridCol w="537519">
                  <a:extLst>
                    <a:ext uri="{9D8B030D-6E8A-4147-A177-3AD203B41FA5}">
                      <a16:colId xmlns:a16="http://schemas.microsoft.com/office/drawing/2014/main" val="1220405454"/>
                    </a:ext>
                  </a:extLst>
                </a:gridCol>
                <a:gridCol w="574589">
                  <a:extLst>
                    <a:ext uri="{9D8B030D-6E8A-4147-A177-3AD203B41FA5}">
                      <a16:colId xmlns:a16="http://schemas.microsoft.com/office/drawing/2014/main" val="1544010618"/>
                    </a:ext>
                  </a:extLst>
                </a:gridCol>
                <a:gridCol w="512805">
                  <a:extLst>
                    <a:ext uri="{9D8B030D-6E8A-4147-A177-3AD203B41FA5}">
                      <a16:colId xmlns:a16="http://schemas.microsoft.com/office/drawing/2014/main" val="792752944"/>
                    </a:ext>
                  </a:extLst>
                </a:gridCol>
                <a:gridCol w="494270">
                  <a:extLst>
                    <a:ext uri="{9D8B030D-6E8A-4147-A177-3AD203B41FA5}">
                      <a16:colId xmlns:a16="http://schemas.microsoft.com/office/drawing/2014/main" val="1153662310"/>
                    </a:ext>
                  </a:extLst>
                </a:gridCol>
                <a:gridCol w="543698">
                  <a:extLst>
                    <a:ext uri="{9D8B030D-6E8A-4147-A177-3AD203B41FA5}">
                      <a16:colId xmlns:a16="http://schemas.microsoft.com/office/drawing/2014/main" val="742598675"/>
                    </a:ext>
                  </a:extLst>
                </a:gridCol>
                <a:gridCol w="549876">
                  <a:extLst>
                    <a:ext uri="{9D8B030D-6E8A-4147-A177-3AD203B41FA5}">
                      <a16:colId xmlns:a16="http://schemas.microsoft.com/office/drawing/2014/main" val="2787955468"/>
                    </a:ext>
                  </a:extLst>
                </a:gridCol>
                <a:gridCol w="537518">
                  <a:extLst>
                    <a:ext uri="{9D8B030D-6E8A-4147-A177-3AD203B41FA5}">
                      <a16:colId xmlns:a16="http://schemas.microsoft.com/office/drawing/2014/main" val="3061649769"/>
                    </a:ext>
                  </a:extLst>
                </a:gridCol>
                <a:gridCol w="531341">
                  <a:extLst>
                    <a:ext uri="{9D8B030D-6E8A-4147-A177-3AD203B41FA5}">
                      <a16:colId xmlns:a16="http://schemas.microsoft.com/office/drawing/2014/main" val="3511249097"/>
                    </a:ext>
                  </a:extLst>
                </a:gridCol>
                <a:gridCol w="389237">
                  <a:extLst>
                    <a:ext uri="{9D8B030D-6E8A-4147-A177-3AD203B41FA5}">
                      <a16:colId xmlns:a16="http://schemas.microsoft.com/office/drawing/2014/main" val="2446234004"/>
                    </a:ext>
                  </a:extLst>
                </a:gridCol>
                <a:gridCol w="481914">
                  <a:extLst>
                    <a:ext uri="{9D8B030D-6E8A-4147-A177-3AD203B41FA5}">
                      <a16:colId xmlns:a16="http://schemas.microsoft.com/office/drawing/2014/main" val="2473843853"/>
                    </a:ext>
                  </a:extLst>
                </a:gridCol>
                <a:gridCol w="506627">
                  <a:extLst>
                    <a:ext uri="{9D8B030D-6E8A-4147-A177-3AD203B41FA5}">
                      <a16:colId xmlns:a16="http://schemas.microsoft.com/office/drawing/2014/main" val="105673926"/>
                    </a:ext>
                  </a:extLst>
                </a:gridCol>
                <a:gridCol w="352168">
                  <a:extLst>
                    <a:ext uri="{9D8B030D-6E8A-4147-A177-3AD203B41FA5}">
                      <a16:colId xmlns:a16="http://schemas.microsoft.com/office/drawing/2014/main" val="3781058292"/>
                    </a:ext>
                  </a:extLst>
                </a:gridCol>
                <a:gridCol w="364525">
                  <a:extLst>
                    <a:ext uri="{9D8B030D-6E8A-4147-A177-3AD203B41FA5}">
                      <a16:colId xmlns:a16="http://schemas.microsoft.com/office/drawing/2014/main" val="955340573"/>
                    </a:ext>
                  </a:extLst>
                </a:gridCol>
                <a:gridCol w="506627">
                  <a:extLst>
                    <a:ext uri="{9D8B030D-6E8A-4147-A177-3AD203B41FA5}">
                      <a16:colId xmlns:a16="http://schemas.microsoft.com/office/drawing/2014/main" val="2248248004"/>
                    </a:ext>
                  </a:extLst>
                </a:gridCol>
              </a:tblGrid>
              <a:tr h="831907">
                <a:tc>
                  <a:txBody>
                    <a:bodyPr/>
                    <a:lstStyle/>
                    <a:p>
                      <a:pPr>
                        <a:lnSpc>
                          <a:spcPct val="115000"/>
                        </a:lnSpc>
                        <a:spcAft>
                          <a:spcPts val="0"/>
                        </a:spcAft>
                      </a:pPr>
                      <a:r>
                        <a:rPr lang="en-US" sz="12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71755" marR="71755" algn="just">
                        <a:lnSpc>
                          <a:spcPct val="115000"/>
                        </a:lnSpc>
                        <a:spcAft>
                          <a:spcPts val="0"/>
                        </a:spcAft>
                      </a:pPr>
                      <a:r>
                        <a:rPr lang="ro-RO" sz="1200">
                          <a:effectLst/>
                        </a:rPr>
                        <a:t>Card  1</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vert="vert270"/>
                </a:tc>
                <a:tc>
                  <a:txBody>
                    <a:bodyPr/>
                    <a:lstStyle/>
                    <a:p>
                      <a:pPr marL="71755" marR="71755">
                        <a:lnSpc>
                          <a:spcPct val="115000"/>
                        </a:lnSpc>
                        <a:spcAft>
                          <a:spcPts val="0"/>
                        </a:spcAft>
                      </a:pPr>
                      <a:r>
                        <a:rPr lang="en-US" sz="1200" dirty="0">
                          <a:effectLst/>
                        </a:rPr>
                        <a:t>BTI</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vert="vert270"/>
                </a:tc>
                <a:tc>
                  <a:txBody>
                    <a:bodyPr/>
                    <a:lstStyle/>
                    <a:p>
                      <a:pPr marL="71755" marR="71755">
                        <a:lnSpc>
                          <a:spcPct val="115000"/>
                        </a:lnSpc>
                        <a:spcAft>
                          <a:spcPts val="0"/>
                        </a:spcAft>
                      </a:pPr>
                      <a:r>
                        <a:rPr lang="ro-RO" sz="1200">
                          <a:effectLst/>
                        </a:rPr>
                        <a:t>Card II</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vert="vert270"/>
                </a:tc>
                <a:tc>
                  <a:txBody>
                    <a:bodyPr/>
                    <a:lstStyle/>
                    <a:p>
                      <a:pPr marL="71755" marR="71755">
                        <a:lnSpc>
                          <a:spcPct val="115000"/>
                        </a:lnSpc>
                        <a:spcAft>
                          <a:spcPts val="0"/>
                        </a:spcAft>
                      </a:pPr>
                      <a:r>
                        <a:rPr lang="ro-RO" sz="1200">
                          <a:effectLst/>
                        </a:rPr>
                        <a:t>Card III</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vert="vert270"/>
                </a:tc>
                <a:tc>
                  <a:txBody>
                    <a:bodyPr/>
                    <a:lstStyle/>
                    <a:p>
                      <a:pPr marL="71755" marR="71755">
                        <a:lnSpc>
                          <a:spcPct val="115000"/>
                        </a:lnSpc>
                        <a:spcAft>
                          <a:spcPts val="0"/>
                        </a:spcAft>
                      </a:pPr>
                      <a:r>
                        <a:rPr lang="ro-RO" sz="1200">
                          <a:effectLst/>
                        </a:rPr>
                        <a:t>Card 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vert="vert270"/>
                </a:tc>
                <a:tc>
                  <a:txBody>
                    <a:bodyPr/>
                    <a:lstStyle/>
                    <a:p>
                      <a:pPr marL="71755" marR="71755">
                        <a:lnSpc>
                          <a:spcPct val="115000"/>
                        </a:lnSpc>
                        <a:spcAft>
                          <a:spcPts val="0"/>
                        </a:spcAft>
                      </a:pPr>
                      <a:r>
                        <a:rPr lang="ro-RO" sz="1200">
                          <a:effectLst/>
                        </a:rPr>
                        <a:t>Card 5</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vert="vert270"/>
                </a:tc>
                <a:tc>
                  <a:txBody>
                    <a:bodyPr/>
                    <a:lstStyle/>
                    <a:p>
                      <a:pPr marL="71755" marR="71755">
                        <a:lnSpc>
                          <a:spcPct val="115000"/>
                        </a:lnSpc>
                        <a:spcAft>
                          <a:spcPts val="0"/>
                        </a:spcAft>
                      </a:pPr>
                      <a:r>
                        <a:rPr lang="ro-RO" sz="1200">
                          <a:effectLst/>
                        </a:rPr>
                        <a:t>Cardi 6</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vert="vert270"/>
                </a:tc>
                <a:tc>
                  <a:txBody>
                    <a:bodyPr/>
                    <a:lstStyle/>
                    <a:p>
                      <a:pPr marL="71755" marR="71755">
                        <a:lnSpc>
                          <a:spcPct val="115000"/>
                        </a:lnSpc>
                        <a:spcAft>
                          <a:spcPts val="0"/>
                        </a:spcAft>
                      </a:pPr>
                      <a:r>
                        <a:rPr lang="en-US" sz="1200">
                          <a:effectLst/>
                        </a:rPr>
                        <a:t>UPU</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vert="vert270"/>
                </a:tc>
                <a:tc>
                  <a:txBody>
                    <a:bodyPr/>
                    <a:lstStyle/>
                    <a:p>
                      <a:pPr marL="71755" marR="71755">
                        <a:lnSpc>
                          <a:spcPct val="115000"/>
                        </a:lnSpc>
                        <a:spcAft>
                          <a:spcPts val="0"/>
                        </a:spcAft>
                      </a:pPr>
                      <a:r>
                        <a:rPr lang="en-US" sz="1200">
                          <a:effectLst/>
                        </a:rPr>
                        <a:t>CC</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vert="vert270"/>
                </a:tc>
                <a:tc>
                  <a:txBody>
                    <a:bodyPr/>
                    <a:lstStyle/>
                    <a:p>
                      <a:pPr marL="71755" marR="71755">
                        <a:lnSpc>
                          <a:spcPct val="115000"/>
                        </a:lnSpc>
                        <a:spcAft>
                          <a:spcPts val="0"/>
                        </a:spcAft>
                      </a:pPr>
                      <a:r>
                        <a:rPr lang="en-US" sz="1200">
                          <a:effectLst/>
                        </a:rPr>
                        <a:t>ECS</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vert="vert270"/>
                </a:tc>
                <a:tc>
                  <a:txBody>
                    <a:bodyPr/>
                    <a:lstStyle/>
                    <a:p>
                      <a:pPr marL="71755" marR="71755">
                        <a:lnSpc>
                          <a:spcPct val="115000"/>
                        </a:lnSpc>
                        <a:spcAft>
                          <a:spcPts val="0"/>
                        </a:spcAft>
                      </a:pPr>
                      <a:r>
                        <a:rPr lang="en-US" sz="1200">
                          <a:effectLst/>
                        </a:rPr>
                        <a:t>SO</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vert="vert270"/>
                </a:tc>
                <a:tc>
                  <a:txBody>
                    <a:bodyPr/>
                    <a:lstStyle/>
                    <a:p>
                      <a:pPr marL="71755" marR="71755">
                        <a:lnSpc>
                          <a:spcPct val="115000"/>
                        </a:lnSpc>
                        <a:spcAft>
                          <a:spcPts val="0"/>
                        </a:spcAft>
                      </a:pPr>
                      <a:r>
                        <a:rPr lang="en-US" sz="1200">
                          <a:effectLst/>
                        </a:rPr>
                        <a:t>DF</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vert="vert270"/>
                </a:tc>
                <a:tc>
                  <a:txBody>
                    <a:bodyPr/>
                    <a:lstStyle/>
                    <a:p>
                      <a:pPr marL="71755" marR="71755">
                        <a:lnSpc>
                          <a:spcPct val="115000"/>
                        </a:lnSpc>
                        <a:spcAft>
                          <a:spcPts val="0"/>
                        </a:spcAft>
                      </a:pPr>
                      <a:r>
                        <a:rPr lang="en-US" sz="1200">
                          <a:effectLst/>
                        </a:rPr>
                        <a:t>DC</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vert="vert270"/>
                </a:tc>
                <a:tc>
                  <a:txBody>
                    <a:bodyPr/>
                    <a:lstStyle/>
                    <a:p>
                      <a:pPr marL="71755" marR="71755">
                        <a:lnSpc>
                          <a:spcPct val="115000"/>
                        </a:lnSpc>
                        <a:spcAft>
                          <a:spcPts val="0"/>
                        </a:spcAft>
                      </a:pPr>
                      <a:r>
                        <a:rPr lang="en-US" sz="1200">
                          <a:effectLst/>
                        </a:rPr>
                        <a:t>ATI</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vert="vert270"/>
                </a:tc>
                <a:tc>
                  <a:txBody>
                    <a:bodyPr/>
                    <a:lstStyle/>
                    <a:p>
                      <a:pPr marL="71755" marR="71755">
                        <a:lnSpc>
                          <a:spcPct val="115000"/>
                        </a:lnSpc>
                        <a:spcAft>
                          <a:spcPts val="0"/>
                        </a:spcAft>
                      </a:pPr>
                      <a:r>
                        <a:rPr lang="en-US" sz="1200">
                          <a:effectLst/>
                        </a:rPr>
                        <a:t>fizioterapie</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vert="vert270"/>
                </a:tc>
                <a:extLst>
                  <a:ext uri="{0D108BD9-81ED-4DB2-BD59-A6C34878D82A}">
                    <a16:rowId xmlns:a16="http://schemas.microsoft.com/office/drawing/2014/main" val="2563438363"/>
                  </a:ext>
                </a:extLst>
              </a:tr>
              <a:tr h="420624">
                <a:tc>
                  <a:txBody>
                    <a:bodyPr/>
                    <a:lstStyle/>
                    <a:p>
                      <a:pPr marL="71755" marR="71755" algn="just">
                        <a:lnSpc>
                          <a:spcPct val="115000"/>
                        </a:lnSpc>
                        <a:spcAft>
                          <a:spcPts val="0"/>
                        </a:spcAft>
                      </a:pPr>
                      <a:r>
                        <a:rPr lang="ro-RO" sz="1200">
                          <a:effectLst/>
                        </a:rPr>
                        <a:t>Nr. </a:t>
                      </a:r>
                      <a:endParaRPr lang="ru-RU" sz="1200">
                        <a:effectLst/>
                      </a:endParaRPr>
                    </a:p>
                    <a:p>
                      <a:pPr>
                        <a:lnSpc>
                          <a:spcPct val="115000"/>
                        </a:lnSpc>
                        <a:spcAft>
                          <a:spcPts val="0"/>
                        </a:spcAft>
                      </a:pPr>
                      <a:r>
                        <a:rPr lang="ro-RO" sz="1200">
                          <a:effectLst/>
                        </a:rPr>
                        <a:t>pacienti</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Aft>
                          <a:spcPts val="0"/>
                        </a:spcAft>
                      </a:pPr>
                      <a:r>
                        <a:rPr lang="ro-RO" sz="1200">
                          <a:effectLst/>
                        </a:rPr>
                        <a:t>1657</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a:effectLst/>
                        </a:rPr>
                        <a:t>2111</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a:effectLst/>
                        </a:rPr>
                        <a:t>1015</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a:effectLst/>
                        </a:rPr>
                        <a:t>1667</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a:effectLst/>
                        </a:rPr>
                        <a:t>1588</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a:effectLst/>
                        </a:rPr>
                        <a:t>1483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a:effectLst/>
                        </a:rPr>
                        <a:t>9532</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dirty="0">
                          <a:effectLst/>
                        </a:rPr>
                        <a:t> </a:t>
                      </a:r>
                      <a:r>
                        <a:rPr lang="ro-RO" sz="1200" dirty="0">
                          <a:effectLst/>
                        </a:rPr>
                        <a:t>3793</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a:effectLst/>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a:effectLst/>
                        </a:rPr>
                        <a:t>296</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800" dirty="0">
                          <a:effectLst/>
                        </a:rPr>
                        <a:t>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800" dirty="0">
                          <a:effectLst/>
                        </a:rPr>
                        <a:t> </a:t>
                      </a:r>
                      <a:r>
                        <a:rPr lang="ro-RO" sz="800" dirty="0">
                          <a:effectLst/>
                        </a:rPr>
                        <a:t>33779</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a:effectLst/>
                        </a:rPr>
                        <a:t>327</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a:effectLst/>
                        </a:rPr>
                        <a:t>1723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864492635"/>
                  </a:ext>
                </a:extLst>
              </a:tr>
              <a:tr h="630936">
                <a:tc>
                  <a:txBody>
                    <a:bodyPr/>
                    <a:lstStyle/>
                    <a:p>
                      <a:pPr>
                        <a:lnSpc>
                          <a:spcPct val="115000"/>
                        </a:lnSpc>
                        <a:spcAft>
                          <a:spcPts val="0"/>
                        </a:spcAft>
                      </a:pPr>
                      <a:r>
                        <a:rPr lang="ro-RO" sz="1200">
                          <a:effectLst/>
                        </a:rPr>
                        <a:t>Total manipulaţii</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Aft>
                          <a:spcPts val="0"/>
                        </a:spcAft>
                      </a:pPr>
                      <a:r>
                        <a:rPr lang="ro-RO" sz="1200">
                          <a:effectLst/>
                        </a:rPr>
                        <a:t>14986</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a:effectLst/>
                        </a:rPr>
                        <a:t>14453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a:effectLst/>
                        </a:rPr>
                        <a:t>18871</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a:effectLst/>
                        </a:rPr>
                        <a:t>23045</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a:effectLst/>
                        </a:rPr>
                        <a:t>55673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a:effectLst/>
                        </a:rPr>
                        <a:t>16696</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a:effectLst/>
                        </a:rPr>
                        <a:t>17220</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a:effectLst/>
                        </a:rPr>
                        <a:t>23543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a:effectLst/>
                        </a:rPr>
                        <a:t>3892</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a:effectLst/>
                        </a:rPr>
                        <a:t>548</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a:effectLst/>
                        </a:rPr>
                        <a:t>296</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800">
                          <a:effectLst/>
                        </a:rPr>
                        <a:t>15547</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800" dirty="0">
                          <a:effectLst/>
                        </a:rPr>
                        <a:t>4782</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900" dirty="0">
                          <a:effectLst/>
                        </a:rPr>
                        <a:t>22386</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a:effectLst/>
                        </a:rPr>
                        <a:t>15333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089897168"/>
                  </a:ext>
                </a:extLst>
              </a:tr>
              <a:tr h="1051560">
                <a:tc>
                  <a:txBody>
                    <a:bodyPr/>
                    <a:lstStyle/>
                    <a:p>
                      <a:pPr marL="71755" marR="71755" algn="just">
                        <a:lnSpc>
                          <a:spcPct val="115000"/>
                        </a:lnSpc>
                        <a:spcAft>
                          <a:spcPts val="0"/>
                        </a:spcAft>
                      </a:pPr>
                      <a:r>
                        <a:rPr lang="ro-RO" sz="1200">
                          <a:effectLst/>
                        </a:rPr>
                        <a:t>Media manopere /pacient</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Aft>
                          <a:spcPts val="0"/>
                        </a:spcAft>
                      </a:pPr>
                      <a:r>
                        <a:rPr lang="ro-RO" sz="1200">
                          <a:effectLst/>
                        </a:rPr>
                        <a:t>17</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a:effectLst/>
                        </a:rPr>
                        <a:t>17</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a:effectLst/>
                        </a:rPr>
                        <a:t>10</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a:effectLst/>
                        </a:rPr>
                        <a:t>23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a:effectLst/>
                        </a:rPr>
                        <a:t>34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a:effectLst/>
                        </a:rPr>
                        <a:t>10</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dirty="0">
                          <a:effectLst/>
                        </a:rPr>
                        <a:t>11</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a:effectLst/>
                        </a:rPr>
                        <a:t>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dirty="0">
                          <a:effectLst/>
                        </a:rPr>
                        <a:t> </a:t>
                      </a:r>
                      <a:r>
                        <a:rPr lang="ro-RO" sz="1200" dirty="0">
                          <a:effectLst/>
                        </a:rPr>
                        <a:t>1.0</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dirty="0">
                          <a:effectLst/>
                        </a:rPr>
                        <a:t> </a:t>
                      </a:r>
                      <a:r>
                        <a:rPr lang="ro-RO" sz="1200" dirty="0">
                          <a:effectLst/>
                        </a:rPr>
                        <a:t>1</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dirty="0">
                          <a:effectLst/>
                        </a:rPr>
                        <a:t> </a:t>
                      </a:r>
                      <a:r>
                        <a:rPr lang="ro-RO" sz="1200" dirty="0">
                          <a:effectLst/>
                        </a:rPr>
                        <a:t>1</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dirty="0">
                          <a:effectLst/>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dirty="0">
                          <a:effectLst/>
                        </a:rPr>
                        <a:t> </a:t>
                      </a:r>
                      <a:r>
                        <a:rPr lang="ro-RO" sz="1200" dirty="0">
                          <a:effectLst/>
                        </a:rPr>
                        <a:t>7</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a:effectLst/>
                        </a:rPr>
                        <a:t>68</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US" sz="1200" dirty="0">
                          <a:effectLst/>
                        </a:rPr>
                        <a:t>8</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428243085"/>
                  </a:ext>
                </a:extLst>
              </a:tr>
            </a:tbl>
          </a:graphicData>
        </a:graphic>
      </p:graphicFrame>
      <p:pic>
        <p:nvPicPr>
          <p:cNvPr id="2" name="Imagine 1">
            <a:extLst>
              <a:ext uri="{FF2B5EF4-FFF2-40B4-BE49-F238E27FC236}">
                <a16:creationId xmlns:a16="http://schemas.microsoft.com/office/drawing/2014/main" id="{C1D952B9-4FF4-4D06-A33D-9C9D1168733A}"/>
              </a:ext>
            </a:extLst>
          </p:cNvPr>
          <p:cNvPicPr>
            <a:picLocks noChangeAspect="1"/>
          </p:cNvPicPr>
          <p:nvPr/>
        </p:nvPicPr>
        <p:blipFill>
          <a:blip r:embed="rId3" cstate="print"/>
          <a:stretch>
            <a:fillRect/>
          </a:stretch>
        </p:blipFill>
        <p:spPr>
          <a:xfrm>
            <a:off x="6136641" y="4973780"/>
            <a:ext cx="2463662" cy="1479555"/>
          </a:xfrm>
          <a:prstGeom prst="rect">
            <a:avLst/>
          </a:prstGeom>
        </p:spPr>
      </p:pic>
      <p:sp>
        <p:nvSpPr>
          <p:cNvPr id="9" name="Заголовок 8"/>
          <p:cNvSpPr>
            <a:spLocks noGrp="1"/>
          </p:cNvSpPr>
          <p:nvPr>
            <p:ph type="title"/>
          </p:nvPr>
        </p:nvSpPr>
        <p:spPr/>
        <p:txBody>
          <a:bodyPr>
            <a:normAutofit/>
          </a:bodyPr>
          <a:lstStyle/>
          <a:p>
            <a:r>
              <a:rPr lang="en-US" sz="2800" dirty="0" err="1" smtClean="0">
                <a:solidFill>
                  <a:srgbClr val="FFFF00"/>
                </a:solidFill>
              </a:rPr>
              <a:t>Activitatea</a:t>
            </a:r>
            <a:r>
              <a:rPr lang="en-US" sz="2800" dirty="0" smtClean="0">
                <a:solidFill>
                  <a:srgbClr val="FFFF00"/>
                </a:solidFill>
              </a:rPr>
              <a:t> </a:t>
            </a:r>
            <a:r>
              <a:rPr lang="en-US" sz="2800" dirty="0" err="1" smtClean="0">
                <a:solidFill>
                  <a:srgbClr val="FFFF00"/>
                </a:solidFill>
              </a:rPr>
              <a:t>practic</a:t>
            </a:r>
            <a:r>
              <a:rPr lang="ro-RO" sz="2800" dirty="0" smtClean="0">
                <a:solidFill>
                  <a:srgbClr val="FFFF00"/>
                </a:solidFill>
              </a:rPr>
              <a:t>ă</a:t>
            </a:r>
            <a:r>
              <a:rPr lang="en-US" sz="2800" dirty="0" smtClean="0">
                <a:solidFill>
                  <a:srgbClr val="FFFF00"/>
                </a:solidFill>
              </a:rPr>
              <a:t> </a:t>
            </a:r>
            <a:r>
              <a:rPr lang="en-US" sz="2800" dirty="0" err="1" smtClean="0">
                <a:solidFill>
                  <a:srgbClr val="FFFF00"/>
                </a:solidFill>
              </a:rPr>
              <a:t>asistente</a:t>
            </a:r>
            <a:r>
              <a:rPr lang="en-US" sz="2800" dirty="0" smtClean="0">
                <a:solidFill>
                  <a:srgbClr val="FFFF00"/>
                </a:solidFill>
              </a:rPr>
              <a:t> </a:t>
            </a:r>
            <a:r>
              <a:rPr lang="en-US" sz="2800" dirty="0" err="1" smtClean="0">
                <a:solidFill>
                  <a:srgbClr val="FFFF00"/>
                </a:solidFill>
              </a:rPr>
              <a:t>medicale</a:t>
            </a:r>
            <a:endParaRPr lang="en-US" sz="2800" dirty="0">
              <a:solidFill>
                <a:srgbClr val="FFFF00"/>
              </a:solidFill>
            </a:endParaRPr>
          </a:p>
        </p:txBody>
      </p:sp>
      <p:sp>
        <p:nvSpPr>
          <p:cNvPr id="10" name="Объект 9"/>
          <p:cNvSpPr>
            <a:spLocks noGrp="1"/>
          </p:cNvSpPr>
          <p:nvPr>
            <p:ph idx="1"/>
          </p:nvPr>
        </p:nvSpPr>
        <p:spPr>
          <a:xfrm>
            <a:off x="251520" y="1600200"/>
            <a:ext cx="8568952" cy="4709160"/>
          </a:xfrm>
        </p:spPr>
        <p:txBody>
          <a:bodyPr/>
          <a:lstStyle/>
          <a:p>
            <a:endParaRPr lang="en-US" dirty="0"/>
          </a:p>
        </p:txBody>
      </p:sp>
    </p:spTree>
    <p:extLst>
      <p:ext uri="{BB962C8B-B14F-4D97-AF65-F5344CB8AC3E}">
        <p14:creationId xmlns:p14="http://schemas.microsoft.com/office/powerpoint/2010/main" val="15070912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55576" y="260648"/>
            <a:ext cx="7025208" cy="648072"/>
          </a:xfrm>
          <a:noFill/>
        </p:spPr>
        <p:txBody>
          <a:bodyPr>
            <a:normAutofit/>
          </a:bodyPr>
          <a:lstStyle/>
          <a:p>
            <a:pPr algn="ctr"/>
            <a:r>
              <a:rPr lang="en-US" sz="1575" dirty="0">
                <a:solidFill>
                  <a:srgbClr val="FFFF00"/>
                </a:solidFill>
                <a:latin typeface="Arial Black" pitchFamily="34" charset="0"/>
                <a:cs typeface="Times New Roman" panose="02020603050405020304" pitchFamily="18" charset="0"/>
              </a:rPr>
              <a:t>DRG </a:t>
            </a:r>
            <a:r>
              <a:rPr lang="ro-RO" sz="1575" dirty="0">
                <a:solidFill>
                  <a:srgbClr val="FFFF00"/>
                </a:solidFill>
                <a:latin typeface="Arial Black" pitchFamily="34" charset="0"/>
                <a:cs typeface="Times New Roman" panose="02020603050405020304" pitchFamily="18" charset="0"/>
              </a:rPr>
              <a:t>CLINICĂ</a:t>
            </a:r>
            <a:r>
              <a:rPr lang="en-US" sz="1575" dirty="0">
                <a:solidFill>
                  <a:srgbClr val="FFFF00"/>
                </a:solidFill>
                <a:latin typeface="Arial Black" pitchFamily="34" charset="0"/>
                <a:cs typeface="Times New Roman" panose="02020603050405020304" pitchFamily="18" charset="0"/>
              </a:rPr>
              <a:t>  </a:t>
            </a:r>
            <a:endParaRPr lang="ru-RU" sz="1575" dirty="0">
              <a:solidFill>
                <a:srgbClr val="FFFF00"/>
              </a:solidFill>
              <a:latin typeface="Arial Black" pitchFamily="34" charset="0"/>
              <a:cs typeface="Times New Roman" panose="02020603050405020304" pitchFamily="18" charset="0"/>
            </a:endParaRPr>
          </a:p>
        </p:txBody>
      </p:sp>
      <p:graphicFrame>
        <p:nvGraphicFramePr>
          <p:cNvPr id="5" name="Диаграмма 4"/>
          <p:cNvGraphicFramePr>
            <a:graphicFrameLocks noGrp="1"/>
          </p:cNvGraphicFramePr>
          <p:nvPr>
            <p:ph type="chart" idx="1"/>
            <p:extLst>
              <p:ext uri="{D42A27DB-BD31-4B8C-83A1-F6EECF244321}">
                <p14:modId xmlns:p14="http://schemas.microsoft.com/office/powerpoint/2010/main" val="515568644"/>
              </p:ext>
            </p:extLst>
          </p:nvPr>
        </p:nvGraphicFramePr>
        <p:xfrm>
          <a:off x="323528" y="1196752"/>
          <a:ext cx="8363272" cy="5112568"/>
        </p:xfrm>
        <a:graphic>
          <a:graphicData uri="http://schemas.openxmlformats.org/drawingml/2006/chart">
            <c:chart xmlns:c="http://schemas.openxmlformats.org/drawingml/2006/chart" xmlns:r="http://schemas.openxmlformats.org/officeDocument/2006/relationships" r:id="rId2"/>
          </a:graphicData>
        </a:graphic>
      </p:graphicFrame>
      <p:sp>
        <p:nvSpPr>
          <p:cNvPr id="2" name="Substituent număr diapozitiv 1">
            <a:extLst>
              <a:ext uri="{FF2B5EF4-FFF2-40B4-BE49-F238E27FC236}">
                <a16:creationId xmlns:a16="http://schemas.microsoft.com/office/drawing/2014/main" id="{13C351D4-FCA7-4F6A-8DDA-F50F760913F8}"/>
              </a:ext>
            </a:extLst>
          </p:cNvPr>
          <p:cNvSpPr>
            <a:spLocks noGrp="1"/>
          </p:cNvSpPr>
          <p:nvPr>
            <p:ph type="sldNum" sz="quarter" idx="12"/>
          </p:nvPr>
        </p:nvSpPr>
        <p:spPr/>
        <p:txBody>
          <a:bodyPr/>
          <a:lstStyle/>
          <a:p>
            <a:fld id="{FD851179-71AC-4C17-B2A0-093DB0B597A4}" type="slidenum">
              <a:rPr lang="ru-RU" smtClean="0"/>
              <a:pPr/>
              <a:t>36</a:t>
            </a:fld>
            <a:endParaRPr lang="ru-RU" dirty="0"/>
          </a:p>
        </p:txBody>
      </p:sp>
    </p:spTree>
    <p:extLst>
      <p:ext uri="{BB962C8B-B14F-4D97-AF65-F5344CB8AC3E}">
        <p14:creationId xmlns:p14="http://schemas.microsoft.com/office/powerpoint/2010/main" val="17448022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08742" y="188640"/>
            <a:ext cx="8797631" cy="530915"/>
          </a:xfrm>
          <a:prstGeom prst="rect">
            <a:avLst/>
          </a:prstGeom>
          <a:noFill/>
          <a:ln>
            <a:noFill/>
          </a:ln>
          <a:effectLst/>
        </p:spPr>
        <p:txBody>
          <a:bodyPr vert="horz" wrap="square" lIns="68580" tIns="34290" rIns="68580" bIns="3429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ru-RU" sz="1500" b="1" dirty="0">
                <a:solidFill>
                  <a:srgbClr val="FFFF00"/>
                </a:solidFill>
                <a:latin typeface="Arial Black" pitchFamily="34" charset="0"/>
                <a:ea typeface="Calibri" panose="020F0502020204030204" pitchFamily="34" charset="0"/>
                <a:cs typeface="Times New Roman" panose="02020603050405020304" pitchFamily="18" charset="0"/>
              </a:rPr>
              <a:t>LUCRU  EFECTUAT  PE  SEC</a:t>
            </a:r>
            <a:r>
              <a:rPr lang="ro-RO" altLang="ru-RU" sz="1500" b="1" dirty="0">
                <a:solidFill>
                  <a:srgbClr val="FFFF00"/>
                </a:solidFill>
                <a:latin typeface="Arial Black" pitchFamily="34" charset="0"/>
                <a:ea typeface="Calibri" panose="020F0502020204030204" pitchFamily="34" charset="0"/>
                <a:cs typeface="Times New Roman" panose="02020603050405020304" pitchFamily="18" charset="0"/>
              </a:rPr>
              <a:t>Ț</a:t>
            </a:r>
            <a:r>
              <a:rPr lang="en-US" altLang="ru-RU" sz="1500" b="1" dirty="0">
                <a:solidFill>
                  <a:srgbClr val="FFFF00"/>
                </a:solidFill>
                <a:latin typeface="Arial Black" pitchFamily="34" charset="0"/>
                <a:ea typeface="Calibri" panose="020F0502020204030204" pitchFamily="34" charset="0"/>
                <a:cs typeface="Times New Roman" panose="02020603050405020304" pitchFamily="18" charset="0"/>
              </a:rPr>
              <a:t>II  </a:t>
            </a:r>
          </a:p>
          <a:p>
            <a:pPr algn="ctr"/>
            <a:r>
              <a:rPr lang="en-US" altLang="ru-RU" sz="1500" b="1" dirty="0">
                <a:solidFill>
                  <a:srgbClr val="FFFF00"/>
                </a:solidFill>
                <a:latin typeface="Arial Black" pitchFamily="34" charset="0"/>
                <a:ea typeface="Calibri" panose="020F0502020204030204" pitchFamily="34" charset="0"/>
                <a:cs typeface="Times New Roman" panose="02020603050405020304" pitchFamily="18" charset="0"/>
              </a:rPr>
              <a:t> (01.01.2021-  31.12.2021)  </a:t>
            </a:r>
            <a:endParaRPr lang="en-US" altLang="ru-RU" sz="1500" dirty="0">
              <a:solidFill>
                <a:srgbClr val="FFFF00"/>
              </a:solidFill>
              <a:latin typeface="Arial Black" pitchFamily="34"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869370175"/>
              </p:ext>
            </p:extLst>
          </p:nvPr>
        </p:nvGraphicFramePr>
        <p:xfrm>
          <a:off x="342016" y="1052736"/>
          <a:ext cx="8459968" cy="5429264"/>
        </p:xfrm>
        <a:graphic>
          <a:graphicData uri="http://schemas.openxmlformats.org/drawingml/2006/table">
            <a:tbl>
              <a:tblPr firstRow="1" firstCol="1" bandRow="1">
                <a:tableStyleId>{69CF1AB2-1976-4502-BF36-3FF5EA218861}</a:tableStyleId>
              </a:tblPr>
              <a:tblGrid>
                <a:gridCol w="1429538">
                  <a:extLst>
                    <a:ext uri="{9D8B030D-6E8A-4147-A177-3AD203B41FA5}">
                      <a16:colId xmlns:a16="http://schemas.microsoft.com/office/drawing/2014/main" val="20000"/>
                    </a:ext>
                  </a:extLst>
                </a:gridCol>
                <a:gridCol w="476903">
                  <a:extLst>
                    <a:ext uri="{9D8B030D-6E8A-4147-A177-3AD203B41FA5}">
                      <a16:colId xmlns:a16="http://schemas.microsoft.com/office/drawing/2014/main" val="20001"/>
                    </a:ext>
                  </a:extLst>
                </a:gridCol>
                <a:gridCol w="476903">
                  <a:extLst>
                    <a:ext uri="{9D8B030D-6E8A-4147-A177-3AD203B41FA5}">
                      <a16:colId xmlns:a16="http://schemas.microsoft.com/office/drawing/2014/main" val="20002"/>
                    </a:ext>
                  </a:extLst>
                </a:gridCol>
                <a:gridCol w="476903">
                  <a:extLst>
                    <a:ext uri="{9D8B030D-6E8A-4147-A177-3AD203B41FA5}">
                      <a16:colId xmlns:a16="http://schemas.microsoft.com/office/drawing/2014/main" val="20003"/>
                    </a:ext>
                  </a:extLst>
                </a:gridCol>
                <a:gridCol w="545032">
                  <a:extLst>
                    <a:ext uri="{9D8B030D-6E8A-4147-A177-3AD203B41FA5}">
                      <a16:colId xmlns:a16="http://schemas.microsoft.com/office/drawing/2014/main" val="20004"/>
                    </a:ext>
                  </a:extLst>
                </a:gridCol>
                <a:gridCol w="476903">
                  <a:extLst>
                    <a:ext uri="{9D8B030D-6E8A-4147-A177-3AD203B41FA5}">
                      <a16:colId xmlns:a16="http://schemas.microsoft.com/office/drawing/2014/main" val="20005"/>
                    </a:ext>
                  </a:extLst>
                </a:gridCol>
                <a:gridCol w="340645">
                  <a:extLst>
                    <a:ext uri="{9D8B030D-6E8A-4147-A177-3AD203B41FA5}">
                      <a16:colId xmlns:a16="http://schemas.microsoft.com/office/drawing/2014/main" val="20006"/>
                    </a:ext>
                  </a:extLst>
                </a:gridCol>
                <a:gridCol w="408774">
                  <a:extLst>
                    <a:ext uri="{9D8B030D-6E8A-4147-A177-3AD203B41FA5}">
                      <a16:colId xmlns:a16="http://schemas.microsoft.com/office/drawing/2014/main" val="20007"/>
                    </a:ext>
                  </a:extLst>
                </a:gridCol>
                <a:gridCol w="408774">
                  <a:extLst>
                    <a:ext uri="{9D8B030D-6E8A-4147-A177-3AD203B41FA5}">
                      <a16:colId xmlns:a16="http://schemas.microsoft.com/office/drawing/2014/main" val="20008"/>
                    </a:ext>
                  </a:extLst>
                </a:gridCol>
                <a:gridCol w="340645">
                  <a:extLst>
                    <a:ext uri="{9D8B030D-6E8A-4147-A177-3AD203B41FA5}">
                      <a16:colId xmlns:a16="http://schemas.microsoft.com/office/drawing/2014/main" val="20009"/>
                    </a:ext>
                  </a:extLst>
                </a:gridCol>
                <a:gridCol w="476903">
                  <a:extLst>
                    <a:ext uri="{9D8B030D-6E8A-4147-A177-3AD203B41FA5}">
                      <a16:colId xmlns:a16="http://schemas.microsoft.com/office/drawing/2014/main" val="20010"/>
                    </a:ext>
                  </a:extLst>
                </a:gridCol>
                <a:gridCol w="408774">
                  <a:extLst>
                    <a:ext uri="{9D8B030D-6E8A-4147-A177-3AD203B41FA5}">
                      <a16:colId xmlns:a16="http://schemas.microsoft.com/office/drawing/2014/main" val="20011"/>
                    </a:ext>
                  </a:extLst>
                </a:gridCol>
                <a:gridCol w="408774">
                  <a:extLst>
                    <a:ext uri="{9D8B030D-6E8A-4147-A177-3AD203B41FA5}">
                      <a16:colId xmlns:a16="http://schemas.microsoft.com/office/drawing/2014/main" val="20012"/>
                    </a:ext>
                  </a:extLst>
                </a:gridCol>
                <a:gridCol w="340645">
                  <a:extLst>
                    <a:ext uri="{9D8B030D-6E8A-4147-A177-3AD203B41FA5}">
                      <a16:colId xmlns:a16="http://schemas.microsoft.com/office/drawing/2014/main" val="20013"/>
                    </a:ext>
                  </a:extLst>
                </a:gridCol>
                <a:gridCol w="340645">
                  <a:extLst>
                    <a:ext uri="{9D8B030D-6E8A-4147-A177-3AD203B41FA5}">
                      <a16:colId xmlns:a16="http://schemas.microsoft.com/office/drawing/2014/main" val="20014"/>
                    </a:ext>
                  </a:extLst>
                </a:gridCol>
                <a:gridCol w="340645">
                  <a:extLst>
                    <a:ext uri="{9D8B030D-6E8A-4147-A177-3AD203B41FA5}">
                      <a16:colId xmlns:a16="http://schemas.microsoft.com/office/drawing/2014/main" val="20015"/>
                    </a:ext>
                  </a:extLst>
                </a:gridCol>
                <a:gridCol w="340645">
                  <a:extLst>
                    <a:ext uri="{9D8B030D-6E8A-4147-A177-3AD203B41FA5}">
                      <a16:colId xmlns:a16="http://schemas.microsoft.com/office/drawing/2014/main" val="20016"/>
                    </a:ext>
                  </a:extLst>
                </a:gridCol>
                <a:gridCol w="421917">
                  <a:extLst>
                    <a:ext uri="{9D8B030D-6E8A-4147-A177-3AD203B41FA5}">
                      <a16:colId xmlns:a16="http://schemas.microsoft.com/office/drawing/2014/main" val="20017"/>
                    </a:ext>
                  </a:extLst>
                </a:gridCol>
              </a:tblGrid>
              <a:tr h="1297126">
                <a:tc>
                  <a:txBody>
                    <a:bodyPr/>
                    <a:lstStyle/>
                    <a:p>
                      <a:pPr algn="ct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Secția</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ct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Pacienți externați</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vert="vert270"/>
                </a:tc>
                <a:tc>
                  <a:txBody>
                    <a:bodyPr/>
                    <a:lstStyle/>
                    <a:p>
                      <a:pPr algn="ct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Externați CNAM</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vert="vert270"/>
                </a:tc>
                <a:tc>
                  <a:txBody>
                    <a:bodyPr/>
                    <a:lstStyle/>
                    <a:p>
                      <a:pPr algn="ct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Externați cu plată</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vert="vert270"/>
                </a:tc>
                <a:tc>
                  <a:txBody>
                    <a:bodyPr/>
                    <a:lstStyle/>
                    <a:p>
                      <a:pPr algn="ct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Z/P Total</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vert="vert270"/>
                </a:tc>
                <a:tc>
                  <a:txBody>
                    <a:bodyPr/>
                    <a:lstStyle/>
                    <a:p>
                      <a:pPr algn="ct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Z/P CNAM</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vert="vert270"/>
                </a:tc>
                <a:tc>
                  <a:txBody>
                    <a:bodyPr/>
                    <a:lstStyle/>
                    <a:p>
                      <a:pPr algn="ct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Z/p  cu plată</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vert="vert270"/>
                </a:tc>
                <a:tc>
                  <a:txBody>
                    <a:bodyPr/>
                    <a:lstStyle/>
                    <a:p>
                      <a:pPr algn="ctr">
                        <a:lnSpc>
                          <a:spcPct val="100000"/>
                        </a:lnSpc>
                        <a:spcAft>
                          <a:spcPts val="0"/>
                        </a:spcAft>
                      </a:pPr>
                      <a:r>
                        <a:rPr lang="ro-RO" sz="1200" b="1" noProof="0" dirty="0" err="1">
                          <a:solidFill>
                            <a:schemeClr val="bg1"/>
                          </a:solidFill>
                          <a:effectLst/>
                          <a:latin typeface="Arial" panose="020B0604020202020204" pitchFamily="34" charset="0"/>
                          <a:cs typeface="Arial" panose="020B0604020202020204" pitchFamily="34" charset="0"/>
                        </a:rPr>
                        <a:t>Angioplastii</a:t>
                      </a:r>
                      <a:r>
                        <a:rPr lang="ro-RO" sz="1200" b="1" noProof="0" dirty="0">
                          <a:solidFill>
                            <a:schemeClr val="bg1"/>
                          </a:solidFill>
                          <a:effectLst/>
                          <a:latin typeface="Arial" panose="020B0604020202020204" pitchFamily="34" charset="0"/>
                          <a:cs typeface="Arial" panose="020B0604020202020204" pitchFamily="34" charset="0"/>
                        </a:rPr>
                        <a:t>  TOTAL</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vert="vert270"/>
                </a:tc>
                <a:tc>
                  <a:txBody>
                    <a:bodyPr/>
                    <a:lstStyle/>
                    <a:p>
                      <a:pPr algn="ctr">
                        <a:lnSpc>
                          <a:spcPct val="100000"/>
                        </a:lnSpc>
                        <a:spcAft>
                          <a:spcPts val="0"/>
                        </a:spcAft>
                      </a:pPr>
                      <a:r>
                        <a:rPr lang="ro-RO" sz="1200" b="1" noProof="0" dirty="0" err="1">
                          <a:solidFill>
                            <a:schemeClr val="bg1"/>
                          </a:solidFill>
                          <a:effectLst/>
                          <a:latin typeface="Arial" panose="020B0604020202020204" pitchFamily="34" charset="0"/>
                          <a:cs typeface="Arial" panose="020B0604020202020204" pitchFamily="34" charset="0"/>
                        </a:rPr>
                        <a:t>Angioplastii</a:t>
                      </a:r>
                      <a:r>
                        <a:rPr lang="ro-RO" sz="1200" b="1" noProof="0" dirty="0">
                          <a:solidFill>
                            <a:schemeClr val="bg1"/>
                          </a:solidFill>
                          <a:effectLst/>
                          <a:latin typeface="Arial" panose="020B0604020202020204" pitchFamily="34" charset="0"/>
                          <a:cs typeface="Arial" panose="020B0604020202020204" pitchFamily="34" charset="0"/>
                        </a:rPr>
                        <a:t> CNAM</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vert="vert270"/>
                </a:tc>
                <a:tc>
                  <a:txBody>
                    <a:bodyPr/>
                    <a:lstStyle/>
                    <a:p>
                      <a:pPr algn="ctr">
                        <a:lnSpc>
                          <a:spcPct val="100000"/>
                        </a:lnSpc>
                        <a:spcAft>
                          <a:spcPts val="0"/>
                        </a:spcAft>
                      </a:pPr>
                      <a:r>
                        <a:rPr lang="ro-RO" sz="1200" b="1" noProof="0" dirty="0" err="1">
                          <a:solidFill>
                            <a:schemeClr val="bg1"/>
                          </a:solidFill>
                          <a:effectLst/>
                          <a:latin typeface="Arial" panose="020B0604020202020204" pitchFamily="34" charset="0"/>
                          <a:cs typeface="Arial" panose="020B0604020202020204" pitchFamily="34" charset="0"/>
                        </a:rPr>
                        <a:t>Angioplastii</a:t>
                      </a:r>
                      <a:r>
                        <a:rPr lang="ro-RO" sz="1200" b="1" noProof="0" dirty="0">
                          <a:solidFill>
                            <a:schemeClr val="bg1"/>
                          </a:solidFill>
                          <a:effectLst/>
                          <a:latin typeface="Arial" panose="020B0604020202020204" pitchFamily="34" charset="0"/>
                          <a:cs typeface="Arial" panose="020B0604020202020204" pitchFamily="34" charset="0"/>
                        </a:rPr>
                        <a:t>  C/P</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vert="vert270"/>
                </a:tc>
                <a:tc>
                  <a:txBody>
                    <a:bodyPr/>
                    <a:lstStyle/>
                    <a:p>
                      <a:pPr algn="ctr">
                        <a:lnSpc>
                          <a:spcPct val="100000"/>
                        </a:lnSpc>
                        <a:spcAft>
                          <a:spcPts val="0"/>
                        </a:spcAft>
                      </a:pPr>
                      <a:r>
                        <a:rPr lang="ro-RO" sz="1200" b="1" noProof="0" dirty="0" err="1">
                          <a:solidFill>
                            <a:schemeClr val="bg1"/>
                          </a:solidFill>
                          <a:effectLst/>
                          <a:latin typeface="Arial" panose="020B0604020202020204" pitchFamily="34" charset="0"/>
                          <a:cs typeface="Arial" panose="020B0604020202020204" pitchFamily="34" charset="0"/>
                        </a:rPr>
                        <a:t>Coro</a:t>
                      </a:r>
                      <a:r>
                        <a:rPr lang="ro-RO" sz="1200" b="1" noProof="0" dirty="0">
                          <a:solidFill>
                            <a:schemeClr val="bg1"/>
                          </a:solidFill>
                          <a:effectLst/>
                          <a:latin typeface="Arial" panose="020B0604020202020204" pitchFamily="34" charset="0"/>
                          <a:cs typeface="Arial" panose="020B0604020202020204" pitchFamily="34" charset="0"/>
                        </a:rPr>
                        <a:t>  TOTAL</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vert="vert270"/>
                </a:tc>
                <a:tc>
                  <a:txBody>
                    <a:bodyPr/>
                    <a:lstStyle/>
                    <a:p>
                      <a:pPr algn="ctr">
                        <a:lnSpc>
                          <a:spcPct val="100000"/>
                        </a:lnSpc>
                        <a:spcAft>
                          <a:spcPts val="0"/>
                        </a:spcAft>
                      </a:pPr>
                      <a:r>
                        <a:rPr lang="ro-RO" sz="1200" b="1" noProof="0" dirty="0" err="1">
                          <a:solidFill>
                            <a:schemeClr val="bg1"/>
                          </a:solidFill>
                          <a:effectLst/>
                          <a:latin typeface="Arial" panose="020B0604020202020204" pitchFamily="34" charset="0"/>
                          <a:cs typeface="Arial" panose="020B0604020202020204" pitchFamily="34" charset="0"/>
                        </a:rPr>
                        <a:t>Coro</a:t>
                      </a:r>
                      <a:endParaRPr lang="ro-RO" sz="1200" b="1" noProof="0" dirty="0">
                        <a:solidFill>
                          <a:schemeClr val="bg1"/>
                        </a:solidFill>
                        <a:effectLst/>
                        <a:latin typeface="Arial" panose="020B0604020202020204" pitchFamily="34" charset="0"/>
                        <a:cs typeface="Arial" panose="020B0604020202020204" pitchFamily="34" charset="0"/>
                      </a:endParaRPr>
                    </a:p>
                    <a:p>
                      <a:pPr algn="ct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CNAM</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vert="vert270"/>
                </a:tc>
                <a:tc>
                  <a:txBody>
                    <a:bodyPr/>
                    <a:lstStyle/>
                    <a:p>
                      <a:pPr algn="ctr">
                        <a:lnSpc>
                          <a:spcPct val="100000"/>
                        </a:lnSpc>
                        <a:spcAft>
                          <a:spcPts val="0"/>
                        </a:spcAft>
                      </a:pPr>
                      <a:r>
                        <a:rPr lang="ro-RO" sz="1200" b="1" noProof="0" dirty="0" err="1">
                          <a:solidFill>
                            <a:schemeClr val="bg1"/>
                          </a:solidFill>
                          <a:effectLst/>
                          <a:latin typeface="Arial" panose="020B0604020202020204" pitchFamily="34" charset="0"/>
                          <a:cs typeface="Arial" panose="020B0604020202020204" pitchFamily="34" charset="0"/>
                        </a:rPr>
                        <a:t>Coro</a:t>
                      </a:r>
                      <a:r>
                        <a:rPr lang="ro-RO" sz="1200" b="1" noProof="0" dirty="0">
                          <a:solidFill>
                            <a:schemeClr val="bg1"/>
                          </a:solidFill>
                          <a:effectLst/>
                          <a:latin typeface="Arial" panose="020B0604020202020204" pitchFamily="34" charset="0"/>
                          <a:cs typeface="Arial" panose="020B0604020202020204" pitchFamily="34" charset="0"/>
                        </a:rPr>
                        <a:t>  cu plată</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vert="vert270"/>
                </a:tc>
                <a:tc>
                  <a:txBody>
                    <a:bodyPr/>
                    <a:lstStyle/>
                    <a:p>
                      <a:pPr algn="ct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ECS</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vert="vert270"/>
                </a:tc>
                <a:tc>
                  <a:txBody>
                    <a:bodyPr/>
                    <a:lstStyle/>
                    <a:p>
                      <a:pPr algn="ct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Electrofiziologie</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vert="vert270"/>
                </a:tc>
                <a:tc>
                  <a:txBody>
                    <a:bodyPr/>
                    <a:lstStyle/>
                    <a:p>
                      <a:pPr algn="ct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 DMT</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vert="vert270"/>
                </a:tc>
                <a:tc>
                  <a:txBody>
                    <a:bodyPr/>
                    <a:lstStyle/>
                    <a:p>
                      <a:pPr algn="ct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Deces</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vert="vert270"/>
                </a:tc>
                <a:tc>
                  <a:txBody>
                    <a:bodyPr/>
                    <a:lstStyle/>
                    <a:p>
                      <a:pPr algn="ct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ICM</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vert="vert270"/>
                </a:tc>
                <a:extLst>
                  <a:ext uri="{0D108BD9-81ED-4DB2-BD59-A6C34878D82A}">
                    <a16:rowId xmlns:a16="http://schemas.microsoft.com/office/drawing/2014/main" val="10000"/>
                  </a:ext>
                </a:extLst>
              </a:tr>
              <a:tr h="485674">
                <a:tc>
                  <a:txBody>
                    <a:bodyPr/>
                    <a:lstStyle/>
                    <a:p>
                      <a:pP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Cardiologie urgentă</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1</a:t>
                      </a:r>
                      <a:r>
                        <a:rPr lang="en-US" sz="1200" b="1" noProof="0" dirty="0">
                          <a:solidFill>
                            <a:schemeClr val="bg1"/>
                          </a:solidFill>
                          <a:effectLst/>
                          <a:latin typeface="Arial" panose="020B0604020202020204" pitchFamily="34" charset="0"/>
                          <a:cs typeface="Arial" panose="020B0604020202020204" pitchFamily="34" charset="0"/>
                        </a:rPr>
                        <a:t>668</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1</a:t>
                      </a:r>
                      <a:r>
                        <a:rPr lang="en-US" sz="1200" b="1" noProof="0" dirty="0">
                          <a:solidFill>
                            <a:schemeClr val="bg1"/>
                          </a:solidFill>
                          <a:effectLst/>
                          <a:latin typeface="Arial" panose="020B0604020202020204" pitchFamily="34" charset="0"/>
                          <a:cs typeface="Arial" panose="020B0604020202020204" pitchFamily="34" charset="0"/>
                        </a:rPr>
                        <a:t>632</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3</a:t>
                      </a:r>
                      <a:r>
                        <a:rPr lang="ro-RO" sz="1200" b="1" noProof="0" dirty="0">
                          <a:solidFill>
                            <a:schemeClr val="bg1"/>
                          </a:solidFill>
                          <a:effectLst/>
                          <a:latin typeface="Arial" panose="020B0604020202020204" pitchFamily="34" charset="0"/>
                          <a:cs typeface="Arial" panose="020B0604020202020204" pitchFamily="34" charset="0"/>
                        </a:rPr>
                        <a:t>6</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5</a:t>
                      </a:r>
                      <a:r>
                        <a:rPr lang="en-US" sz="1200" b="1" noProof="0" dirty="0">
                          <a:solidFill>
                            <a:schemeClr val="bg1"/>
                          </a:solidFill>
                          <a:effectLst/>
                          <a:latin typeface="Arial" panose="020B0604020202020204" pitchFamily="34" charset="0"/>
                          <a:cs typeface="Arial" panose="020B0604020202020204" pitchFamily="34" charset="0"/>
                        </a:rPr>
                        <a:t>751</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5</a:t>
                      </a:r>
                      <a:r>
                        <a:rPr lang="en-US" sz="1200" b="1" noProof="0" dirty="0">
                          <a:solidFill>
                            <a:schemeClr val="bg1"/>
                          </a:solidFill>
                          <a:effectLst/>
                          <a:latin typeface="Arial" panose="020B0604020202020204" pitchFamily="34" charset="0"/>
                          <a:cs typeface="Arial" panose="020B0604020202020204" pitchFamily="34" charset="0"/>
                        </a:rPr>
                        <a:t>70</a:t>
                      </a:r>
                      <a:r>
                        <a:rPr lang="ro-RO" sz="1200" b="1" noProof="0" dirty="0">
                          <a:solidFill>
                            <a:schemeClr val="bg1"/>
                          </a:solidFill>
                          <a:effectLst/>
                          <a:latin typeface="Arial" panose="020B0604020202020204" pitchFamily="34" charset="0"/>
                          <a:cs typeface="Arial" panose="020B0604020202020204" pitchFamily="34" charset="0"/>
                        </a:rPr>
                        <a:t>7</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44</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407</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243</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4</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554</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550</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4</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3</a:t>
                      </a:r>
                      <a:r>
                        <a:rPr lang="en-US" sz="1200" b="1" noProof="0">
                          <a:solidFill>
                            <a:schemeClr val="bg1"/>
                          </a:solidFill>
                          <a:effectLst/>
                          <a:latin typeface="Arial" panose="020B0604020202020204" pitchFamily="34" charset="0"/>
                          <a:cs typeface="Arial" panose="020B0604020202020204" pitchFamily="34" charset="0"/>
                        </a:rPr>
                        <a:t>85</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1</a:t>
                      </a:r>
                      <a:r>
                        <a:rPr lang="en-US" sz="1200" b="1" noProof="0" dirty="0">
                          <a:solidFill>
                            <a:schemeClr val="bg1"/>
                          </a:solidFill>
                          <a:effectLst/>
                          <a:latin typeface="Arial" panose="020B0604020202020204" pitchFamily="34" charset="0"/>
                          <a:cs typeface="Arial" panose="020B0604020202020204" pitchFamily="34" charset="0"/>
                        </a:rPr>
                        <a:t>50</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3,81</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83</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4,25</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extLst>
                  <a:ext uri="{0D108BD9-81ED-4DB2-BD59-A6C34878D82A}">
                    <a16:rowId xmlns:a16="http://schemas.microsoft.com/office/drawing/2014/main" val="10001"/>
                  </a:ext>
                </a:extLst>
              </a:tr>
              <a:tr h="470103">
                <a:tc>
                  <a:txBody>
                    <a:bodyPr/>
                    <a:lstStyle/>
                    <a:p>
                      <a:pP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Cardiologie intervențională</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2099</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2071</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28</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10305</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10275</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30</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4</a:t>
                      </a:r>
                      <a:r>
                        <a:rPr lang="en-US" sz="1200" b="1" noProof="0" dirty="0">
                          <a:solidFill>
                            <a:schemeClr val="bg1"/>
                          </a:solidFill>
                          <a:effectLst/>
                          <a:latin typeface="Arial" panose="020B0604020202020204" pitchFamily="34" charset="0"/>
                          <a:cs typeface="Arial" panose="020B0604020202020204" pitchFamily="34" charset="0"/>
                        </a:rPr>
                        <a:t>6</a:t>
                      </a:r>
                      <a:r>
                        <a:rPr lang="ro-RO" sz="1200" b="1" noProof="0" dirty="0">
                          <a:solidFill>
                            <a:schemeClr val="bg1"/>
                          </a:solidFill>
                          <a:effectLst/>
                          <a:latin typeface="Arial" panose="020B0604020202020204" pitchFamily="34" charset="0"/>
                          <a:cs typeface="Arial" panose="020B0604020202020204" pitchFamily="34" charset="0"/>
                        </a:rPr>
                        <a:t>2</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4</a:t>
                      </a:r>
                      <a:r>
                        <a:rPr lang="en-US" sz="1200" b="1" noProof="0" dirty="0">
                          <a:solidFill>
                            <a:schemeClr val="bg1"/>
                          </a:solidFill>
                          <a:effectLst/>
                          <a:latin typeface="Arial" panose="020B0604020202020204" pitchFamily="34" charset="0"/>
                          <a:cs typeface="Arial" panose="020B0604020202020204" pitchFamily="34" charset="0"/>
                        </a:rPr>
                        <a:t>6</a:t>
                      </a:r>
                      <a:r>
                        <a:rPr lang="ro-RO" sz="1200" b="1" noProof="0" dirty="0">
                          <a:solidFill>
                            <a:schemeClr val="bg1"/>
                          </a:solidFill>
                          <a:effectLst/>
                          <a:latin typeface="Arial" panose="020B0604020202020204" pitchFamily="34" charset="0"/>
                          <a:cs typeface="Arial" panose="020B0604020202020204" pitchFamily="34" charset="0"/>
                        </a:rPr>
                        <a:t>2</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1323</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1320</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3</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5,83</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9</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3,87</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extLst>
                  <a:ext uri="{0D108BD9-81ED-4DB2-BD59-A6C34878D82A}">
                    <a16:rowId xmlns:a16="http://schemas.microsoft.com/office/drawing/2014/main" val="10002"/>
                  </a:ext>
                </a:extLst>
              </a:tr>
              <a:tr h="273079">
                <a:tc>
                  <a:txBody>
                    <a:bodyPr/>
                    <a:lstStyle/>
                    <a:p>
                      <a:pPr>
                        <a:lnSpc>
                          <a:spcPct val="100000"/>
                        </a:lnSpc>
                        <a:spcAft>
                          <a:spcPts val="0"/>
                        </a:spcAft>
                      </a:pPr>
                      <a:r>
                        <a:rPr lang="ro-RO" sz="1200" b="1" noProof="0" dirty="0" err="1">
                          <a:solidFill>
                            <a:schemeClr val="bg1"/>
                          </a:solidFill>
                          <a:effectLst/>
                          <a:latin typeface="Arial" panose="020B0604020202020204" pitchFamily="34" charset="0"/>
                          <a:cs typeface="Arial" panose="020B0604020202020204" pitchFamily="34" charset="0"/>
                        </a:rPr>
                        <a:t>Cardiochirurgie</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294</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293</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1</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3607</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3595</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12</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8</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10,54</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extLst>
                  <a:ext uri="{0D108BD9-81ED-4DB2-BD59-A6C34878D82A}">
                    <a16:rowId xmlns:a16="http://schemas.microsoft.com/office/drawing/2014/main" val="1715294862"/>
                  </a:ext>
                </a:extLst>
              </a:tr>
              <a:tr h="418051">
                <a:tc>
                  <a:txBody>
                    <a:bodyPr/>
                    <a:lstStyle/>
                    <a:p>
                      <a:pP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Reabilitare</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723</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722</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1</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5441</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5424</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17</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3</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3</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34</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34</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extLst>
                  <a:ext uri="{0D108BD9-81ED-4DB2-BD59-A6C34878D82A}">
                    <a16:rowId xmlns:a16="http://schemas.microsoft.com/office/drawing/2014/main" val="3672318043"/>
                  </a:ext>
                </a:extLst>
              </a:tr>
              <a:tr h="529293">
                <a:tc>
                  <a:txBody>
                    <a:bodyPr/>
                    <a:lstStyle/>
                    <a:p>
                      <a:pP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Insuficiență  cardiacă cronică</a:t>
                      </a:r>
                      <a:r>
                        <a:rPr lang="en-US" sz="1200" b="1" noProof="0" dirty="0">
                          <a:solidFill>
                            <a:schemeClr val="bg1"/>
                          </a:solidFill>
                          <a:effectLst/>
                          <a:latin typeface="Arial" panose="020B0604020202020204" pitchFamily="34" charset="0"/>
                          <a:cs typeface="Arial" panose="020B0604020202020204" pitchFamily="34" charset="0"/>
                        </a:rPr>
                        <a:t>  </a:t>
                      </a:r>
                      <a:r>
                        <a:rPr lang="en-US" sz="1200" b="1" noProof="0" dirty="0" err="1">
                          <a:solidFill>
                            <a:schemeClr val="bg1"/>
                          </a:solidFill>
                          <a:effectLst/>
                          <a:latin typeface="Arial" panose="020B0604020202020204" pitchFamily="34" charset="0"/>
                          <a:cs typeface="Arial" panose="020B0604020202020204" pitchFamily="34" charset="0"/>
                        </a:rPr>
                        <a:t>si</a:t>
                      </a:r>
                      <a:r>
                        <a:rPr lang="en-US" sz="1200" b="1" noProof="0" dirty="0">
                          <a:solidFill>
                            <a:schemeClr val="bg1"/>
                          </a:solidFill>
                          <a:effectLst/>
                          <a:latin typeface="Arial" panose="020B0604020202020204" pitchFamily="34" charset="0"/>
                          <a:cs typeface="Arial" panose="020B0604020202020204" pitchFamily="34" charset="0"/>
                        </a:rPr>
                        <a:t>  MCD</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1654</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1624</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30</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11345</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11276</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69</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3</a:t>
                      </a:r>
                      <a:r>
                        <a:rPr lang="ro-RO" sz="1200" b="1" noProof="0" dirty="0">
                          <a:solidFill>
                            <a:schemeClr val="bg1"/>
                          </a:solidFill>
                          <a:effectLst/>
                          <a:latin typeface="Arial" panose="020B0604020202020204" pitchFamily="34" charset="0"/>
                          <a:cs typeface="Arial" panose="020B0604020202020204" pitchFamily="34" charset="0"/>
                        </a:rPr>
                        <a:t>4</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3</a:t>
                      </a:r>
                      <a:r>
                        <a:rPr lang="ro-RO" sz="1200" b="1" noProof="0" dirty="0">
                          <a:solidFill>
                            <a:schemeClr val="bg1"/>
                          </a:solidFill>
                          <a:effectLst/>
                          <a:latin typeface="Arial" panose="020B0604020202020204" pitchFamily="34" charset="0"/>
                          <a:cs typeface="Arial" panose="020B0604020202020204" pitchFamily="34" charset="0"/>
                        </a:rPr>
                        <a:t>4</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266</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264</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2</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7,91</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7</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2,16</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extLst>
                  <a:ext uri="{0D108BD9-81ED-4DB2-BD59-A6C34878D82A}">
                    <a16:rowId xmlns:a16="http://schemas.microsoft.com/office/drawing/2014/main" val="10003"/>
                  </a:ext>
                </a:extLst>
              </a:tr>
              <a:tr h="5201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200" b="1" noProof="0" dirty="0">
                          <a:solidFill>
                            <a:schemeClr val="bg1"/>
                          </a:solidFill>
                          <a:effectLst/>
                          <a:latin typeface="Arial" panose="020B0604020202020204" pitchFamily="34" charset="0"/>
                          <a:cs typeface="Arial" panose="020B0604020202020204" pitchFamily="34" charset="0"/>
                        </a:rPr>
                        <a:t>Cardiologie generală</a:t>
                      </a:r>
                    </a:p>
                    <a:p>
                      <a:pP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1615</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1600</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15</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8533</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8519</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14</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41</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41</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308</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307</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1</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extLst>
                  <a:ext uri="{0D108BD9-81ED-4DB2-BD59-A6C34878D82A}">
                    <a16:rowId xmlns:a16="http://schemas.microsoft.com/office/drawing/2014/main" val="10004"/>
                  </a:ext>
                </a:extLst>
              </a:tr>
              <a:tr h="5201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200" b="1" noProof="0" dirty="0">
                          <a:solidFill>
                            <a:schemeClr val="bg1"/>
                          </a:solidFill>
                          <a:effectLst/>
                          <a:latin typeface="Arial" panose="020B0604020202020204" pitchFamily="34" charset="0"/>
                          <a:cs typeface="Arial" panose="020B0604020202020204" pitchFamily="34" charset="0"/>
                        </a:rPr>
                        <a:t>Hipertensiuni  arteriale</a:t>
                      </a:r>
                    </a:p>
                    <a:p>
                      <a:pP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1522</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1483</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39</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8704</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8600</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104</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66</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66</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279</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3</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3</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8</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extLst>
                  <a:ext uri="{0D108BD9-81ED-4DB2-BD59-A6C34878D82A}">
                    <a16:rowId xmlns:a16="http://schemas.microsoft.com/office/drawing/2014/main" val="10005"/>
                  </a:ext>
                </a:extLst>
              </a:tr>
              <a:tr h="4856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200" b="1" noProof="0" dirty="0">
                          <a:solidFill>
                            <a:schemeClr val="bg1"/>
                          </a:solidFill>
                          <a:effectLst/>
                          <a:latin typeface="Arial" panose="020B0604020202020204" pitchFamily="34" charset="0"/>
                          <a:cs typeface="Arial" panose="020B0604020202020204" pitchFamily="34" charset="0"/>
                        </a:rPr>
                        <a:t>TOTAL</a:t>
                      </a:r>
                    </a:p>
                    <a:p>
                      <a:pP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9575</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9425</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150</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56673</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56360</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313</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1013</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1009</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4</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2780</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2766</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14</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385</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158</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5,92</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a:solidFill>
                            <a:schemeClr val="bg1"/>
                          </a:solidFill>
                          <a:effectLst/>
                          <a:latin typeface="Arial" panose="020B0604020202020204" pitchFamily="34" charset="0"/>
                          <a:cs typeface="Arial" panose="020B0604020202020204" pitchFamily="34" charset="0"/>
                        </a:rPr>
                        <a:t>119</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3,256</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extLst>
                  <a:ext uri="{0D108BD9-81ED-4DB2-BD59-A6C34878D82A}">
                    <a16:rowId xmlns:a16="http://schemas.microsoft.com/office/drawing/2014/main" val="10006"/>
                  </a:ext>
                </a:extLst>
              </a:tr>
              <a:tr h="260956">
                <a:tc>
                  <a:txBody>
                    <a:bodyPr/>
                    <a:lstStyle/>
                    <a:p>
                      <a:pP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tc>
                  <a:txBody>
                    <a:bodyPr/>
                    <a:lstStyle/>
                    <a:p>
                      <a:pPr algn="r">
                        <a:lnSpc>
                          <a:spcPct val="100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1076" marR="31076"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04082125"/>
      </p:ext>
    </p:extLst>
  </p:cSld>
  <p:clrMapOvr>
    <a:masterClrMapping/>
  </p:clrMapOvr>
  <p:transition spd="slow">
    <p:wedg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26972" y="273732"/>
            <a:ext cx="7677475" cy="634988"/>
          </a:xfrm>
          <a:noFill/>
        </p:spPr>
        <p:txBody>
          <a:bodyPr>
            <a:normAutofit/>
          </a:bodyPr>
          <a:lstStyle/>
          <a:p>
            <a:pPr algn="ctr"/>
            <a:r>
              <a:rPr lang="ro-RO" sz="2400" dirty="0">
                <a:solidFill>
                  <a:srgbClr val="FFFF00"/>
                </a:solidFill>
                <a:effectLst/>
                <a:latin typeface="Arial Black" panose="020B0A04020102020204" pitchFamily="34" charset="0"/>
                <a:cs typeface="Times New Roman" panose="02020603050405020304" pitchFamily="18" charset="0"/>
              </a:rPr>
              <a:t>SECȚIA </a:t>
            </a:r>
            <a:r>
              <a:rPr lang="en-US" sz="2400" dirty="0">
                <a:solidFill>
                  <a:srgbClr val="FFFF00"/>
                </a:solidFill>
                <a:effectLst/>
                <a:latin typeface="Arial Black" panose="020B0A04020102020204" pitchFamily="34" charset="0"/>
                <a:cs typeface="Times New Roman" panose="02020603050405020304" pitchFamily="18" charset="0"/>
              </a:rPr>
              <a:t>CARDIOLOGIE INTERVEN</a:t>
            </a:r>
            <a:r>
              <a:rPr lang="ro-RO" sz="2400" dirty="0">
                <a:solidFill>
                  <a:srgbClr val="FFFF00"/>
                </a:solidFill>
                <a:effectLst/>
                <a:latin typeface="Arial Black" panose="020B0A04020102020204" pitchFamily="34" charset="0"/>
                <a:cs typeface="Times New Roman" panose="02020603050405020304" pitchFamily="18" charset="0"/>
              </a:rPr>
              <a:t>ȚIONALĂ</a:t>
            </a:r>
            <a:r>
              <a:rPr lang="en-US" sz="2400" dirty="0">
                <a:solidFill>
                  <a:srgbClr val="FFFF00"/>
                </a:solidFill>
                <a:effectLst/>
                <a:latin typeface="Arial Black" panose="020B0A04020102020204" pitchFamily="34" charset="0"/>
                <a:cs typeface="Times New Roman" panose="02020603050405020304" pitchFamily="18" charset="0"/>
              </a:rPr>
              <a:t> </a:t>
            </a:r>
            <a:endParaRPr lang="ru-RU" sz="2400" dirty="0">
              <a:solidFill>
                <a:srgbClr val="FFFF00"/>
              </a:solidFill>
              <a:effectLst/>
              <a:latin typeface="Arial Black" panose="020B0A04020102020204" pitchFamily="34" charset="0"/>
            </a:endParaRPr>
          </a:p>
        </p:txBody>
      </p:sp>
      <p:sp>
        <p:nvSpPr>
          <p:cNvPr id="3" name="Объект 2"/>
          <p:cNvSpPr>
            <a:spLocks noGrp="1"/>
          </p:cNvSpPr>
          <p:nvPr>
            <p:ph idx="1"/>
          </p:nvPr>
        </p:nvSpPr>
        <p:spPr>
          <a:xfrm>
            <a:off x="179512" y="1196752"/>
            <a:ext cx="8712968" cy="4824536"/>
          </a:xfrm>
          <a:solidFill>
            <a:schemeClr val="accent1">
              <a:lumMod val="20000"/>
              <a:lumOff val="80000"/>
            </a:schemeClr>
          </a:solidFill>
        </p:spPr>
        <p:txBody>
          <a:bodyPr>
            <a:noAutofit/>
          </a:bodyPr>
          <a:lstStyle/>
          <a:p>
            <a:pPr algn="just">
              <a:buClrTx/>
              <a:buFont typeface="Wingdings" panose="05000000000000000000" pitchFamily="2" charset="2"/>
              <a:buChar char="v"/>
            </a:pPr>
            <a:endParaRPr lang="ro-RO" sz="2200" b="1" dirty="0">
              <a:latin typeface="Arial" panose="020B0604020202020204" pitchFamily="34" charset="0"/>
              <a:cs typeface="Arial" panose="020B0604020202020204" pitchFamily="34" charset="0"/>
            </a:endParaRPr>
          </a:p>
          <a:p>
            <a:pPr algn="just">
              <a:buClrTx/>
              <a:buFont typeface="Wingdings" panose="05000000000000000000" pitchFamily="2" charset="2"/>
              <a:buChar char="v"/>
            </a:pPr>
            <a:r>
              <a:rPr lang="ro-RO" sz="2400" b="1" dirty="0" smtClean="0">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Executarea</a:t>
            </a:r>
            <a:r>
              <a:rPr lang="en-US" sz="2400" b="1" dirty="0">
                <a:solidFill>
                  <a:schemeClr val="bg1"/>
                </a:solidFill>
                <a:latin typeface="Arial" panose="020B0604020202020204" pitchFamily="34" charset="0"/>
                <a:cs typeface="Arial" panose="020B0604020202020204" pitchFamily="34" charset="0"/>
              </a:rPr>
              <a:t> </a:t>
            </a:r>
            <a:r>
              <a:rPr lang="ro-RO" sz="2400" b="1" dirty="0" smtClean="0">
                <a:solidFill>
                  <a:schemeClr val="bg1"/>
                </a:solidFill>
                <a:latin typeface="Arial" panose="020B0604020202020204" pitchFamily="34" charset="0"/>
                <a:cs typeface="Arial" panose="020B0604020202020204" pitchFamily="34" charset="0"/>
              </a:rPr>
              <a:t>2</a:t>
            </a:r>
            <a:r>
              <a:rPr lang="en-US" sz="2400" b="1" dirty="0">
                <a:solidFill>
                  <a:schemeClr val="bg1"/>
                </a:solidFill>
                <a:latin typeface="Arial" panose="020B0604020202020204" pitchFamily="34" charset="0"/>
                <a:cs typeface="Arial" panose="020B0604020202020204" pitchFamily="34" charset="0"/>
              </a:rPr>
              <a:t>780</a:t>
            </a:r>
            <a:r>
              <a:rPr lang="ro-RO" sz="2400" b="1" dirty="0">
                <a:solidFill>
                  <a:schemeClr val="bg1"/>
                </a:solidFill>
                <a:latin typeface="Arial" panose="020B0604020202020204" pitchFamily="34" charset="0"/>
                <a:cs typeface="Arial" panose="020B0604020202020204" pitchFamily="34" charset="0"/>
              </a:rPr>
              <a:t> de </a:t>
            </a:r>
            <a:r>
              <a:rPr lang="ro-RO" sz="2400" b="1" dirty="0" err="1">
                <a:solidFill>
                  <a:schemeClr val="bg1"/>
                </a:solidFill>
                <a:latin typeface="Arial" panose="020B0604020202020204" pitchFamily="34" charset="0"/>
                <a:cs typeface="Arial" panose="020B0604020202020204" pitchFamily="34" charset="0"/>
              </a:rPr>
              <a:t>coronaroangiografii</a:t>
            </a:r>
            <a:r>
              <a:rPr lang="ro-RO" sz="2400" b="1" dirty="0">
                <a:solidFill>
                  <a:schemeClr val="bg1"/>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179</a:t>
            </a:r>
            <a:r>
              <a:rPr lang="ro-RO" sz="2400" b="1" dirty="0">
                <a:solidFill>
                  <a:schemeClr val="bg1"/>
                </a:solidFill>
                <a:latin typeface="Arial" panose="020B0604020202020204" pitchFamily="34" charset="0"/>
                <a:cs typeface="Arial" panose="020B0604020202020204" pitchFamily="34" charset="0"/>
              </a:rPr>
              <a:t> din ele în cadrul serviciilor de înaltă performanță). </a:t>
            </a:r>
          </a:p>
          <a:p>
            <a:pPr algn="just">
              <a:buClrTx/>
              <a:buFont typeface="Wingdings" panose="05000000000000000000" pitchFamily="2" charset="2"/>
              <a:buChar char="v"/>
            </a:pPr>
            <a:r>
              <a:rPr lang="en-US" sz="2400" b="1" dirty="0">
                <a:solidFill>
                  <a:schemeClr val="bg1"/>
                </a:solidFill>
                <a:latin typeface="Arial" panose="020B0604020202020204" pitchFamily="34" charset="0"/>
                <a:cs typeface="Arial" panose="020B0604020202020204" pitchFamily="34" charset="0"/>
              </a:rPr>
              <a:t> </a:t>
            </a:r>
            <a:r>
              <a:rPr lang="ro-RO" sz="2400" b="1" dirty="0" smtClean="0">
                <a:solidFill>
                  <a:schemeClr val="bg1"/>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1013</a:t>
            </a:r>
            <a:r>
              <a:rPr lang="ro-RO" sz="2400" b="1" dirty="0">
                <a:solidFill>
                  <a:schemeClr val="bg1"/>
                </a:solidFill>
                <a:latin typeface="Arial" panose="020B0604020202020204" pitchFamily="34" charset="0"/>
                <a:cs typeface="Arial" panose="020B0604020202020204" pitchFamily="34" charset="0"/>
              </a:rPr>
              <a:t> </a:t>
            </a:r>
            <a:r>
              <a:rPr lang="ro-RO" sz="2400" b="1" dirty="0" err="1">
                <a:solidFill>
                  <a:schemeClr val="bg1"/>
                </a:solidFill>
                <a:latin typeface="Arial" panose="020B0604020202020204" pitchFamily="34" charset="0"/>
                <a:cs typeface="Arial" panose="020B0604020202020204" pitchFamily="34" charset="0"/>
              </a:rPr>
              <a:t>angioplastii</a:t>
            </a:r>
            <a:r>
              <a:rPr lang="ro-RO" sz="2400" b="1" dirty="0">
                <a:solidFill>
                  <a:schemeClr val="bg1"/>
                </a:solidFill>
                <a:latin typeface="Arial" panose="020B0604020202020204" pitchFamily="34" charset="0"/>
                <a:cs typeface="Arial" panose="020B0604020202020204" pitchFamily="34" charset="0"/>
              </a:rPr>
              <a:t> </a:t>
            </a:r>
            <a:r>
              <a:rPr lang="ro-RO" sz="2400" b="1" dirty="0" smtClean="0">
                <a:solidFill>
                  <a:schemeClr val="bg1"/>
                </a:solidFill>
                <a:latin typeface="Arial" panose="020B0604020202020204" pitchFamily="34" charset="0"/>
                <a:cs typeface="Arial" panose="020B0604020202020204" pitchFamily="34" charset="0"/>
              </a:rPr>
              <a:t>coronariene</a:t>
            </a:r>
            <a:endParaRPr lang="en-US" sz="2400" b="1" dirty="0" smtClean="0">
              <a:solidFill>
                <a:schemeClr val="bg1"/>
              </a:solidFill>
              <a:latin typeface="Arial" panose="020B0604020202020204" pitchFamily="34" charset="0"/>
              <a:cs typeface="Arial" panose="020B0604020202020204" pitchFamily="34" charset="0"/>
            </a:endParaRPr>
          </a:p>
          <a:p>
            <a:pPr algn="just">
              <a:buClrTx/>
              <a:buFont typeface="Wingdings" panose="05000000000000000000" pitchFamily="2" charset="2"/>
              <a:buChar char="v"/>
            </a:pPr>
            <a:r>
              <a:rPr lang="ro-RO" sz="2400" b="1" dirty="0" smtClean="0">
                <a:solidFill>
                  <a:schemeClr val="bg1"/>
                </a:solidFill>
                <a:latin typeface="Arial" panose="020B0604020202020204" pitchFamily="34" charset="0"/>
                <a:cs typeface="Arial" panose="020B0604020202020204" pitchFamily="34" charset="0"/>
              </a:rPr>
              <a:t> </a:t>
            </a:r>
            <a:r>
              <a:rPr lang="ro-RO" sz="2400" b="1" dirty="0" err="1" smtClean="0">
                <a:solidFill>
                  <a:schemeClr val="bg1"/>
                </a:solidFill>
                <a:latin typeface="Arial" panose="020B0604020202020204" pitchFamily="34" charset="0"/>
                <a:cs typeface="Arial" panose="020B0604020202020204" pitchFamily="34" charset="0"/>
              </a:rPr>
              <a:t>Denervare</a:t>
            </a:r>
            <a:r>
              <a:rPr lang="ro-RO" sz="2400" b="1" dirty="0" smtClean="0">
                <a:solidFill>
                  <a:schemeClr val="bg1"/>
                </a:solidFill>
                <a:latin typeface="Arial" panose="020B0604020202020204" pitchFamily="34" charset="0"/>
                <a:cs typeface="Arial" panose="020B0604020202020204" pitchFamily="34" charset="0"/>
              </a:rPr>
              <a:t> </a:t>
            </a:r>
            <a:r>
              <a:rPr lang="ro-RO" sz="2400" b="1" dirty="0">
                <a:solidFill>
                  <a:schemeClr val="bg1"/>
                </a:solidFill>
                <a:latin typeface="Arial" panose="020B0604020202020204" pitchFamily="34" charset="0"/>
                <a:cs typeface="Arial" panose="020B0604020202020204" pitchFamily="34" charset="0"/>
              </a:rPr>
              <a:t>renală (unici în Republica Moldova) la 8 pacienți</a:t>
            </a:r>
          </a:p>
          <a:p>
            <a:pPr algn="just">
              <a:buClrTx/>
              <a:buFont typeface="Wingdings" panose="05000000000000000000" pitchFamily="2" charset="2"/>
              <a:buChar char="v"/>
            </a:pPr>
            <a:r>
              <a:rPr lang="en-US" sz="2400" b="1" dirty="0">
                <a:solidFill>
                  <a:schemeClr val="bg1"/>
                </a:solidFill>
                <a:latin typeface="Arial" panose="020B0604020202020204" pitchFamily="34" charset="0"/>
                <a:cs typeface="Arial" panose="020B0604020202020204" pitchFamily="34" charset="0"/>
              </a:rPr>
              <a:t> </a:t>
            </a:r>
            <a:r>
              <a:rPr lang="ro-RO" sz="2400" b="1" dirty="0">
                <a:solidFill>
                  <a:schemeClr val="bg1"/>
                </a:solidFill>
                <a:latin typeface="Arial" panose="020B0604020202020204" pitchFamily="34" charset="0"/>
                <a:cs typeface="Arial" panose="020B0604020202020204" pitchFamily="34" charset="0"/>
              </a:rPr>
              <a:t> </a:t>
            </a:r>
            <a:r>
              <a:rPr lang="ro-RO" sz="2400" b="1" dirty="0" smtClean="0">
                <a:solidFill>
                  <a:schemeClr val="bg1"/>
                </a:solidFill>
                <a:latin typeface="Arial" panose="020B0604020202020204" pitchFamily="34" charset="0"/>
                <a:cs typeface="Arial" panose="020B0604020202020204" pitchFamily="34" charset="0"/>
              </a:rPr>
              <a:t>TAVI </a:t>
            </a:r>
            <a:r>
              <a:rPr lang="ro-RO" sz="2400" b="1" dirty="0">
                <a:solidFill>
                  <a:schemeClr val="bg1"/>
                </a:solidFill>
                <a:latin typeface="Arial" panose="020B0604020202020204" pitchFamily="34" charset="0"/>
                <a:cs typeface="Arial" panose="020B0604020202020204" pitchFamily="34" charset="0"/>
              </a:rPr>
              <a:t>– implantare percutană de valvă aortică (unici în Republica Moldova) – </a:t>
            </a:r>
            <a:endParaRPr lang="en-US" sz="2400" b="1" dirty="0" smtClean="0">
              <a:solidFill>
                <a:schemeClr val="bg1"/>
              </a:solidFill>
              <a:latin typeface="Arial" panose="020B0604020202020204" pitchFamily="34" charset="0"/>
              <a:cs typeface="Arial" panose="020B0604020202020204" pitchFamily="34" charset="0"/>
            </a:endParaRPr>
          </a:p>
          <a:p>
            <a:pPr marL="137160" indent="0" algn="just">
              <a:buClrTx/>
              <a:buNone/>
            </a:pPr>
            <a:r>
              <a:rPr lang="en-US" sz="2400" b="1" dirty="0">
                <a:solidFill>
                  <a:schemeClr val="bg1"/>
                </a:solidFill>
                <a:latin typeface="Arial" panose="020B0604020202020204" pitchFamily="34" charset="0"/>
                <a:cs typeface="Arial" panose="020B0604020202020204" pitchFamily="34" charset="0"/>
              </a:rPr>
              <a:t> </a:t>
            </a:r>
            <a:r>
              <a:rPr lang="en-US" sz="2400" b="1" dirty="0" smtClean="0">
                <a:solidFill>
                  <a:schemeClr val="bg1"/>
                </a:solidFill>
                <a:latin typeface="Arial" panose="020B0604020202020204" pitchFamily="34" charset="0"/>
                <a:cs typeface="Arial" panose="020B0604020202020204" pitchFamily="34" charset="0"/>
              </a:rPr>
              <a:t>       20</a:t>
            </a:r>
            <a:r>
              <a:rPr lang="ro-RO" sz="2400" b="1" dirty="0" smtClean="0">
                <a:solidFill>
                  <a:schemeClr val="bg1"/>
                </a:solidFill>
                <a:latin typeface="Arial" panose="020B0604020202020204" pitchFamily="34" charset="0"/>
                <a:cs typeface="Arial" panose="020B0604020202020204" pitchFamily="34" charset="0"/>
              </a:rPr>
              <a:t> </a:t>
            </a:r>
            <a:r>
              <a:rPr lang="ro-RO" sz="2400" b="1" dirty="0">
                <a:solidFill>
                  <a:schemeClr val="bg1"/>
                </a:solidFill>
                <a:latin typeface="Arial" panose="020B0604020202020204" pitchFamily="34" charset="0"/>
                <a:cs typeface="Arial" panose="020B0604020202020204" pitchFamily="34" charset="0"/>
              </a:rPr>
              <a:t>pacienți</a:t>
            </a:r>
          </a:p>
          <a:p>
            <a:pPr algn="just">
              <a:buClrTx/>
              <a:buFont typeface="Wingdings" panose="05000000000000000000" pitchFamily="2" charset="2"/>
              <a:buChar char="v"/>
            </a:pPr>
            <a:r>
              <a:rPr lang="en-US" sz="2400" b="1" dirty="0">
                <a:solidFill>
                  <a:schemeClr val="bg1"/>
                </a:solidFill>
                <a:latin typeface="Arial" panose="020B0604020202020204" pitchFamily="34" charset="0"/>
                <a:cs typeface="Arial" panose="020B0604020202020204" pitchFamily="34" charset="0"/>
              </a:rPr>
              <a:t> </a:t>
            </a:r>
            <a:r>
              <a:rPr lang="ro-RO" sz="2400" b="1" dirty="0">
                <a:solidFill>
                  <a:schemeClr val="bg1"/>
                </a:solidFill>
                <a:latin typeface="Arial" panose="020B0604020202020204" pitchFamily="34" charset="0"/>
                <a:cs typeface="Arial" panose="020B0604020202020204" pitchFamily="34" charset="0"/>
              </a:rPr>
              <a:t> </a:t>
            </a:r>
            <a:r>
              <a:rPr lang="ro-RO" sz="2400" b="1" dirty="0" smtClean="0">
                <a:solidFill>
                  <a:schemeClr val="bg1"/>
                </a:solidFill>
                <a:latin typeface="Arial" panose="020B0604020202020204" pitchFamily="34" charset="0"/>
                <a:cs typeface="Arial" panose="020B0604020202020204" pitchFamily="34" charset="0"/>
              </a:rPr>
              <a:t> </a:t>
            </a:r>
            <a:r>
              <a:rPr lang="ro-RO" sz="2400" b="1" dirty="0" err="1">
                <a:solidFill>
                  <a:schemeClr val="bg1"/>
                </a:solidFill>
                <a:latin typeface="Arial" panose="020B0604020202020204" pitchFamily="34" charset="0"/>
                <a:cs typeface="Arial" panose="020B0604020202020204" pitchFamily="34" charset="0"/>
              </a:rPr>
              <a:t>Angioplastia</a:t>
            </a:r>
            <a:r>
              <a:rPr lang="ro-RO" sz="2400" b="1" dirty="0">
                <a:solidFill>
                  <a:schemeClr val="bg1"/>
                </a:solidFill>
                <a:latin typeface="Arial" panose="020B0604020202020204" pitchFamily="34" charset="0"/>
                <a:cs typeface="Arial" panose="020B0604020202020204" pitchFamily="34" charset="0"/>
              </a:rPr>
              <a:t> arterelor carotide și </a:t>
            </a:r>
            <a:r>
              <a:rPr lang="ro-RO" sz="2400" b="1" dirty="0" smtClean="0">
                <a:solidFill>
                  <a:schemeClr val="bg1"/>
                </a:solidFill>
                <a:latin typeface="Arial" panose="020B0604020202020204" pitchFamily="34" charset="0"/>
                <a:cs typeface="Arial" panose="020B0604020202020204" pitchFamily="34" charset="0"/>
              </a:rPr>
              <a:t>renale</a:t>
            </a:r>
            <a:endParaRPr lang="ro-RO"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41585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1392970" y="127707"/>
            <a:ext cx="6552728" cy="628386"/>
          </a:xfrm>
          <a:prstGeom prst="rect">
            <a:avLst/>
          </a:prstGeom>
          <a:noFill/>
        </p:spPr>
        <p:txBody>
          <a:bodyPr>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fontAlgn="auto">
              <a:spcAft>
                <a:spcPts val="0"/>
              </a:spcAft>
            </a:pPr>
            <a:r>
              <a:rPr lang="ro-RO" sz="1600" dirty="0">
                <a:solidFill>
                  <a:srgbClr val="FFFF00"/>
                </a:solidFill>
                <a:effectLst/>
                <a:latin typeface="Arial Black" pitchFamily="34" charset="0"/>
                <a:cs typeface="Times New Roman" panose="02020603050405020304" pitchFamily="18" charset="0"/>
              </a:rPr>
              <a:t>CARDIOLOGIE INTERVENȚIONALĂ</a:t>
            </a:r>
            <a:r>
              <a:rPr lang="en-US" sz="1600" dirty="0">
                <a:solidFill>
                  <a:srgbClr val="FFFF00"/>
                </a:solidFill>
                <a:effectLst/>
                <a:latin typeface="Arial Black" pitchFamily="34" charset="0"/>
                <a:cs typeface="Times New Roman" panose="02020603050405020304" pitchFamily="18" charset="0"/>
              </a:rPr>
              <a:t> </a:t>
            </a:r>
            <a:endParaRPr lang="ru-RU" sz="1600" dirty="0">
              <a:solidFill>
                <a:srgbClr val="FFFF00"/>
              </a:solidFill>
              <a:effectLst/>
              <a:latin typeface="Arial Black" pitchFamily="34" charset="0"/>
              <a:cs typeface="Times New Roman" panose="02020603050405020304" pitchFamily="18" charset="0"/>
            </a:endParaRPr>
          </a:p>
        </p:txBody>
      </p:sp>
      <p:graphicFrame>
        <p:nvGraphicFramePr>
          <p:cNvPr id="3" name="Диаграмма 2"/>
          <p:cNvGraphicFramePr/>
          <p:nvPr>
            <p:extLst>
              <p:ext uri="{D42A27DB-BD31-4B8C-83A1-F6EECF244321}">
                <p14:modId xmlns:p14="http://schemas.microsoft.com/office/powerpoint/2010/main" val="1508199051"/>
              </p:ext>
            </p:extLst>
          </p:nvPr>
        </p:nvGraphicFramePr>
        <p:xfrm>
          <a:off x="467544" y="3140968"/>
          <a:ext cx="4320480" cy="324036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6" descr="fImage4081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5" y="4867879"/>
            <a:ext cx="3417181" cy="1684182"/>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4"/>
          <a:stretch>
            <a:fillRect/>
          </a:stretch>
        </p:blipFill>
        <p:spPr>
          <a:xfrm>
            <a:off x="5517193" y="3140968"/>
            <a:ext cx="3432252" cy="1933241"/>
          </a:xfrm>
          <a:prstGeom prst="rect">
            <a:avLst/>
          </a:prstGeom>
        </p:spPr>
      </p:pic>
      <p:graphicFrame>
        <p:nvGraphicFramePr>
          <p:cNvPr id="6" name="Таблица 5">
            <a:extLst>
              <a:ext uri="{FF2B5EF4-FFF2-40B4-BE49-F238E27FC236}">
                <a16:creationId xmlns:a16="http://schemas.microsoft.com/office/drawing/2014/main" id="{448C2D5A-D6F9-4F9D-B634-039860A3208D}"/>
              </a:ext>
            </a:extLst>
          </p:cNvPr>
          <p:cNvGraphicFramePr>
            <a:graphicFrameLocks noGrp="1"/>
          </p:cNvGraphicFramePr>
          <p:nvPr>
            <p:extLst>
              <p:ext uri="{D42A27DB-BD31-4B8C-83A1-F6EECF244321}">
                <p14:modId xmlns:p14="http://schemas.microsoft.com/office/powerpoint/2010/main" val="3643820271"/>
              </p:ext>
            </p:extLst>
          </p:nvPr>
        </p:nvGraphicFramePr>
        <p:xfrm>
          <a:off x="395536" y="980728"/>
          <a:ext cx="8280921" cy="1823463"/>
        </p:xfrm>
        <a:graphic>
          <a:graphicData uri="http://schemas.openxmlformats.org/drawingml/2006/table">
            <a:tbl>
              <a:tblPr firstRow="1" bandRow="1">
                <a:tableStyleId>{69CF1AB2-1976-4502-BF36-3FF5EA218861}</a:tableStyleId>
              </a:tblPr>
              <a:tblGrid>
                <a:gridCol w="1886787">
                  <a:extLst>
                    <a:ext uri="{9D8B030D-6E8A-4147-A177-3AD203B41FA5}">
                      <a16:colId xmlns:a16="http://schemas.microsoft.com/office/drawing/2014/main" val="3963452491"/>
                    </a:ext>
                  </a:extLst>
                </a:gridCol>
                <a:gridCol w="1255589">
                  <a:extLst>
                    <a:ext uri="{9D8B030D-6E8A-4147-A177-3AD203B41FA5}">
                      <a16:colId xmlns:a16="http://schemas.microsoft.com/office/drawing/2014/main" val="3635815640"/>
                    </a:ext>
                  </a:extLst>
                </a:gridCol>
                <a:gridCol w="1136098">
                  <a:extLst>
                    <a:ext uri="{9D8B030D-6E8A-4147-A177-3AD203B41FA5}">
                      <a16:colId xmlns:a16="http://schemas.microsoft.com/office/drawing/2014/main" val="4071431834"/>
                    </a:ext>
                  </a:extLst>
                </a:gridCol>
                <a:gridCol w="1173129">
                  <a:extLst>
                    <a:ext uri="{9D8B030D-6E8A-4147-A177-3AD203B41FA5}">
                      <a16:colId xmlns:a16="http://schemas.microsoft.com/office/drawing/2014/main" val="3707340232"/>
                    </a:ext>
                  </a:extLst>
                </a:gridCol>
                <a:gridCol w="1035114">
                  <a:extLst>
                    <a:ext uri="{9D8B030D-6E8A-4147-A177-3AD203B41FA5}">
                      <a16:colId xmlns:a16="http://schemas.microsoft.com/office/drawing/2014/main" val="3108486492"/>
                    </a:ext>
                  </a:extLst>
                </a:gridCol>
                <a:gridCol w="897102">
                  <a:extLst>
                    <a:ext uri="{9D8B030D-6E8A-4147-A177-3AD203B41FA5}">
                      <a16:colId xmlns:a16="http://schemas.microsoft.com/office/drawing/2014/main" val="172139750"/>
                    </a:ext>
                  </a:extLst>
                </a:gridCol>
                <a:gridCol w="897102">
                  <a:extLst>
                    <a:ext uri="{9D8B030D-6E8A-4147-A177-3AD203B41FA5}">
                      <a16:colId xmlns:a16="http://schemas.microsoft.com/office/drawing/2014/main" val="1571899607"/>
                    </a:ext>
                  </a:extLst>
                </a:gridCol>
              </a:tblGrid>
              <a:tr h="529539">
                <a:tc>
                  <a:txBody>
                    <a:bodyPr/>
                    <a:lstStyle/>
                    <a:p>
                      <a:pPr algn="ctr">
                        <a:lnSpc>
                          <a:spcPct val="107000"/>
                        </a:lnSpc>
                      </a:pPr>
                      <a:endParaRPr lang="en-US" sz="1200" b="1" dirty="0">
                        <a:solidFill>
                          <a:schemeClr val="bg1"/>
                        </a:solidFill>
                        <a:effectLst/>
                        <a:latin typeface="Arial" panose="020B0604020202020204" pitchFamily="34" charset="0"/>
                        <a:cs typeface="Arial" panose="020B0604020202020204" pitchFamily="34" charset="0"/>
                      </a:endParaRPr>
                    </a:p>
                  </a:txBody>
                  <a:tcPr marL="51435" marR="51435" marT="25718" marB="25718"/>
                </a:tc>
                <a:tc>
                  <a:txBody>
                    <a:bodyPr/>
                    <a:lstStyle/>
                    <a:p>
                      <a:pPr algn="ctr">
                        <a:lnSpc>
                          <a:spcPct val="107000"/>
                        </a:lnSpc>
                        <a:spcAft>
                          <a:spcPts val="800"/>
                        </a:spcAft>
                      </a:pPr>
                      <a:r>
                        <a:rPr lang="en-US" sz="1200" b="1" dirty="0">
                          <a:solidFill>
                            <a:schemeClr val="bg1"/>
                          </a:solidFill>
                          <a:effectLst/>
                        </a:rPr>
                        <a:t>2016</a:t>
                      </a:r>
                      <a:endParaRPr lang="en-US" sz="12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25718" marB="25718"/>
                </a:tc>
                <a:tc>
                  <a:txBody>
                    <a:bodyPr/>
                    <a:lstStyle/>
                    <a:p>
                      <a:pPr algn="ctr">
                        <a:lnSpc>
                          <a:spcPct val="107000"/>
                        </a:lnSpc>
                        <a:spcAft>
                          <a:spcPts val="800"/>
                        </a:spcAft>
                      </a:pPr>
                      <a:r>
                        <a:rPr lang="en-US" sz="1200" b="1" dirty="0">
                          <a:solidFill>
                            <a:schemeClr val="bg1"/>
                          </a:solidFill>
                          <a:effectLst/>
                        </a:rPr>
                        <a:t>2017</a:t>
                      </a:r>
                      <a:endParaRPr lang="en-US" sz="12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25718" marB="25718"/>
                </a:tc>
                <a:tc>
                  <a:txBody>
                    <a:bodyPr/>
                    <a:lstStyle/>
                    <a:p>
                      <a:pPr algn="ctr">
                        <a:lnSpc>
                          <a:spcPct val="107000"/>
                        </a:lnSpc>
                        <a:spcAft>
                          <a:spcPts val="800"/>
                        </a:spcAft>
                      </a:pPr>
                      <a:r>
                        <a:rPr lang="en-US" sz="1200" b="1" dirty="0">
                          <a:solidFill>
                            <a:schemeClr val="bg1"/>
                          </a:solidFill>
                          <a:effectLst/>
                        </a:rPr>
                        <a:t>   2018</a:t>
                      </a:r>
                      <a:endParaRPr lang="en-US" sz="12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25718" marB="25718"/>
                </a:tc>
                <a:tc>
                  <a:txBody>
                    <a:bodyPr/>
                    <a:lstStyle/>
                    <a:p>
                      <a:pPr algn="ctr">
                        <a:lnSpc>
                          <a:spcPct val="107000"/>
                        </a:lnSpc>
                        <a:spcAft>
                          <a:spcPts val="800"/>
                        </a:spcAft>
                      </a:pPr>
                      <a:r>
                        <a:rPr lang="en-US" sz="1200" b="1" dirty="0">
                          <a:solidFill>
                            <a:schemeClr val="bg1"/>
                          </a:solidFill>
                          <a:effectLst/>
                        </a:rPr>
                        <a:t>  </a:t>
                      </a:r>
                      <a:r>
                        <a:rPr lang="ro-RO" sz="1200" b="1" dirty="0">
                          <a:solidFill>
                            <a:schemeClr val="bg1"/>
                          </a:solidFill>
                          <a:effectLst/>
                        </a:rPr>
                        <a:t>201</a:t>
                      </a:r>
                      <a:r>
                        <a:rPr lang="en-US" sz="1200" b="1" dirty="0">
                          <a:solidFill>
                            <a:schemeClr val="bg1"/>
                          </a:solidFill>
                          <a:effectLst/>
                        </a:rPr>
                        <a:t>9</a:t>
                      </a:r>
                      <a:endParaRPr lang="en-US" sz="12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25718" marB="25718"/>
                </a:tc>
                <a:tc>
                  <a:txBody>
                    <a:bodyPr/>
                    <a:lstStyle/>
                    <a:p>
                      <a:pPr algn="ctr">
                        <a:lnSpc>
                          <a:spcPct val="107000"/>
                        </a:lnSpc>
                        <a:spcAft>
                          <a:spcPts val="800"/>
                        </a:spcAft>
                      </a:pPr>
                      <a:r>
                        <a:rPr lang="en-US" sz="1200" b="1" dirty="0">
                          <a:solidFill>
                            <a:schemeClr val="bg1"/>
                          </a:solidFill>
                          <a:effectLst/>
                        </a:rPr>
                        <a:t>   2020</a:t>
                      </a:r>
                      <a:endParaRPr lang="en-US" sz="12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algn="ctr">
                        <a:lnSpc>
                          <a:spcPct val="107000"/>
                        </a:lnSpc>
                        <a:spcAft>
                          <a:spcPts val="800"/>
                        </a:spcAft>
                      </a:pPr>
                      <a:r>
                        <a:rPr lang="en-US" sz="1200" b="1" dirty="0">
                          <a:solidFill>
                            <a:schemeClr val="bg1"/>
                          </a:solidFill>
                          <a:effectLst/>
                        </a:rPr>
                        <a:t>2021</a:t>
                      </a:r>
                      <a:endParaRPr lang="en-US" sz="12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729795626"/>
                  </a:ext>
                </a:extLst>
              </a:tr>
              <a:tr h="622589">
                <a:tc>
                  <a:txBody>
                    <a:bodyPr/>
                    <a:lstStyle/>
                    <a:p>
                      <a:pPr algn="ctr">
                        <a:lnSpc>
                          <a:spcPct val="107000"/>
                        </a:lnSpc>
                        <a:spcAft>
                          <a:spcPts val="800"/>
                        </a:spcAft>
                      </a:pPr>
                      <a:r>
                        <a:rPr lang="en-US" sz="1600" b="1" dirty="0" err="1">
                          <a:solidFill>
                            <a:schemeClr val="bg1"/>
                          </a:solidFill>
                          <a:effectLst/>
                          <a:latin typeface="Arial" panose="020B0604020202020204" pitchFamily="34" charset="0"/>
                          <a:cs typeface="Arial" panose="020B0604020202020204" pitchFamily="34" charset="0"/>
                        </a:rPr>
                        <a:t>Coronarografii</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25718" marB="25718"/>
                </a:tc>
                <a:tc>
                  <a:txBody>
                    <a:bodyPr/>
                    <a:lstStyle/>
                    <a:p>
                      <a:pPr algn="ctr">
                        <a:lnSpc>
                          <a:spcPct val="107000"/>
                        </a:lnSpc>
                        <a:spcAft>
                          <a:spcPts val="800"/>
                        </a:spcAft>
                      </a:pPr>
                      <a:r>
                        <a:rPr lang="en-US" sz="1600" b="1" dirty="0">
                          <a:solidFill>
                            <a:schemeClr val="bg1"/>
                          </a:solidFill>
                          <a:effectLst/>
                          <a:latin typeface="Arial" panose="020B0604020202020204" pitchFamily="34" charset="0"/>
                          <a:cs typeface="Arial" panose="020B0604020202020204" pitchFamily="34" charset="0"/>
                        </a:rPr>
                        <a:t>1983</a:t>
                      </a:r>
                      <a:endParaRPr lang="en-US" sz="1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25718" marB="25718"/>
                </a:tc>
                <a:tc>
                  <a:txBody>
                    <a:bodyPr/>
                    <a:lstStyle/>
                    <a:p>
                      <a:pPr algn="ctr">
                        <a:lnSpc>
                          <a:spcPct val="107000"/>
                        </a:lnSpc>
                        <a:spcAft>
                          <a:spcPts val="800"/>
                        </a:spcAft>
                      </a:pPr>
                      <a:r>
                        <a:rPr lang="en-US" sz="1600" b="1" dirty="0">
                          <a:solidFill>
                            <a:schemeClr val="bg1"/>
                          </a:solidFill>
                          <a:effectLst/>
                          <a:latin typeface="Arial" panose="020B0604020202020204" pitchFamily="34" charset="0"/>
                          <a:cs typeface="Arial" panose="020B0604020202020204" pitchFamily="34" charset="0"/>
                        </a:rPr>
                        <a:t>2264</a:t>
                      </a:r>
                      <a:endParaRPr lang="en-US" sz="1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25718" marB="25718"/>
                </a:tc>
                <a:tc>
                  <a:txBody>
                    <a:bodyPr/>
                    <a:lstStyle/>
                    <a:p>
                      <a:pPr algn="ctr">
                        <a:lnSpc>
                          <a:spcPct val="107000"/>
                        </a:lnSpc>
                        <a:spcAft>
                          <a:spcPts val="800"/>
                        </a:spcAft>
                      </a:pPr>
                      <a:r>
                        <a:rPr lang="en-US" sz="1600" b="1" dirty="0">
                          <a:solidFill>
                            <a:schemeClr val="bg1"/>
                          </a:solidFill>
                          <a:effectLst/>
                          <a:latin typeface="Arial" panose="020B0604020202020204" pitchFamily="34" charset="0"/>
                          <a:cs typeface="Arial" panose="020B0604020202020204" pitchFamily="34" charset="0"/>
                        </a:rPr>
                        <a:t>   2339</a:t>
                      </a:r>
                      <a:endParaRPr lang="en-US" sz="1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25718" marB="25718"/>
                </a:tc>
                <a:tc>
                  <a:txBody>
                    <a:bodyPr/>
                    <a:lstStyle/>
                    <a:p>
                      <a:pPr algn="ctr">
                        <a:lnSpc>
                          <a:spcPct val="107000"/>
                        </a:lnSpc>
                        <a:spcAft>
                          <a:spcPts val="800"/>
                        </a:spcAft>
                      </a:pPr>
                      <a:r>
                        <a:rPr lang="en-US" sz="1600" b="1" dirty="0">
                          <a:solidFill>
                            <a:schemeClr val="bg1"/>
                          </a:solidFill>
                          <a:effectLst/>
                          <a:latin typeface="Arial" panose="020B0604020202020204" pitchFamily="34" charset="0"/>
                          <a:cs typeface="Arial" panose="020B0604020202020204" pitchFamily="34" charset="0"/>
                        </a:rPr>
                        <a:t>  </a:t>
                      </a:r>
                      <a:r>
                        <a:rPr lang="ro-RO" sz="1600" b="1" dirty="0">
                          <a:solidFill>
                            <a:schemeClr val="bg1"/>
                          </a:solidFill>
                          <a:effectLst/>
                          <a:latin typeface="Arial" panose="020B0604020202020204" pitchFamily="34" charset="0"/>
                          <a:cs typeface="Arial" panose="020B0604020202020204" pitchFamily="34" charset="0"/>
                        </a:rPr>
                        <a:t>2</a:t>
                      </a:r>
                      <a:r>
                        <a:rPr lang="en-US" sz="1600" b="1" dirty="0">
                          <a:solidFill>
                            <a:schemeClr val="bg1"/>
                          </a:solidFill>
                          <a:effectLst/>
                          <a:latin typeface="Arial" panose="020B0604020202020204" pitchFamily="34" charset="0"/>
                          <a:cs typeface="Arial" panose="020B0604020202020204" pitchFamily="34" charset="0"/>
                        </a:rPr>
                        <a:t>400</a:t>
                      </a:r>
                      <a:endParaRPr lang="en-US" sz="1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25718" marB="25718"/>
                </a:tc>
                <a:tc>
                  <a:txBody>
                    <a:bodyPr/>
                    <a:lstStyle/>
                    <a:p>
                      <a:pPr algn="ctr">
                        <a:lnSpc>
                          <a:spcPct val="107000"/>
                        </a:lnSpc>
                        <a:spcAft>
                          <a:spcPts val="800"/>
                        </a:spcAft>
                      </a:pPr>
                      <a:r>
                        <a:rPr lang="en-US" sz="1600" b="1" dirty="0">
                          <a:solidFill>
                            <a:schemeClr val="bg1"/>
                          </a:solidFill>
                          <a:effectLst/>
                          <a:latin typeface="Arial" panose="020B0604020202020204" pitchFamily="34" charset="0"/>
                          <a:cs typeface="Arial" panose="020B0604020202020204" pitchFamily="34" charset="0"/>
                        </a:rPr>
                        <a:t>   1956</a:t>
                      </a:r>
                      <a:endParaRPr lang="en-US" sz="1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algn="ctr">
                        <a:lnSpc>
                          <a:spcPct val="107000"/>
                        </a:lnSpc>
                        <a:spcAft>
                          <a:spcPts val="800"/>
                        </a:spcAft>
                      </a:pPr>
                      <a:r>
                        <a:rPr lang="en-US" sz="1600" b="1" dirty="0">
                          <a:solidFill>
                            <a:schemeClr val="bg1"/>
                          </a:solidFill>
                          <a:effectLst/>
                          <a:latin typeface="Arial" panose="020B0604020202020204" pitchFamily="34" charset="0"/>
                          <a:cs typeface="Arial" panose="020B0604020202020204" pitchFamily="34" charset="0"/>
                        </a:rPr>
                        <a:t>2780</a:t>
                      </a:r>
                      <a:endParaRPr lang="en-US" sz="1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2858862071"/>
                  </a:ext>
                </a:extLst>
              </a:tr>
              <a:tr h="671335">
                <a:tc>
                  <a:txBody>
                    <a:bodyPr/>
                    <a:lstStyle/>
                    <a:p>
                      <a:pPr algn="ctr">
                        <a:lnSpc>
                          <a:spcPct val="107000"/>
                        </a:lnSpc>
                        <a:spcAft>
                          <a:spcPts val="800"/>
                        </a:spcAft>
                      </a:pPr>
                      <a:r>
                        <a:rPr lang="en-US" sz="1600" b="1" dirty="0" err="1">
                          <a:solidFill>
                            <a:schemeClr val="bg1"/>
                          </a:solidFill>
                          <a:effectLst/>
                          <a:latin typeface="Arial" panose="020B0604020202020204" pitchFamily="34" charset="0"/>
                          <a:cs typeface="Arial" panose="020B0604020202020204" pitchFamily="34" charset="0"/>
                        </a:rPr>
                        <a:t>Angioplastii</a:t>
                      </a:r>
                      <a:endParaRPr lang="en-US" sz="1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25718" marB="25718"/>
                </a:tc>
                <a:tc>
                  <a:txBody>
                    <a:bodyPr/>
                    <a:lstStyle/>
                    <a:p>
                      <a:pPr algn="ctr">
                        <a:lnSpc>
                          <a:spcPct val="107000"/>
                        </a:lnSpc>
                        <a:spcAft>
                          <a:spcPts val="800"/>
                        </a:spcAft>
                      </a:pPr>
                      <a:r>
                        <a:rPr lang="en-US" sz="1600" b="1" dirty="0">
                          <a:solidFill>
                            <a:schemeClr val="bg1"/>
                          </a:solidFill>
                          <a:effectLst/>
                          <a:latin typeface="Arial" panose="020B0604020202020204" pitchFamily="34" charset="0"/>
                          <a:cs typeface="Arial" panose="020B0604020202020204" pitchFamily="34" charset="0"/>
                        </a:rPr>
                        <a:t>822</a:t>
                      </a:r>
                      <a:endParaRPr lang="en-US" sz="1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25718" marB="25718"/>
                </a:tc>
                <a:tc>
                  <a:txBody>
                    <a:bodyPr/>
                    <a:lstStyle/>
                    <a:p>
                      <a:pPr algn="ctr">
                        <a:lnSpc>
                          <a:spcPct val="107000"/>
                        </a:lnSpc>
                        <a:spcAft>
                          <a:spcPts val="800"/>
                        </a:spcAft>
                      </a:pPr>
                      <a:r>
                        <a:rPr lang="en-US" sz="1600" b="1" dirty="0">
                          <a:solidFill>
                            <a:schemeClr val="bg1"/>
                          </a:solidFill>
                          <a:effectLst/>
                          <a:latin typeface="Arial" panose="020B0604020202020204" pitchFamily="34" charset="0"/>
                          <a:cs typeface="Arial" panose="020B0604020202020204" pitchFamily="34" charset="0"/>
                        </a:rPr>
                        <a:t>883</a:t>
                      </a:r>
                      <a:endParaRPr lang="en-US" sz="1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25718" marB="25718"/>
                </a:tc>
                <a:tc>
                  <a:txBody>
                    <a:bodyPr/>
                    <a:lstStyle/>
                    <a:p>
                      <a:pPr algn="ctr">
                        <a:lnSpc>
                          <a:spcPct val="107000"/>
                        </a:lnSpc>
                        <a:spcAft>
                          <a:spcPts val="800"/>
                        </a:spcAft>
                      </a:pPr>
                      <a:r>
                        <a:rPr lang="en-US" sz="1600" b="1" dirty="0">
                          <a:solidFill>
                            <a:schemeClr val="bg1"/>
                          </a:solidFill>
                          <a:effectLst/>
                          <a:latin typeface="Arial" panose="020B0604020202020204" pitchFamily="34" charset="0"/>
                          <a:cs typeface="Arial" panose="020B0604020202020204" pitchFamily="34" charset="0"/>
                        </a:rPr>
                        <a:t>    902</a:t>
                      </a:r>
                      <a:endParaRPr lang="en-US" sz="1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25718" marB="25718"/>
                </a:tc>
                <a:tc>
                  <a:txBody>
                    <a:bodyPr/>
                    <a:lstStyle/>
                    <a:p>
                      <a:pPr algn="ctr">
                        <a:lnSpc>
                          <a:spcPct val="107000"/>
                        </a:lnSpc>
                        <a:spcAft>
                          <a:spcPts val="800"/>
                        </a:spcAft>
                      </a:pPr>
                      <a:r>
                        <a:rPr lang="en-US" sz="1600" b="1" dirty="0">
                          <a:solidFill>
                            <a:schemeClr val="bg1"/>
                          </a:solidFill>
                          <a:effectLst/>
                          <a:latin typeface="Arial" panose="020B0604020202020204" pitchFamily="34" charset="0"/>
                          <a:cs typeface="Arial" panose="020B0604020202020204" pitchFamily="34" charset="0"/>
                        </a:rPr>
                        <a:t>   </a:t>
                      </a:r>
                      <a:r>
                        <a:rPr lang="ro-RO" sz="1600" b="1" dirty="0">
                          <a:solidFill>
                            <a:schemeClr val="bg1"/>
                          </a:solidFill>
                          <a:effectLst/>
                          <a:latin typeface="Arial" panose="020B0604020202020204" pitchFamily="34" charset="0"/>
                          <a:cs typeface="Arial" panose="020B0604020202020204" pitchFamily="34" charset="0"/>
                        </a:rPr>
                        <a:t>90</a:t>
                      </a:r>
                      <a:r>
                        <a:rPr lang="en-US" sz="1600" b="1" dirty="0">
                          <a:solidFill>
                            <a:schemeClr val="bg1"/>
                          </a:solidFill>
                          <a:effectLst/>
                          <a:latin typeface="Arial" panose="020B0604020202020204" pitchFamily="34" charset="0"/>
                          <a:cs typeface="Arial" panose="020B0604020202020204" pitchFamily="34" charset="0"/>
                        </a:rPr>
                        <a:t>0</a:t>
                      </a:r>
                      <a:endParaRPr lang="en-US" sz="1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25718" marB="25718"/>
                </a:tc>
                <a:tc>
                  <a:txBody>
                    <a:bodyPr/>
                    <a:lstStyle/>
                    <a:p>
                      <a:pPr algn="ctr">
                        <a:lnSpc>
                          <a:spcPct val="107000"/>
                        </a:lnSpc>
                        <a:spcAft>
                          <a:spcPts val="800"/>
                        </a:spcAft>
                      </a:pPr>
                      <a:r>
                        <a:rPr lang="en-US" sz="1600" b="1" dirty="0">
                          <a:solidFill>
                            <a:schemeClr val="bg1"/>
                          </a:solidFill>
                          <a:effectLst/>
                          <a:latin typeface="Arial" panose="020B0604020202020204" pitchFamily="34" charset="0"/>
                          <a:cs typeface="Arial" panose="020B0604020202020204" pitchFamily="34" charset="0"/>
                        </a:rPr>
                        <a:t>   806</a:t>
                      </a:r>
                      <a:endParaRPr lang="en-US" sz="1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algn="ctr">
                        <a:lnSpc>
                          <a:spcPct val="107000"/>
                        </a:lnSpc>
                        <a:spcAft>
                          <a:spcPts val="800"/>
                        </a:spcAft>
                      </a:pPr>
                      <a:r>
                        <a:rPr lang="en-US" sz="1600" b="1" dirty="0">
                          <a:solidFill>
                            <a:schemeClr val="bg1"/>
                          </a:solidFill>
                          <a:effectLst/>
                          <a:latin typeface="Arial" panose="020B0604020202020204" pitchFamily="34" charset="0"/>
                          <a:cs typeface="Arial" panose="020B0604020202020204" pitchFamily="34" charset="0"/>
                        </a:rPr>
                        <a:t>1013</a:t>
                      </a:r>
                      <a:endParaRPr lang="en-US" sz="1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2379527096"/>
                  </a:ext>
                </a:extLst>
              </a:tr>
            </a:tbl>
          </a:graphicData>
        </a:graphic>
      </p:graphicFrame>
    </p:spTree>
    <p:extLst>
      <p:ext uri="{BB962C8B-B14F-4D97-AF65-F5344CB8AC3E}">
        <p14:creationId xmlns:p14="http://schemas.microsoft.com/office/powerpoint/2010/main" val="2137824025"/>
      </p:ext>
    </p:extLst>
  </p:cSld>
  <p:clrMapOvr>
    <a:masterClrMapping/>
  </p:clrMapOvr>
  <p:transition spd="slow">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u 1"/>
          <p:cNvSpPr>
            <a:spLocks noGrp="1"/>
          </p:cNvSpPr>
          <p:nvPr>
            <p:ph type="title"/>
          </p:nvPr>
        </p:nvSpPr>
        <p:spPr>
          <a:xfrm>
            <a:off x="683569" y="620688"/>
            <a:ext cx="8064896" cy="796950"/>
          </a:xfrm>
          <a:noFill/>
        </p:spPr>
        <p:txBody>
          <a:bodyPr>
            <a:normAutofit/>
          </a:bodyPr>
          <a:lstStyle/>
          <a:p>
            <a:pPr algn="ctr"/>
            <a:r>
              <a:rPr lang="ro-RO" sz="2400" dirty="0">
                <a:solidFill>
                  <a:srgbClr val="FFFF00"/>
                </a:solidFill>
                <a:effectLst/>
                <a:latin typeface="Arial Black" panose="020B0A04020102020204" pitchFamily="34" charset="0"/>
                <a:cs typeface="Arial" panose="020B0604020202020204" pitchFamily="34" charset="0"/>
              </a:rPr>
              <a:t>OCUPAREA FUNCȚIILOR CLINICĂ</a:t>
            </a:r>
          </a:p>
        </p:txBody>
      </p:sp>
      <p:graphicFrame>
        <p:nvGraphicFramePr>
          <p:cNvPr id="4" name="Substituent conținut 3"/>
          <p:cNvGraphicFramePr>
            <a:graphicFrameLocks noGrp="1"/>
          </p:cNvGraphicFramePr>
          <p:nvPr>
            <p:ph idx="1"/>
            <p:extLst>
              <p:ext uri="{D42A27DB-BD31-4B8C-83A1-F6EECF244321}">
                <p14:modId xmlns:p14="http://schemas.microsoft.com/office/powerpoint/2010/main" val="1638738748"/>
              </p:ext>
            </p:extLst>
          </p:nvPr>
        </p:nvGraphicFramePr>
        <p:xfrm>
          <a:off x="683568" y="1700808"/>
          <a:ext cx="7992887" cy="4536505"/>
        </p:xfrm>
        <a:graphic>
          <a:graphicData uri="http://schemas.openxmlformats.org/drawingml/2006/table">
            <a:tbl>
              <a:tblPr firstRow="1" firstCol="1" bandRow="1">
                <a:tableStyleId>{69CF1AB2-1976-4502-BF36-3FF5EA218861}</a:tableStyleId>
              </a:tblPr>
              <a:tblGrid>
                <a:gridCol w="1495617">
                  <a:extLst>
                    <a:ext uri="{9D8B030D-6E8A-4147-A177-3AD203B41FA5}">
                      <a16:colId xmlns:a16="http://schemas.microsoft.com/office/drawing/2014/main" val="428272960"/>
                    </a:ext>
                  </a:extLst>
                </a:gridCol>
                <a:gridCol w="1528501">
                  <a:extLst>
                    <a:ext uri="{9D8B030D-6E8A-4147-A177-3AD203B41FA5}">
                      <a16:colId xmlns:a16="http://schemas.microsoft.com/office/drawing/2014/main" val="2883568998"/>
                    </a:ext>
                  </a:extLst>
                </a:gridCol>
                <a:gridCol w="1997346">
                  <a:extLst>
                    <a:ext uri="{9D8B030D-6E8A-4147-A177-3AD203B41FA5}">
                      <a16:colId xmlns:a16="http://schemas.microsoft.com/office/drawing/2014/main" val="798280421"/>
                    </a:ext>
                  </a:extLst>
                </a:gridCol>
                <a:gridCol w="1700636">
                  <a:extLst>
                    <a:ext uri="{9D8B030D-6E8A-4147-A177-3AD203B41FA5}">
                      <a16:colId xmlns:a16="http://schemas.microsoft.com/office/drawing/2014/main" val="1791759145"/>
                    </a:ext>
                  </a:extLst>
                </a:gridCol>
                <a:gridCol w="1270787">
                  <a:extLst>
                    <a:ext uri="{9D8B030D-6E8A-4147-A177-3AD203B41FA5}">
                      <a16:colId xmlns:a16="http://schemas.microsoft.com/office/drawing/2014/main" val="4280034206"/>
                    </a:ext>
                  </a:extLst>
                </a:gridCol>
              </a:tblGrid>
              <a:tr h="260685">
                <a:tc rowSpan="2">
                  <a:txBody>
                    <a:bodyPr/>
                    <a:lstStyle/>
                    <a:p>
                      <a:pPr algn="ctr">
                        <a:lnSpc>
                          <a:spcPct val="107000"/>
                        </a:lnSpc>
                        <a:spcAft>
                          <a:spcPts val="0"/>
                        </a:spcAft>
                      </a:pPr>
                      <a:r>
                        <a:rPr lang="ro-RO" sz="1200" dirty="0"/>
                        <a:t>Categoria de personal</a:t>
                      </a:r>
                    </a:p>
                  </a:txBody>
                  <a:tcPr marL="51435" marR="51435" marT="0" marB="0"/>
                </a:tc>
                <a:tc gridSpan="4">
                  <a:txBody>
                    <a:bodyPr/>
                    <a:lstStyle/>
                    <a:p>
                      <a:pPr algn="ctr">
                        <a:lnSpc>
                          <a:spcPct val="107000"/>
                        </a:lnSpc>
                        <a:spcAft>
                          <a:spcPts val="0"/>
                        </a:spcAft>
                      </a:pPr>
                      <a:r>
                        <a:rPr lang="ro-RO" sz="1200" dirty="0"/>
                        <a:t>Compartimentul „Clinica”</a:t>
                      </a:r>
                    </a:p>
                  </a:txBody>
                  <a:tcPr marL="51435" marR="51435" marT="0" marB="0"/>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456687584"/>
                  </a:ext>
                </a:extLst>
              </a:tr>
              <a:tr h="1077694">
                <a:tc vMerge="1">
                  <a:txBody>
                    <a:bodyPr/>
                    <a:lstStyle/>
                    <a:p>
                      <a:endParaRPr lang="ro-RO"/>
                    </a:p>
                  </a:txBody>
                  <a:tcPr/>
                </a:tc>
                <a:tc>
                  <a:txBody>
                    <a:bodyPr/>
                    <a:lstStyle/>
                    <a:p>
                      <a:pPr algn="ctr">
                        <a:lnSpc>
                          <a:spcPct val="107000"/>
                        </a:lnSpc>
                        <a:spcAft>
                          <a:spcPts val="0"/>
                        </a:spcAft>
                      </a:pPr>
                      <a:r>
                        <a:rPr lang="ro-RO" sz="1200" b="1" dirty="0"/>
                        <a:t>Numărul de unități după state/aprobate</a:t>
                      </a:r>
                    </a:p>
                  </a:txBody>
                  <a:tcPr marL="51435" marR="51435" marT="0" marB="0"/>
                </a:tc>
                <a:tc>
                  <a:txBody>
                    <a:bodyPr/>
                    <a:lstStyle/>
                    <a:p>
                      <a:pPr algn="ctr">
                        <a:lnSpc>
                          <a:spcPct val="107000"/>
                        </a:lnSpc>
                        <a:spcAft>
                          <a:spcPts val="0"/>
                        </a:spcAft>
                      </a:pPr>
                      <a:r>
                        <a:rPr lang="ro-RO" sz="1200" b="1" dirty="0"/>
                        <a:t>Numărul de funcții ocupate</a:t>
                      </a:r>
                    </a:p>
                  </a:txBody>
                  <a:tcPr marL="51435" marR="51435" marT="0" marB="0"/>
                </a:tc>
                <a:tc>
                  <a:txBody>
                    <a:bodyPr/>
                    <a:lstStyle/>
                    <a:p>
                      <a:pPr algn="ctr">
                        <a:lnSpc>
                          <a:spcPct val="107000"/>
                        </a:lnSpc>
                        <a:spcAft>
                          <a:spcPts val="0"/>
                        </a:spcAft>
                      </a:pPr>
                      <a:r>
                        <a:rPr lang="ro-RO" sz="1200" b="1" dirty="0"/>
                        <a:t>Ocuparea funcțiilor în baza statelor aprobate, %</a:t>
                      </a:r>
                    </a:p>
                  </a:txBody>
                  <a:tcPr marL="51435" marR="51435" marT="0" marB="0"/>
                </a:tc>
                <a:tc>
                  <a:txBody>
                    <a:bodyPr/>
                    <a:lstStyle/>
                    <a:p>
                      <a:pPr algn="ctr">
                        <a:lnSpc>
                          <a:spcPct val="107000"/>
                        </a:lnSpc>
                        <a:spcAft>
                          <a:spcPts val="0"/>
                        </a:spcAft>
                      </a:pPr>
                      <a:r>
                        <a:rPr lang="ro-RO" sz="1200" b="1" dirty="0"/>
                        <a:t>Numărul persoanelor fizice</a:t>
                      </a:r>
                    </a:p>
                  </a:txBody>
                  <a:tcPr marL="51435" marR="51435" marT="0" marB="0"/>
                </a:tc>
                <a:extLst>
                  <a:ext uri="{0D108BD9-81ED-4DB2-BD59-A6C34878D82A}">
                    <a16:rowId xmlns:a16="http://schemas.microsoft.com/office/drawing/2014/main" val="11537892"/>
                  </a:ext>
                </a:extLst>
              </a:tr>
              <a:tr h="532668">
                <a:tc>
                  <a:txBody>
                    <a:bodyPr/>
                    <a:lstStyle/>
                    <a:p>
                      <a:pPr algn="l">
                        <a:lnSpc>
                          <a:spcPct val="107000"/>
                        </a:lnSpc>
                        <a:spcAft>
                          <a:spcPts val="0"/>
                        </a:spcAft>
                      </a:pPr>
                      <a:r>
                        <a:rPr lang="ro-RO" sz="1200" dirty="0"/>
                        <a:t>Personal de conducere</a:t>
                      </a:r>
                    </a:p>
                  </a:txBody>
                  <a:tcPr marL="51435" marR="51435" marT="0" marB="0"/>
                </a:tc>
                <a:tc>
                  <a:txBody>
                    <a:bodyPr/>
                    <a:lstStyle/>
                    <a:p>
                      <a:pPr algn="ctr">
                        <a:lnSpc>
                          <a:spcPct val="107000"/>
                        </a:lnSpc>
                        <a:spcAft>
                          <a:spcPts val="0"/>
                        </a:spcAft>
                      </a:pPr>
                      <a:r>
                        <a:rPr lang="en-US" sz="1200" b="0" dirty="0"/>
                        <a:t>2</a:t>
                      </a:r>
                      <a:endParaRPr lang="ro-RO" sz="1200" b="0" dirty="0"/>
                    </a:p>
                  </a:txBody>
                  <a:tcPr marL="51435" marR="51435" marT="0" marB="0"/>
                </a:tc>
                <a:tc>
                  <a:txBody>
                    <a:bodyPr/>
                    <a:lstStyle/>
                    <a:p>
                      <a:pPr algn="ctr">
                        <a:lnSpc>
                          <a:spcPct val="107000"/>
                        </a:lnSpc>
                        <a:spcAft>
                          <a:spcPts val="0"/>
                        </a:spcAft>
                      </a:pPr>
                      <a:r>
                        <a:rPr lang="ro-RO" sz="1200" b="0" dirty="0"/>
                        <a:t>2</a:t>
                      </a:r>
                    </a:p>
                  </a:txBody>
                  <a:tcPr marL="51435" marR="51435" marT="0" marB="0"/>
                </a:tc>
                <a:tc>
                  <a:txBody>
                    <a:bodyPr/>
                    <a:lstStyle/>
                    <a:p>
                      <a:pPr algn="ctr">
                        <a:lnSpc>
                          <a:spcPct val="107000"/>
                        </a:lnSpc>
                        <a:spcAft>
                          <a:spcPts val="0"/>
                        </a:spcAft>
                      </a:pPr>
                      <a:r>
                        <a:rPr lang="en-US" sz="1200" b="0" dirty="0"/>
                        <a:t>100</a:t>
                      </a:r>
                      <a:endParaRPr lang="ro-RO" sz="1200" b="0" dirty="0"/>
                    </a:p>
                  </a:txBody>
                  <a:tcPr marL="51435" marR="51435" marT="0" marB="0"/>
                </a:tc>
                <a:tc>
                  <a:txBody>
                    <a:bodyPr/>
                    <a:lstStyle/>
                    <a:p>
                      <a:pPr algn="ctr">
                        <a:lnSpc>
                          <a:spcPct val="107000"/>
                        </a:lnSpc>
                        <a:spcAft>
                          <a:spcPts val="0"/>
                        </a:spcAft>
                      </a:pPr>
                      <a:r>
                        <a:rPr lang="ro-RO" sz="1200" b="0" dirty="0"/>
                        <a:t>2</a:t>
                      </a:r>
                    </a:p>
                  </a:txBody>
                  <a:tcPr marL="51435" marR="51435" marT="0" marB="0"/>
                </a:tc>
                <a:extLst>
                  <a:ext uri="{0D108BD9-81ED-4DB2-BD59-A6C34878D82A}">
                    <a16:rowId xmlns:a16="http://schemas.microsoft.com/office/drawing/2014/main" val="346106171"/>
                  </a:ext>
                </a:extLst>
              </a:tr>
              <a:tr h="261744">
                <a:tc>
                  <a:txBody>
                    <a:bodyPr/>
                    <a:lstStyle/>
                    <a:p>
                      <a:pPr algn="l">
                        <a:lnSpc>
                          <a:spcPct val="107000"/>
                        </a:lnSpc>
                        <a:spcAft>
                          <a:spcPts val="0"/>
                        </a:spcAft>
                      </a:pPr>
                      <a:r>
                        <a:rPr lang="ro-RO" sz="1200" dirty="0"/>
                        <a:t>Medici</a:t>
                      </a:r>
                    </a:p>
                  </a:txBody>
                  <a:tcPr marL="51435" marR="51435" marT="0" marB="0"/>
                </a:tc>
                <a:tc>
                  <a:txBody>
                    <a:bodyPr/>
                    <a:lstStyle/>
                    <a:p>
                      <a:pPr algn="ctr">
                        <a:lnSpc>
                          <a:spcPct val="107000"/>
                        </a:lnSpc>
                        <a:spcAft>
                          <a:spcPts val="0"/>
                        </a:spcAft>
                      </a:pPr>
                      <a:r>
                        <a:rPr lang="en-US" sz="1200" b="0" dirty="0"/>
                        <a:t>126,25</a:t>
                      </a:r>
                      <a:endParaRPr lang="ro-RO" sz="1200" b="0" dirty="0"/>
                    </a:p>
                  </a:txBody>
                  <a:tcPr marL="51435" marR="51435" marT="0" marB="0"/>
                </a:tc>
                <a:tc>
                  <a:txBody>
                    <a:bodyPr/>
                    <a:lstStyle/>
                    <a:p>
                      <a:pPr algn="ctr">
                        <a:lnSpc>
                          <a:spcPct val="107000"/>
                        </a:lnSpc>
                        <a:spcAft>
                          <a:spcPts val="0"/>
                        </a:spcAft>
                      </a:pPr>
                      <a:r>
                        <a:rPr lang="en-US" sz="1200" b="0" dirty="0"/>
                        <a:t>110,75</a:t>
                      </a:r>
                      <a:endParaRPr lang="ro-RO" sz="1200" b="0" dirty="0"/>
                    </a:p>
                  </a:txBody>
                  <a:tcPr marL="51435" marR="51435" marT="0" marB="0"/>
                </a:tc>
                <a:tc>
                  <a:txBody>
                    <a:bodyPr/>
                    <a:lstStyle/>
                    <a:p>
                      <a:pPr algn="ctr">
                        <a:lnSpc>
                          <a:spcPct val="107000"/>
                        </a:lnSpc>
                        <a:spcAft>
                          <a:spcPts val="0"/>
                        </a:spcAft>
                      </a:pPr>
                      <a:r>
                        <a:rPr lang="en-US" sz="1200" b="0" dirty="0"/>
                        <a:t>87.72</a:t>
                      </a:r>
                      <a:endParaRPr lang="ro-RO" sz="1200" b="0" dirty="0"/>
                    </a:p>
                  </a:txBody>
                  <a:tcPr marL="51435" marR="51435" marT="0" marB="0"/>
                </a:tc>
                <a:tc>
                  <a:txBody>
                    <a:bodyPr/>
                    <a:lstStyle/>
                    <a:p>
                      <a:pPr algn="ctr">
                        <a:lnSpc>
                          <a:spcPct val="107000"/>
                        </a:lnSpc>
                        <a:spcAft>
                          <a:spcPts val="0"/>
                        </a:spcAft>
                      </a:pPr>
                      <a:r>
                        <a:rPr lang="en-US" sz="1200" b="0" dirty="0"/>
                        <a:t>104</a:t>
                      </a:r>
                      <a:endParaRPr lang="ro-RO" sz="1200" b="0" dirty="0"/>
                    </a:p>
                  </a:txBody>
                  <a:tcPr marL="51435" marR="51435" marT="0" marB="0"/>
                </a:tc>
                <a:extLst>
                  <a:ext uri="{0D108BD9-81ED-4DB2-BD59-A6C34878D82A}">
                    <a16:rowId xmlns:a16="http://schemas.microsoft.com/office/drawing/2014/main" val="2602851932"/>
                  </a:ext>
                </a:extLst>
              </a:tr>
              <a:tr h="804651">
                <a:tc>
                  <a:txBody>
                    <a:bodyPr/>
                    <a:lstStyle/>
                    <a:p>
                      <a:pPr algn="l">
                        <a:lnSpc>
                          <a:spcPct val="107000"/>
                        </a:lnSpc>
                        <a:spcAft>
                          <a:spcPts val="0"/>
                        </a:spcAft>
                      </a:pPr>
                      <a:r>
                        <a:rPr lang="ro-RO" sz="1200" dirty="0"/>
                        <a:t>Personal medical mediu</a:t>
                      </a:r>
                    </a:p>
                  </a:txBody>
                  <a:tcPr marL="51435" marR="51435" marT="0" marB="0"/>
                </a:tc>
                <a:tc>
                  <a:txBody>
                    <a:bodyPr/>
                    <a:lstStyle/>
                    <a:p>
                      <a:pPr algn="ctr">
                        <a:lnSpc>
                          <a:spcPct val="107000"/>
                        </a:lnSpc>
                        <a:spcAft>
                          <a:spcPts val="0"/>
                        </a:spcAft>
                      </a:pPr>
                      <a:r>
                        <a:rPr lang="en-US" sz="1200" b="0" dirty="0"/>
                        <a:t>200,75</a:t>
                      </a:r>
                      <a:endParaRPr lang="ro-RO" sz="1200" b="0" dirty="0"/>
                    </a:p>
                  </a:txBody>
                  <a:tcPr marL="51435" marR="51435" marT="0" marB="0"/>
                </a:tc>
                <a:tc>
                  <a:txBody>
                    <a:bodyPr/>
                    <a:lstStyle/>
                    <a:p>
                      <a:pPr algn="ctr">
                        <a:lnSpc>
                          <a:spcPct val="107000"/>
                        </a:lnSpc>
                        <a:spcAft>
                          <a:spcPts val="0"/>
                        </a:spcAft>
                      </a:pPr>
                      <a:r>
                        <a:rPr lang="en-US" sz="1200" b="0" dirty="0"/>
                        <a:t>173</a:t>
                      </a:r>
                      <a:endParaRPr lang="ro-RO" sz="1200" b="0" dirty="0"/>
                    </a:p>
                  </a:txBody>
                  <a:tcPr marL="51435" marR="51435" marT="0" marB="0"/>
                </a:tc>
                <a:tc>
                  <a:txBody>
                    <a:bodyPr/>
                    <a:lstStyle/>
                    <a:p>
                      <a:pPr algn="ctr">
                        <a:lnSpc>
                          <a:spcPct val="107000"/>
                        </a:lnSpc>
                        <a:spcAft>
                          <a:spcPts val="0"/>
                        </a:spcAft>
                      </a:pPr>
                      <a:r>
                        <a:rPr lang="en-US" sz="1200" b="0" dirty="0"/>
                        <a:t>86,17</a:t>
                      </a:r>
                      <a:endParaRPr lang="ro-RO" sz="1200" b="0" dirty="0"/>
                    </a:p>
                  </a:txBody>
                  <a:tcPr marL="51435" marR="51435" marT="0" marB="0"/>
                </a:tc>
                <a:tc>
                  <a:txBody>
                    <a:bodyPr/>
                    <a:lstStyle/>
                    <a:p>
                      <a:pPr algn="ctr">
                        <a:lnSpc>
                          <a:spcPct val="107000"/>
                        </a:lnSpc>
                        <a:spcAft>
                          <a:spcPts val="0"/>
                        </a:spcAft>
                      </a:pPr>
                      <a:r>
                        <a:rPr lang="en-US" sz="1200" b="0" dirty="0"/>
                        <a:t>153</a:t>
                      </a:r>
                      <a:endParaRPr lang="ro-RO" sz="1200" b="0" dirty="0"/>
                    </a:p>
                  </a:txBody>
                  <a:tcPr marL="51435" marR="51435" marT="0" marB="0"/>
                </a:tc>
                <a:extLst>
                  <a:ext uri="{0D108BD9-81ED-4DB2-BD59-A6C34878D82A}">
                    <a16:rowId xmlns:a16="http://schemas.microsoft.com/office/drawing/2014/main" val="3846725496"/>
                  </a:ext>
                </a:extLst>
              </a:tr>
              <a:tr h="804651">
                <a:tc>
                  <a:txBody>
                    <a:bodyPr/>
                    <a:lstStyle/>
                    <a:p>
                      <a:pPr algn="l">
                        <a:lnSpc>
                          <a:spcPct val="107000"/>
                        </a:lnSpc>
                        <a:spcAft>
                          <a:spcPts val="0"/>
                        </a:spcAft>
                      </a:pPr>
                      <a:r>
                        <a:rPr lang="ro-RO" sz="1200" dirty="0"/>
                        <a:t>Personal medical inferior</a:t>
                      </a:r>
                    </a:p>
                  </a:txBody>
                  <a:tcPr marL="51435" marR="51435" marT="0" marB="0"/>
                </a:tc>
                <a:tc>
                  <a:txBody>
                    <a:bodyPr/>
                    <a:lstStyle/>
                    <a:p>
                      <a:pPr algn="ctr">
                        <a:lnSpc>
                          <a:spcPct val="107000"/>
                        </a:lnSpc>
                        <a:spcAft>
                          <a:spcPts val="0"/>
                        </a:spcAft>
                      </a:pPr>
                      <a:r>
                        <a:rPr lang="en-US" sz="1200" b="0" dirty="0"/>
                        <a:t>79</a:t>
                      </a:r>
                      <a:r>
                        <a:rPr lang="ro-RO" sz="1200" b="0" dirty="0"/>
                        <a:t>,</a:t>
                      </a:r>
                      <a:r>
                        <a:rPr lang="en-US" sz="1200" b="0" dirty="0"/>
                        <a:t>7</a:t>
                      </a:r>
                      <a:r>
                        <a:rPr lang="ro-RO" sz="1200" b="0" dirty="0"/>
                        <a:t>5</a:t>
                      </a:r>
                    </a:p>
                  </a:txBody>
                  <a:tcPr marL="51435" marR="51435" marT="0" marB="0"/>
                </a:tc>
                <a:tc>
                  <a:txBody>
                    <a:bodyPr/>
                    <a:lstStyle/>
                    <a:p>
                      <a:pPr algn="ctr">
                        <a:lnSpc>
                          <a:spcPct val="107000"/>
                        </a:lnSpc>
                        <a:spcAft>
                          <a:spcPts val="0"/>
                        </a:spcAft>
                      </a:pPr>
                      <a:r>
                        <a:rPr lang="en-US" sz="1200" b="0" dirty="0"/>
                        <a:t>72,5</a:t>
                      </a:r>
                      <a:endParaRPr lang="ro-RO" sz="1200" b="0" dirty="0"/>
                    </a:p>
                  </a:txBody>
                  <a:tcPr marL="51435" marR="51435" marT="0" marB="0"/>
                </a:tc>
                <a:tc>
                  <a:txBody>
                    <a:bodyPr/>
                    <a:lstStyle/>
                    <a:p>
                      <a:pPr algn="ctr">
                        <a:lnSpc>
                          <a:spcPct val="107000"/>
                        </a:lnSpc>
                        <a:spcAft>
                          <a:spcPts val="0"/>
                        </a:spcAft>
                      </a:pPr>
                      <a:r>
                        <a:rPr lang="en-US" sz="1200" b="0" dirty="0"/>
                        <a:t>90,90</a:t>
                      </a:r>
                      <a:endParaRPr lang="ro-RO" sz="1200" b="0" dirty="0"/>
                    </a:p>
                  </a:txBody>
                  <a:tcPr marL="51435" marR="51435" marT="0" marB="0"/>
                </a:tc>
                <a:tc>
                  <a:txBody>
                    <a:bodyPr/>
                    <a:lstStyle/>
                    <a:p>
                      <a:pPr algn="ctr">
                        <a:lnSpc>
                          <a:spcPct val="107000"/>
                        </a:lnSpc>
                        <a:spcAft>
                          <a:spcPts val="0"/>
                        </a:spcAft>
                      </a:pPr>
                      <a:r>
                        <a:rPr lang="en-US" sz="1200" b="0" dirty="0"/>
                        <a:t>70</a:t>
                      </a:r>
                      <a:endParaRPr lang="ro-RO" sz="1200" b="0" dirty="0"/>
                    </a:p>
                  </a:txBody>
                  <a:tcPr marL="51435" marR="51435" marT="0" marB="0"/>
                </a:tc>
                <a:extLst>
                  <a:ext uri="{0D108BD9-81ED-4DB2-BD59-A6C34878D82A}">
                    <a16:rowId xmlns:a16="http://schemas.microsoft.com/office/drawing/2014/main" val="2222811459"/>
                  </a:ext>
                </a:extLst>
              </a:tr>
              <a:tr h="261744">
                <a:tc>
                  <a:txBody>
                    <a:bodyPr/>
                    <a:lstStyle/>
                    <a:p>
                      <a:pPr algn="l">
                        <a:lnSpc>
                          <a:spcPct val="107000"/>
                        </a:lnSpc>
                        <a:spcAft>
                          <a:spcPts val="0"/>
                        </a:spcAft>
                      </a:pPr>
                      <a:r>
                        <a:rPr lang="ro-RO" sz="1200" dirty="0"/>
                        <a:t>Alt personal</a:t>
                      </a:r>
                    </a:p>
                  </a:txBody>
                  <a:tcPr marL="51435" marR="51435" marT="0" marB="0"/>
                </a:tc>
                <a:tc>
                  <a:txBody>
                    <a:bodyPr/>
                    <a:lstStyle/>
                    <a:p>
                      <a:pPr algn="ctr">
                        <a:lnSpc>
                          <a:spcPct val="107000"/>
                        </a:lnSpc>
                        <a:spcAft>
                          <a:spcPts val="0"/>
                        </a:spcAft>
                      </a:pPr>
                      <a:r>
                        <a:rPr lang="ro-RO" sz="1200" b="0" dirty="0"/>
                        <a:t>1</a:t>
                      </a:r>
                      <a:r>
                        <a:rPr lang="en-US" sz="1200" b="0" dirty="0"/>
                        <a:t>30</a:t>
                      </a:r>
                      <a:endParaRPr lang="ro-RO" sz="1200" b="0" dirty="0"/>
                    </a:p>
                  </a:txBody>
                  <a:tcPr marL="51435" marR="51435" marT="0" marB="0"/>
                </a:tc>
                <a:tc>
                  <a:txBody>
                    <a:bodyPr/>
                    <a:lstStyle/>
                    <a:p>
                      <a:pPr algn="ctr">
                        <a:lnSpc>
                          <a:spcPct val="107000"/>
                        </a:lnSpc>
                        <a:spcAft>
                          <a:spcPts val="0"/>
                        </a:spcAft>
                      </a:pPr>
                      <a:r>
                        <a:rPr lang="en-US" sz="1200" b="0" dirty="0"/>
                        <a:t>120,25</a:t>
                      </a:r>
                      <a:endParaRPr lang="ro-RO" sz="1200" b="0" dirty="0"/>
                    </a:p>
                  </a:txBody>
                  <a:tcPr marL="51435" marR="51435" marT="0" marB="0"/>
                </a:tc>
                <a:tc>
                  <a:txBody>
                    <a:bodyPr/>
                    <a:lstStyle/>
                    <a:p>
                      <a:pPr algn="ctr">
                        <a:lnSpc>
                          <a:spcPct val="107000"/>
                        </a:lnSpc>
                        <a:spcAft>
                          <a:spcPts val="0"/>
                        </a:spcAft>
                      </a:pPr>
                      <a:r>
                        <a:rPr lang="en-US" sz="1200" b="0" dirty="0"/>
                        <a:t>92,5</a:t>
                      </a:r>
                      <a:endParaRPr lang="ro-RO" sz="1200" b="0" dirty="0"/>
                    </a:p>
                  </a:txBody>
                  <a:tcPr marL="51435" marR="51435" marT="0" marB="0"/>
                </a:tc>
                <a:tc>
                  <a:txBody>
                    <a:bodyPr/>
                    <a:lstStyle/>
                    <a:p>
                      <a:pPr algn="ctr">
                        <a:lnSpc>
                          <a:spcPct val="107000"/>
                        </a:lnSpc>
                        <a:spcAft>
                          <a:spcPts val="0"/>
                        </a:spcAft>
                      </a:pPr>
                      <a:r>
                        <a:rPr lang="en-US" sz="1200" b="0" dirty="0"/>
                        <a:t>96</a:t>
                      </a:r>
                      <a:endParaRPr lang="ro-RO" sz="1200" b="0" dirty="0"/>
                    </a:p>
                  </a:txBody>
                  <a:tcPr marL="51435" marR="51435" marT="0" marB="0"/>
                </a:tc>
                <a:extLst>
                  <a:ext uri="{0D108BD9-81ED-4DB2-BD59-A6C34878D82A}">
                    <a16:rowId xmlns:a16="http://schemas.microsoft.com/office/drawing/2014/main" val="69397460"/>
                  </a:ext>
                </a:extLst>
              </a:tr>
              <a:tr h="532668">
                <a:tc>
                  <a:txBody>
                    <a:bodyPr/>
                    <a:lstStyle/>
                    <a:p>
                      <a:pPr algn="ctr">
                        <a:lnSpc>
                          <a:spcPct val="107000"/>
                        </a:lnSpc>
                        <a:spcAft>
                          <a:spcPts val="0"/>
                        </a:spcAft>
                      </a:pPr>
                      <a:r>
                        <a:rPr lang="ro-RO" sz="1200" dirty="0"/>
                        <a:t>Personal, total</a:t>
                      </a:r>
                    </a:p>
                  </a:txBody>
                  <a:tcPr marL="51435" marR="51435" marT="0" marB="0"/>
                </a:tc>
                <a:tc>
                  <a:txBody>
                    <a:bodyPr/>
                    <a:lstStyle/>
                    <a:p>
                      <a:pPr algn="ctr">
                        <a:lnSpc>
                          <a:spcPct val="107000"/>
                        </a:lnSpc>
                        <a:spcAft>
                          <a:spcPts val="0"/>
                        </a:spcAft>
                      </a:pPr>
                      <a:r>
                        <a:rPr lang="ro-RO" sz="1200" b="0" dirty="0"/>
                        <a:t>57</a:t>
                      </a:r>
                      <a:r>
                        <a:rPr lang="en-US" sz="1200" b="0" dirty="0"/>
                        <a:t>7</a:t>
                      </a:r>
                      <a:r>
                        <a:rPr lang="ro-RO" sz="1200" b="0" dirty="0"/>
                        <a:t>,75</a:t>
                      </a:r>
                    </a:p>
                  </a:txBody>
                  <a:tcPr marL="51435" marR="51435" marT="0" marB="0"/>
                </a:tc>
                <a:tc>
                  <a:txBody>
                    <a:bodyPr/>
                    <a:lstStyle/>
                    <a:p>
                      <a:pPr algn="ctr">
                        <a:lnSpc>
                          <a:spcPct val="107000"/>
                        </a:lnSpc>
                        <a:spcAft>
                          <a:spcPts val="0"/>
                        </a:spcAft>
                      </a:pPr>
                      <a:r>
                        <a:rPr lang="en-US" sz="1200" b="0" dirty="0"/>
                        <a:t>513,5</a:t>
                      </a:r>
                      <a:endParaRPr lang="ro-RO" sz="1200" b="0" dirty="0"/>
                    </a:p>
                  </a:txBody>
                  <a:tcPr marL="51435" marR="51435" marT="0" marB="0"/>
                </a:tc>
                <a:tc>
                  <a:txBody>
                    <a:bodyPr/>
                    <a:lstStyle/>
                    <a:p>
                      <a:pPr algn="ctr">
                        <a:lnSpc>
                          <a:spcPct val="107000"/>
                        </a:lnSpc>
                        <a:spcAft>
                          <a:spcPts val="0"/>
                        </a:spcAft>
                      </a:pPr>
                      <a:r>
                        <a:rPr lang="en-US" sz="1200" b="0" dirty="0"/>
                        <a:t>88,8</a:t>
                      </a:r>
                      <a:endParaRPr lang="ro-RO" sz="1200" b="0" dirty="0"/>
                    </a:p>
                  </a:txBody>
                  <a:tcPr marL="51435" marR="51435" marT="0" marB="0"/>
                </a:tc>
                <a:tc>
                  <a:txBody>
                    <a:bodyPr/>
                    <a:lstStyle/>
                    <a:p>
                      <a:pPr algn="ctr">
                        <a:lnSpc>
                          <a:spcPct val="107000"/>
                        </a:lnSpc>
                        <a:spcAft>
                          <a:spcPts val="0"/>
                        </a:spcAft>
                      </a:pPr>
                      <a:r>
                        <a:rPr lang="en-US" sz="1200" b="0" dirty="0"/>
                        <a:t>462</a:t>
                      </a:r>
                      <a:endParaRPr lang="ro-RO" sz="1200" b="0" dirty="0"/>
                    </a:p>
                  </a:txBody>
                  <a:tcPr marL="51435" marR="51435" marT="0" marB="0"/>
                </a:tc>
                <a:extLst>
                  <a:ext uri="{0D108BD9-81ED-4DB2-BD59-A6C34878D82A}">
                    <a16:rowId xmlns:a16="http://schemas.microsoft.com/office/drawing/2014/main" val="1848591807"/>
                  </a:ext>
                </a:extLst>
              </a:tr>
            </a:tbl>
          </a:graphicData>
        </a:graphic>
      </p:graphicFrame>
    </p:spTree>
    <p:extLst>
      <p:ext uri="{BB962C8B-B14F-4D97-AF65-F5344CB8AC3E}">
        <p14:creationId xmlns:p14="http://schemas.microsoft.com/office/powerpoint/2010/main" val="3834150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1621986" y="188640"/>
            <a:ext cx="5670630" cy="584841"/>
          </a:xfrm>
          <a:prstGeom prst="rect">
            <a:avLst/>
          </a:prstGeom>
          <a:noFill/>
        </p:spPr>
        <p:txBody>
          <a:bodyPr>
            <a:normAutofit fontScale="92500"/>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fontAlgn="auto">
              <a:spcAft>
                <a:spcPts val="0"/>
              </a:spcAft>
            </a:pPr>
            <a:r>
              <a:rPr lang="ro-RO" sz="2400" dirty="0">
                <a:solidFill>
                  <a:srgbClr val="FFFF00"/>
                </a:solidFill>
                <a:latin typeface="Arial" panose="020B0604020202020204" pitchFamily="34" charset="0"/>
                <a:cs typeface="Arial" panose="020B0604020202020204" pitchFamily="34" charset="0"/>
              </a:rPr>
              <a:t>P</a:t>
            </a:r>
            <a:r>
              <a:rPr lang="en-US" sz="2400" dirty="0">
                <a:solidFill>
                  <a:srgbClr val="FFFF00"/>
                </a:solidFill>
                <a:latin typeface="Arial" panose="020B0604020202020204" pitchFamily="34" charset="0"/>
                <a:cs typeface="Arial" panose="020B0604020202020204" pitchFamily="34" charset="0"/>
              </a:rPr>
              <a:t>ACIENTI  SPITALIZA</a:t>
            </a:r>
            <a:r>
              <a:rPr lang="ro-RO" sz="2400" dirty="0">
                <a:solidFill>
                  <a:srgbClr val="FFFF00"/>
                </a:solidFill>
                <a:latin typeface="Arial" panose="020B0604020202020204" pitchFamily="34" charset="0"/>
                <a:cs typeface="Arial" panose="020B0604020202020204" pitchFamily="34" charset="0"/>
              </a:rPr>
              <a:t>Ț</a:t>
            </a:r>
            <a:r>
              <a:rPr lang="en-US" sz="2400" dirty="0">
                <a:solidFill>
                  <a:srgbClr val="FFFF00"/>
                </a:solidFill>
                <a:latin typeface="Arial" panose="020B0604020202020204" pitchFamily="34" charset="0"/>
                <a:cs typeface="Arial" panose="020B0604020202020204" pitchFamily="34" charset="0"/>
              </a:rPr>
              <a:t>I CU </a:t>
            </a:r>
            <a:r>
              <a:rPr lang="en-US" sz="2400">
                <a:solidFill>
                  <a:srgbClr val="FFFF00"/>
                </a:solidFill>
                <a:latin typeface="Arial" panose="020B0604020202020204" pitchFamily="34" charset="0"/>
                <a:cs typeface="Arial" panose="020B0604020202020204" pitchFamily="34" charset="0"/>
              </a:rPr>
              <a:t>IMA  a. </a:t>
            </a:r>
            <a:r>
              <a:rPr lang="en-US" sz="2400" dirty="0">
                <a:solidFill>
                  <a:srgbClr val="FFFF00"/>
                </a:solidFill>
                <a:latin typeface="Arial" panose="020B0604020202020204" pitchFamily="34" charset="0"/>
                <a:cs typeface="Arial" panose="020B0604020202020204" pitchFamily="34" charset="0"/>
              </a:rPr>
              <a:t>2021</a:t>
            </a:r>
            <a:endParaRPr lang="ro-RO" sz="2400" dirty="0">
              <a:solidFill>
                <a:srgbClr val="FFFF00"/>
              </a:solidFill>
              <a:latin typeface="Arial" panose="020B0604020202020204" pitchFamily="34" charset="0"/>
              <a:cs typeface="Arial" panose="020B0604020202020204"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922195005"/>
              </p:ext>
            </p:extLst>
          </p:nvPr>
        </p:nvGraphicFramePr>
        <p:xfrm>
          <a:off x="251520" y="980728"/>
          <a:ext cx="8640960" cy="5400600"/>
        </p:xfrm>
        <a:graphic>
          <a:graphicData uri="http://schemas.openxmlformats.org/drawingml/2006/table">
            <a:tbl>
              <a:tblPr firstRow="1" bandRow="1">
                <a:tableStyleId>{69CF1AB2-1976-4502-BF36-3FF5EA218861}</a:tableStyleId>
              </a:tblPr>
              <a:tblGrid>
                <a:gridCol w="2427739">
                  <a:extLst>
                    <a:ext uri="{9D8B030D-6E8A-4147-A177-3AD203B41FA5}">
                      <a16:colId xmlns:a16="http://schemas.microsoft.com/office/drawing/2014/main" val="20000"/>
                    </a:ext>
                  </a:extLst>
                </a:gridCol>
                <a:gridCol w="956637">
                  <a:extLst>
                    <a:ext uri="{9D8B030D-6E8A-4147-A177-3AD203B41FA5}">
                      <a16:colId xmlns:a16="http://schemas.microsoft.com/office/drawing/2014/main" val="20001"/>
                    </a:ext>
                  </a:extLst>
                </a:gridCol>
                <a:gridCol w="1872208">
                  <a:extLst>
                    <a:ext uri="{9D8B030D-6E8A-4147-A177-3AD203B41FA5}">
                      <a16:colId xmlns:a16="http://schemas.microsoft.com/office/drawing/2014/main" val="20002"/>
                    </a:ext>
                  </a:extLst>
                </a:gridCol>
                <a:gridCol w="1413630">
                  <a:extLst>
                    <a:ext uri="{9D8B030D-6E8A-4147-A177-3AD203B41FA5}">
                      <a16:colId xmlns:a16="http://schemas.microsoft.com/office/drawing/2014/main" val="20003"/>
                    </a:ext>
                  </a:extLst>
                </a:gridCol>
                <a:gridCol w="1970746">
                  <a:extLst>
                    <a:ext uri="{9D8B030D-6E8A-4147-A177-3AD203B41FA5}">
                      <a16:colId xmlns:a16="http://schemas.microsoft.com/office/drawing/2014/main" val="20004"/>
                    </a:ext>
                  </a:extLst>
                </a:gridCol>
              </a:tblGrid>
              <a:tr h="1202936">
                <a:tc>
                  <a:txBody>
                    <a:bodyPr/>
                    <a:lstStyle/>
                    <a:p>
                      <a:endParaRPr lang="ro-RO" sz="12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endParaRPr lang="ro-RO" sz="12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r>
                        <a:rPr lang="ro-RO" sz="1400" b="1" dirty="0">
                          <a:solidFill>
                            <a:schemeClr val="bg1"/>
                          </a:solidFill>
                          <a:latin typeface="Arial" panose="020B0604020202020204" pitchFamily="34" charset="0"/>
                          <a:cs typeface="Arial" panose="020B0604020202020204" pitchFamily="34" charset="0"/>
                        </a:rPr>
                        <a:t>Revascularizare prin angioplastie</a:t>
                      </a:r>
                    </a:p>
                  </a:txBody>
                  <a:tcPr marL="68580" marR="68580" marT="34290" marB="34290"/>
                </a:tc>
                <a:tc>
                  <a:txBody>
                    <a:bodyPr/>
                    <a:lstStyle/>
                    <a:p>
                      <a:pPr algn="ctr"/>
                      <a:r>
                        <a:rPr lang="ro-RO" sz="1400" b="1" dirty="0">
                          <a:solidFill>
                            <a:schemeClr val="bg1"/>
                          </a:solidFill>
                          <a:latin typeface="Arial" panose="020B0604020202020204" pitchFamily="34" charset="0"/>
                          <a:cs typeface="Arial" panose="020B0604020202020204" pitchFamily="34" charset="0"/>
                        </a:rPr>
                        <a:t>Dece</a:t>
                      </a:r>
                      <a:r>
                        <a:rPr lang="en-US" sz="1400" b="1" dirty="0">
                          <a:solidFill>
                            <a:schemeClr val="bg1"/>
                          </a:solidFill>
                          <a:latin typeface="Arial" panose="020B0604020202020204" pitchFamily="34" charset="0"/>
                          <a:cs typeface="Arial" panose="020B0604020202020204" pitchFamily="34" charset="0"/>
                        </a:rPr>
                        <a:t>se</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Decese</a:t>
                      </a:r>
                      <a:endParaRPr kumimoji="0" lang="en-US" sz="14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400" b="1"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Revascularizare</a:t>
                      </a:r>
                      <a:r>
                        <a:rPr kumimoji="0" lang="ro-RO" sz="14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prin angioplastie</a:t>
                      </a:r>
                    </a:p>
                    <a:p>
                      <a:pPr algn="ct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0"/>
                  </a:ext>
                </a:extLst>
              </a:tr>
              <a:tr h="880295">
                <a:tc>
                  <a:txBody>
                    <a:bodyPr/>
                    <a:lstStyle/>
                    <a:p>
                      <a:r>
                        <a:rPr lang="ro-RO" sz="1400" b="1" dirty="0">
                          <a:solidFill>
                            <a:schemeClr val="bg1"/>
                          </a:solidFill>
                          <a:latin typeface="Arial" panose="020B0604020202020204" pitchFamily="34" charset="0"/>
                          <a:cs typeface="Arial" panose="020B0604020202020204" pitchFamily="34" charset="0"/>
                        </a:rPr>
                        <a:t>Infarct mioardic anterior cu  unda Q</a:t>
                      </a:r>
                    </a:p>
                  </a:txBody>
                  <a:tcPr marL="68580" marR="68580" marT="34290" marB="34290"/>
                </a:tc>
                <a:tc>
                  <a:txBody>
                    <a:bodyPr/>
                    <a:lstStyle/>
                    <a:p>
                      <a:pPr algn="ctr"/>
                      <a:r>
                        <a:rPr lang="ro-RO" sz="1400" b="1" dirty="0">
                          <a:solidFill>
                            <a:schemeClr val="bg1"/>
                          </a:solidFill>
                          <a:latin typeface="Arial" panose="020B0604020202020204" pitchFamily="34" charset="0"/>
                          <a:cs typeface="Arial" panose="020B0604020202020204" pitchFamily="34" charset="0"/>
                        </a:rPr>
                        <a:t> </a:t>
                      </a:r>
                      <a:r>
                        <a:rPr lang="en-US" sz="1400" b="1" dirty="0">
                          <a:solidFill>
                            <a:schemeClr val="bg1"/>
                          </a:solidFill>
                          <a:latin typeface="Arial" panose="020B0604020202020204" pitchFamily="34" charset="0"/>
                          <a:cs typeface="Arial" panose="020B0604020202020204" pitchFamily="34" charset="0"/>
                        </a:rPr>
                        <a:t>237</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b="1" dirty="0">
                          <a:solidFill>
                            <a:schemeClr val="bg1"/>
                          </a:solidFill>
                          <a:latin typeface="Arial" panose="020B0604020202020204" pitchFamily="34" charset="0"/>
                          <a:cs typeface="Arial" panose="020B0604020202020204" pitchFamily="34" charset="0"/>
                        </a:rPr>
                        <a:t>147 (62%)</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pPr algn="ctr"/>
                      <a:r>
                        <a:rPr lang="ro-RO" sz="1400" b="1" dirty="0">
                          <a:solidFill>
                            <a:schemeClr val="bg1"/>
                          </a:solidFill>
                          <a:latin typeface="Arial" panose="020B0604020202020204" pitchFamily="34" charset="0"/>
                          <a:cs typeface="Arial" panose="020B0604020202020204" pitchFamily="34" charset="0"/>
                        </a:rPr>
                        <a:t>2</a:t>
                      </a:r>
                      <a:r>
                        <a:rPr lang="en-US" sz="1400" b="1" dirty="0">
                          <a:solidFill>
                            <a:schemeClr val="bg1"/>
                          </a:solidFill>
                          <a:latin typeface="Arial" panose="020B0604020202020204" pitchFamily="34" charset="0"/>
                          <a:cs typeface="Arial" panose="020B0604020202020204" pitchFamily="34" charset="0"/>
                        </a:rPr>
                        <a:t>4 (10%)</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b="1" dirty="0">
                          <a:solidFill>
                            <a:schemeClr val="bg1"/>
                          </a:solidFill>
                          <a:latin typeface="Arial" panose="020B0604020202020204" pitchFamily="34" charset="0"/>
                          <a:cs typeface="Arial" panose="020B0604020202020204" pitchFamily="34" charset="0"/>
                        </a:rPr>
                        <a:t>8</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1"/>
                  </a:ext>
                </a:extLst>
              </a:tr>
              <a:tr h="880295">
                <a:tc>
                  <a:txBody>
                    <a:bodyPr/>
                    <a:lstStyle/>
                    <a:p>
                      <a:r>
                        <a:rPr lang="ro-RO" sz="1400" b="1" dirty="0">
                          <a:solidFill>
                            <a:schemeClr val="bg1"/>
                          </a:solidFill>
                          <a:latin typeface="Arial" panose="020B0604020202020204" pitchFamily="34" charset="0"/>
                          <a:cs typeface="Arial" panose="020B0604020202020204" pitchFamily="34" charset="0"/>
                        </a:rPr>
                        <a:t>Infarct miocardic  inferior cu  unda Q</a:t>
                      </a:r>
                    </a:p>
                  </a:txBody>
                  <a:tcPr marL="68580" marR="68580" marT="34290" marB="34290"/>
                </a:tc>
                <a:tc>
                  <a:txBody>
                    <a:bodyPr/>
                    <a:lstStyle/>
                    <a:p>
                      <a:pPr algn="ctr"/>
                      <a:r>
                        <a:rPr lang="en-US" sz="1400" b="1" dirty="0">
                          <a:solidFill>
                            <a:schemeClr val="bg1"/>
                          </a:solidFill>
                          <a:latin typeface="Arial" panose="020B0604020202020204" pitchFamily="34" charset="0"/>
                          <a:cs typeface="Arial" panose="020B0604020202020204" pitchFamily="34" charset="0"/>
                        </a:rPr>
                        <a:t>180</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b="1" dirty="0">
                          <a:solidFill>
                            <a:schemeClr val="bg1"/>
                          </a:solidFill>
                          <a:latin typeface="Arial" panose="020B0604020202020204" pitchFamily="34" charset="0"/>
                          <a:cs typeface="Arial" panose="020B0604020202020204" pitchFamily="34" charset="0"/>
                        </a:rPr>
                        <a:t>137 (76%)</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b="1" dirty="0">
                          <a:solidFill>
                            <a:schemeClr val="bg1"/>
                          </a:solidFill>
                          <a:latin typeface="Arial" panose="020B0604020202020204" pitchFamily="34" charset="0"/>
                          <a:cs typeface="Arial" panose="020B0604020202020204" pitchFamily="34" charset="0"/>
                        </a:rPr>
                        <a:t>21(11%)</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b="1" dirty="0">
                          <a:solidFill>
                            <a:schemeClr val="bg1"/>
                          </a:solidFill>
                          <a:latin typeface="Arial" panose="020B0604020202020204" pitchFamily="34" charset="0"/>
                          <a:cs typeface="Arial" panose="020B0604020202020204" pitchFamily="34" charset="0"/>
                        </a:rPr>
                        <a:t>13</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2"/>
                  </a:ext>
                </a:extLst>
              </a:tr>
              <a:tr h="646206">
                <a:tc>
                  <a:txBody>
                    <a:bodyPr/>
                    <a:lstStyle/>
                    <a:p>
                      <a:r>
                        <a:rPr lang="ro-RO" sz="1400" b="1" dirty="0">
                          <a:solidFill>
                            <a:schemeClr val="bg1"/>
                          </a:solidFill>
                          <a:latin typeface="Arial" panose="020B0604020202020204" pitchFamily="34" charset="0"/>
                          <a:cs typeface="Arial" panose="020B0604020202020204" pitchFamily="34" charset="0"/>
                        </a:rPr>
                        <a:t>Infarct miocardic  altă localizare</a:t>
                      </a:r>
                    </a:p>
                  </a:txBody>
                  <a:tcPr marL="68580" marR="68580" marT="34290" marB="34290"/>
                </a:tc>
                <a:tc>
                  <a:txBody>
                    <a:bodyPr/>
                    <a:lstStyle/>
                    <a:p>
                      <a:pPr algn="ctr"/>
                      <a:r>
                        <a:rPr lang="en-US" sz="1400" b="1" dirty="0">
                          <a:solidFill>
                            <a:schemeClr val="bg1"/>
                          </a:solidFill>
                          <a:latin typeface="Arial" panose="020B0604020202020204" pitchFamily="34" charset="0"/>
                          <a:cs typeface="Arial" panose="020B0604020202020204" pitchFamily="34" charset="0"/>
                        </a:rPr>
                        <a:t>4</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pPr algn="ctr"/>
                      <a:r>
                        <a:rPr lang="ro-RO" sz="1400" b="1" dirty="0">
                          <a:solidFill>
                            <a:schemeClr val="bg1"/>
                          </a:solidFill>
                          <a:latin typeface="Arial" panose="020B0604020202020204" pitchFamily="34" charset="0"/>
                          <a:cs typeface="Arial" panose="020B0604020202020204" pitchFamily="34" charset="0"/>
                        </a:rPr>
                        <a:t>1</a:t>
                      </a:r>
                    </a:p>
                  </a:txBody>
                  <a:tcPr marL="68580" marR="68580" marT="34290" marB="34290"/>
                </a:tc>
                <a:tc>
                  <a:txBody>
                    <a:bodyPr/>
                    <a:lstStyle/>
                    <a:p>
                      <a:pPr algn="ct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pPr algn="ct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3"/>
                  </a:ext>
                </a:extLst>
              </a:tr>
              <a:tr h="9245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4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Infarct mioardic  fără  unda Q</a:t>
                      </a:r>
                    </a:p>
                    <a:p>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b="1" dirty="0">
                          <a:solidFill>
                            <a:schemeClr val="bg1"/>
                          </a:solidFill>
                          <a:latin typeface="Arial" panose="020B0604020202020204" pitchFamily="34" charset="0"/>
                          <a:cs typeface="Arial" panose="020B0604020202020204" pitchFamily="34" charset="0"/>
                        </a:rPr>
                        <a:t>23</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b="1" dirty="0">
                          <a:solidFill>
                            <a:schemeClr val="bg1"/>
                          </a:solidFill>
                          <a:latin typeface="Arial" panose="020B0604020202020204" pitchFamily="34" charset="0"/>
                          <a:cs typeface="Arial" panose="020B0604020202020204" pitchFamily="34" charset="0"/>
                        </a:rPr>
                        <a:t>12 (52%)</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b="1" dirty="0">
                          <a:solidFill>
                            <a:schemeClr val="bg1"/>
                          </a:solidFill>
                          <a:latin typeface="Arial" panose="020B0604020202020204" pitchFamily="34" charset="0"/>
                          <a:cs typeface="Arial" panose="020B0604020202020204" pitchFamily="34" charset="0"/>
                        </a:rPr>
                        <a:t>2(8%)</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pPr algn="ctr"/>
                      <a:r>
                        <a:rPr lang="ro-RO" sz="1400" b="1" dirty="0">
                          <a:solidFill>
                            <a:schemeClr val="bg1"/>
                          </a:solidFill>
                          <a:latin typeface="Arial" panose="020B0604020202020204" pitchFamily="34" charset="0"/>
                          <a:cs typeface="Arial" panose="020B0604020202020204" pitchFamily="34" charset="0"/>
                        </a:rPr>
                        <a:t>1</a:t>
                      </a:r>
                    </a:p>
                  </a:txBody>
                  <a:tcPr marL="68580" marR="68580" marT="34290" marB="34290"/>
                </a:tc>
                <a:extLst>
                  <a:ext uri="{0D108BD9-81ED-4DB2-BD59-A6C34878D82A}">
                    <a16:rowId xmlns:a16="http://schemas.microsoft.com/office/drawing/2014/main" val="10004"/>
                  </a:ext>
                </a:extLst>
              </a:tr>
              <a:tr h="866296">
                <a:tc>
                  <a:txBody>
                    <a:bodyPr/>
                    <a:lstStyle/>
                    <a:p>
                      <a:pPr algn="l"/>
                      <a:r>
                        <a:rPr lang="ro-RO" sz="1400" b="1" dirty="0">
                          <a:solidFill>
                            <a:schemeClr val="bg1"/>
                          </a:solidFill>
                          <a:latin typeface="Arial" panose="020B0604020202020204" pitchFamily="34" charset="0"/>
                          <a:cs typeface="Arial" panose="020B0604020202020204" pitchFamily="34" charset="0"/>
                        </a:rPr>
                        <a:t>TOTAL </a:t>
                      </a:r>
                    </a:p>
                  </a:txBody>
                  <a:tcPr marL="68580" marR="68580" marT="34290" marB="34290"/>
                </a:tc>
                <a:tc>
                  <a:txBody>
                    <a:bodyPr/>
                    <a:lstStyle/>
                    <a:p>
                      <a:pPr algn="ctr"/>
                      <a:r>
                        <a:rPr lang="en-US" sz="1400" b="1" dirty="0">
                          <a:solidFill>
                            <a:schemeClr val="bg1"/>
                          </a:solidFill>
                          <a:latin typeface="Arial" panose="020B0604020202020204" pitchFamily="34" charset="0"/>
                          <a:cs typeface="Arial" panose="020B0604020202020204" pitchFamily="34" charset="0"/>
                        </a:rPr>
                        <a:t>444</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b="1" dirty="0">
                          <a:solidFill>
                            <a:schemeClr val="bg1"/>
                          </a:solidFill>
                          <a:latin typeface="Arial" panose="020B0604020202020204" pitchFamily="34" charset="0"/>
                          <a:cs typeface="Arial" panose="020B0604020202020204" pitchFamily="34" charset="0"/>
                        </a:rPr>
                        <a:t>298 (67,1%)</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b="1" dirty="0">
                          <a:solidFill>
                            <a:schemeClr val="bg1"/>
                          </a:solidFill>
                          <a:latin typeface="Arial" panose="020B0604020202020204" pitchFamily="34" charset="0"/>
                          <a:cs typeface="Arial" panose="020B0604020202020204" pitchFamily="34" charset="0"/>
                        </a:rPr>
                        <a:t>47</a:t>
                      </a:r>
                      <a:r>
                        <a:rPr lang="ro-RO" sz="1400" b="1" dirty="0">
                          <a:solidFill>
                            <a:schemeClr val="bg1"/>
                          </a:solidFill>
                          <a:latin typeface="Arial" panose="020B0604020202020204" pitchFamily="34" charset="0"/>
                          <a:cs typeface="Arial" panose="020B0604020202020204" pitchFamily="34" charset="0"/>
                        </a:rPr>
                        <a:t> </a:t>
                      </a:r>
                      <a:r>
                        <a:rPr lang="en-US" sz="1400" b="1" dirty="0">
                          <a:solidFill>
                            <a:schemeClr val="bg1"/>
                          </a:solidFill>
                          <a:latin typeface="Arial" panose="020B0604020202020204" pitchFamily="34" charset="0"/>
                          <a:cs typeface="Arial" panose="020B0604020202020204" pitchFamily="34" charset="0"/>
                        </a:rPr>
                        <a:t> (10,58%)</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b="1" dirty="0">
                          <a:solidFill>
                            <a:schemeClr val="bg1"/>
                          </a:solidFill>
                          <a:latin typeface="Arial" panose="020B0604020202020204" pitchFamily="34" charset="0"/>
                          <a:cs typeface="Arial" panose="020B0604020202020204" pitchFamily="34" charset="0"/>
                        </a:rPr>
                        <a:t>24</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933393453"/>
      </p:ext>
    </p:extLst>
  </p:cSld>
  <p:clrMapOvr>
    <a:masterClrMapping/>
  </p:clrMapOvr>
  <p:transition spd="slow">
    <p:wedg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5732" y="188640"/>
            <a:ext cx="8521430" cy="600785"/>
          </a:xfrm>
          <a:noFill/>
        </p:spPr>
        <p:txBody>
          <a:bodyPr>
            <a:normAutofit fontScale="90000"/>
          </a:bodyPr>
          <a:lstStyle/>
          <a:p>
            <a:pPr lvl="0" algn="ctr" eaLnBrk="0" fontAlgn="base" hangingPunct="0">
              <a:spcAft>
                <a:spcPct val="0"/>
              </a:spcAft>
            </a:pPr>
            <a:r>
              <a:rPr lang="ro-RO" altLang="ru-RU" sz="2100" dirty="0">
                <a:solidFill>
                  <a:srgbClr val="FFFF00"/>
                </a:solidFill>
                <a:effectLst/>
                <a:latin typeface="Arial Black" pitchFamily="34" charset="0"/>
                <a:ea typeface="Calibri" panose="020F0502020204030204" pitchFamily="34" charset="0"/>
                <a:cs typeface="Times New Roman" panose="02020603050405020304" pitchFamily="18" charset="0"/>
              </a:rPr>
              <a:t>TRATAMENTUL PACIENȚILOR CU SCA  </a:t>
            </a:r>
            <a:r>
              <a:rPr lang="ro-RO" altLang="ru-RU" sz="2100" dirty="0">
                <a:solidFill>
                  <a:srgbClr val="FFFF00"/>
                </a:solidFill>
                <a:effectLst/>
                <a:latin typeface="Arial Black" pitchFamily="34" charset="0"/>
                <a:cs typeface="Times New Roman" panose="02020603050405020304" pitchFamily="18" charset="0"/>
              </a:rPr>
              <a:t/>
            </a:r>
            <a:br>
              <a:rPr lang="ro-RO" altLang="ru-RU" sz="2100" dirty="0">
                <a:solidFill>
                  <a:srgbClr val="FFFF00"/>
                </a:solidFill>
                <a:effectLst/>
                <a:latin typeface="Arial Black" pitchFamily="34" charset="0"/>
                <a:cs typeface="Times New Roman" panose="02020603050405020304" pitchFamily="18" charset="0"/>
              </a:rPr>
            </a:br>
            <a:r>
              <a:rPr lang="ro-RO" altLang="ru-RU" sz="2100" dirty="0">
                <a:solidFill>
                  <a:srgbClr val="FFFF00"/>
                </a:solidFill>
                <a:effectLst/>
                <a:latin typeface="Arial Black" pitchFamily="34" charset="0"/>
                <a:ea typeface="Calibri" panose="020F0502020204030204" pitchFamily="34" charset="0"/>
                <a:cs typeface="Times New Roman" panose="02020603050405020304" pitchFamily="18" charset="0"/>
              </a:rPr>
              <a:t>ordinul  MSMPS nr.1087  din  07.10.2013</a:t>
            </a:r>
            <a:r>
              <a:rPr lang="en-US" altLang="ru-RU" sz="2100" dirty="0">
                <a:solidFill>
                  <a:srgbClr val="FFFF00"/>
                </a:solidFill>
                <a:effectLst/>
                <a:latin typeface="Arial Black" pitchFamily="34" charset="0"/>
                <a:ea typeface="Calibri" panose="020F0502020204030204" pitchFamily="34" charset="0"/>
                <a:cs typeface="Times New Roman" panose="02020603050405020304" pitchFamily="18" charset="0"/>
              </a:rPr>
              <a:t>  </a:t>
            </a:r>
            <a:endParaRPr lang="ro-RO" altLang="ru-RU" sz="2100" dirty="0">
              <a:solidFill>
                <a:srgbClr val="FFFF00"/>
              </a:solidFill>
              <a:effectLst/>
              <a:latin typeface="Arial Black" pitchFamily="34" charset="0"/>
              <a:cs typeface="Times New Roman" panose="02020603050405020304" pitchFamily="18" charset="0"/>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274000116"/>
              </p:ext>
            </p:extLst>
          </p:nvPr>
        </p:nvGraphicFramePr>
        <p:xfrm>
          <a:off x="179516" y="1124741"/>
          <a:ext cx="8717645" cy="4968554"/>
        </p:xfrm>
        <a:graphic>
          <a:graphicData uri="http://schemas.openxmlformats.org/drawingml/2006/table">
            <a:tbl>
              <a:tblPr>
                <a:tableStyleId>{69CF1AB2-1976-4502-BF36-3FF5EA218861}</a:tableStyleId>
              </a:tblPr>
              <a:tblGrid>
                <a:gridCol w="1958748">
                  <a:extLst>
                    <a:ext uri="{9D8B030D-6E8A-4147-A177-3AD203B41FA5}">
                      <a16:colId xmlns:a16="http://schemas.microsoft.com/office/drawing/2014/main" val="20000"/>
                    </a:ext>
                  </a:extLst>
                </a:gridCol>
                <a:gridCol w="812227">
                  <a:extLst>
                    <a:ext uri="{9D8B030D-6E8A-4147-A177-3AD203B41FA5}">
                      <a16:colId xmlns:a16="http://schemas.microsoft.com/office/drawing/2014/main" val="20001"/>
                    </a:ext>
                  </a:extLst>
                </a:gridCol>
                <a:gridCol w="812227">
                  <a:extLst>
                    <a:ext uri="{9D8B030D-6E8A-4147-A177-3AD203B41FA5}">
                      <a16:colId xmlns:a16="http://schemas.microsoft.com/office/drawing/2014/main" val="20002"/>
                    </a:ext>
                  </a:extLst>
                </a:gridCol>
                <a:gridCol w="899254">
                  <a:extLst>
                    <a:ext uri="{9D8B030D-6E8A-4147-A177-3AD203B41FA5}">
                      <a16:colId xmlns:a16="http://schemas.microsoft.com/office/drawing/2014/main" val="20003"/>
                    </a:ext>
                  </a:extLst>
                </a:gridCol>
                <a:gridCol w="899254">
                  <a:extLst>
                    <a:ext uri="{9D8B030D-6E8A-4147-A177-3AD203B41FA5}">
                      <a16:colId xmlns:a16="http://schemas.microsoft.com/office/drawing/2014/main" val="20004"/>
                    </a:ext>
                  </a:extLst>
                </a:gridCol>
                <a:gridCol w="812227">
                  <a:extLst>
                    <a:ext uri="{9D8B030D-6E8A-4147-A177-3AD203B41FA5}">
                      <a16:colId xmlns:a16="http://schemas.microsoft.com/office/drawing/2014/main" val="20005"/>
                    </a:ext>
                  </a:extLst>
                </a:gridCol>
                <a:gridCol w="841236">
                  <a:extLst>
                    <a:ext uri="{9D8B030D-6E8A-4147-A177-3AD203B41FA5}">
                      <a16:colId xmlns:a16="http://schemas.microsoft.com/office/drawing/2014/main" val="20006"/>
                    </a:ext>
                  </a:extLst>
                </a:gridCol>
                <a:gridCol w="841236">
                  <a:extLst>
                    <a:ext uri="{9D8B030D-6E8A-4147-A177-3AD203B41FA5}">
                      <a16:colId xmlns:a16="http://schemas.microsoft.com/office/drawing/2014/main" val="20007"/>
                    </a:ext>
                  </a:extLst>
                </a:gridCol>
                <a:gridCol w="841236">
                  <a:extLst>
                    <a:ext uri="{9D8B030D-6E8A-4147-A177-3AD203B41FA5}">
                      <a16:colId xmlns:a16="http://schemas.microsoft.com/office/drawing/2014/main" val="20008"/>
                    </a:ext>
                  </a:extLst>
                </a:gridCol>
              </a:tblGrid>
              <a:tr h="345232">
                <a:tc>
                  <a:txBody>
                    <a:bodyPr/>
                    <a:lstStyle/>
                    <a:p>
                      <a:pPr algn="ctr">
                        <a:lnSpc>
                          <a:spcPct val="115000"/>
                        </a:lnSpc>
                        <a:spcAft>
                          <a:spcPts val="0"/>
                        </a:spcAft>
                      </a:pPr>
                      <a:r>
                        <a:rPr lang="ro-RO" sz="1200" b="1" kern="1200" noProof="0" dirty="0">
                          <a:solidFill>
                            <a:schemeClr val="bg1"/>
                          </a:solidFill>
                          <a:effectLst/>
                          <a:latin typeface="Arial" panose="020B0604020202020204" pitchFamily="34" charset="0"/>
                          <a:cs typeface="Arial" panose="020B0604020202020204" pitchFamily="34" charset="0"/>
                        </a:rPr>
                        <a:t>Indicatorul</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gridSpan="2">
                  <a:txBody>
                    <a:bodyPr/>
                    <a:lstStyle/>
                    <a:p>
                      <a:pPr algn="ctr">
                        <a:lnSpc>
                          <a:spcPct val="115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201</a:t>
                      </a:r>
                      <a:r>
                        <a:rPr lang="en-US" sz="1200" b="1" noProof="0" dirty="0">
                          <a:solidFill>
                            <a:schemeClr val="bg1"/>
                          </a:solidFill>
                          <a:effectLst/>
                          <a:latin typeface="Arial" panose="020B0604020202020204" pitchFamily="34" charset="0"/>
                          <a:cs typeface="Arial" panose="020B0604020202020204" pitchFamily="34" charset="0"/>
                        </a:rPr>
                        <a:t>8</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hMerge="1">
                  <a:txBody>
                    <a:bodyPr/>
                    <a:lstStyle/>
                    <a:p>
                      <a:pPr algn="ctr">
                        <a:lnSpc>
                          <a:spcPct val="115000"/>
                        </a:lnSpc>
                        <a:spcAft>
                          <a:spcPts val="0"/>
                        </a:spcAft>
                      </a:pPr>
                      <a:endParaRPr lang="ro-RO" sz="1400" b="1" noProof="0" dirty="0">
                        <a:solidFill>
                          <a:schemeClr val="bg2">
                            <a:lumMod val="50000"/>
                          </a:schemeClr>
                        </a:solidFill>
                        <a:effectLst/>
                        <a:latin typeface="Arial" pitchFamily="34" charset="0"/>
                        <a:ea typeface="Calibri" panose="020F0502020204030204" pitchFamily="34" charset="0"/>
                        <a:cs typeface="Arial" pitchFamily="34" charset="0"/>
                      </a:endParaRPr>
                    </a:p>
                  </a:txBody>
                  <a:tcPr marL="40954" marR="40954" marT="0" marB="0">
                    <a:lnL w="28575" cap="flat" cmpd="sng" algn="ctr">
                      <a:solidFill>
                        <a:schemeClr val="bg2">
                          <a:lumMod val="50000"/>
                        </a:schemeClr>
                      </a:solidFill>
                      <a:prstDash val="solid"/>
                      <a:round/>
                      <a:headEnd type="none" w="med" len="med"/>
                      <a:tailEnd type="none" w="med" len="med"/>
                    </a:lnL>
                    <a:lnR w="28575" cap="flat" cmpd="sng" algn="ctr">
                      <a:solidFill>
                        <a:schemeClr val="bg2">
                          <a:lumMod val="50000"/>
                        </a:schemeClr>
                      </a:solidFill>
                      <a:prstDash val="solid"/>
                      <a:round/>
                      <a:headEnd type="none" w="med" len="med"/>
                      <a:tailEnd type="none" w="med" len="med"/>
                    </a:lnR>
                    <a:lnT w="28575" cap="flat" cmpd="sng" algn="ctr">
                      <a:solidFill>
                        <a:schemeClr val="bg2">
                          <a:lumMod val="50000"/>
                        </a:schemeClr>
                      </a:solidFill>
                      <a:prstDash val="solid"/>
                      <a:round/>
                      <a:headEnd type="none" w="med" len="med"/>
                      <a:tailEnd type="none" w="med" len="med"/>
                    </a:lnT>
                    <a:lnB w="28575" cap="flat" cmpd="sng" algn="ctr">
                      <a:solidFill>
                        <a:schemeClr val="bg2">
                          <a:lumMod val="50000"/>
                        </a:schemeClr>
                      </a:solidFill>
                      <a:prstDash val="solid"/>
                      <a:round/>
                      <a:headEnd type="none" w="med" len="med"/>
                      <a:tailEnd type="none" w="med" len="med"/>
                    </a:lnB>
                    <a:solidFill>
                      <a:schemeClr val="bg2">
                        <a:lumMod val="40000"/>
                        <a:lumOff val="60000"/>
                      </a:schemeClr>
                    </a:solidFill>
                  </a:tcPr>
                </a:tc>
                <a:tc gridSpan="2">
                  <a:txBody>
                    <a:bodyPr/>
                    <a:lstStyle/>
                    <a:p>
                      <a:pPr algn="ctr">
                        <a:lnSpc>
                          <a:spcPct val="115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201</a:t>
                      </a:r>
                      <a:r>
                        <a:rPr lang="en-US" sz="1200" b="1" noProof="0" dirty="0">
                          <a:solidFill>
                            <a:schemeClr val="bg1"/>
                          </a:solidFill>
                          <a:effectLst/>
                          <a:latin typeface="Arial" panose="020B0604020202020204" pitchFamily="34" charset="0"/>
                          <a:cs typeface="Arial" panose="020B0604020202020204" pitchFamily="34" charset="0"/>
                        </a:rPr>
                        <a:t>9</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hMerge="1">
                  <a:txBody>
                    <a:bodyPr/>
                    <a:lstStyle/>
                    <a:p>
                      <a:pPr algn="ctr">
                        <a:lnSpc>
                          <a:spcPct val="115000"/>
                        </a:lnSpc>
                        <a:spcAft>
                          <a:spcPts val="0"/>
                        </a:spcAft>
                      </a:pPr>
                      <a:endParaRPr lang="ro-RO" sz="1400" b="1" noProof="0" dirty="0">
                        <a:solidFill>
                          <a:schemeClr val="bg2">
                            <a:lumMod val="50000"/>
                          </a:schemeClr>
                        </a:solidFill>
                        <a:effectLst/>
                        <a:latin typeface="Arial" pitchFamily="34" charset="0"/>
                        <a:ea typeface="Calibri" panose="020F0502020204030204" pitchFamily="34" charset="0"/>
                        <a:cs typeface="Arial" pitchFamily="34" charset="0"/>
                      </a:endParaRPr>
                    </a:p>
                  </a:txBody>
                  <a:tcPr marL="40954" marR="40954" marT="0" marB="0">
                    <a:lnL w="28575" cap="flat" cmpd="sng" algn="ctr">
                      <a:solidFill>
                        <a:schemeClr val="bg2">
                          <a:lumMod val="50000"/>
                        </a:schemeClr>
                      </a:solidFill>
                      <a:prstDash val="solid"/>
                      <a:round/>
                      <a:headEnd type="none" w="med" len="med"/>
                      <a:tailEnd type="none" w="med" len="med"/>
                    </a:lnL>
                    <a:lnR w="28575" cap="flat" cmpd="sng" algn="ctr">
                      <a:solidFill>
                        <a:schemeClr val="bg2">
                          <a:lumMod val="50000"/>
                        </a:schemeClr>
                      </a:solidFill>
                      <a:prstDash val="solid"/>
                      <a:round/>
                      <a:headEnd type="none" w="med" len="med"/>
                      <a:tailEnd type="none" w="med" len="med"/>
                    </a:lnR>
                    <a:lnT w="28575" cap="flat" cmpd="sng" algn="ctr">
                      <a:solidFill>
                        <a:schemeClr val="bg2">
                          <a:lumMod val="50000"/>
                        </a:schemeClr>
                      </a:solidFill>
                      <a:prstDash val="solid"/>
                      <a:round/>
                      <a:headEnd type="none" w="med" len="med"/>
                      <a:tailEnd type="none" w="med" len="med"/>
                    </a:lnT>
                    <a:lnB w="28575" cap="flat" cmpd="sng" algn="ctr">
                      <a:solidFill>
                        <a:schemeClr val="bg2">
                          <a:lumMod val="50000"/>
                        </a:schemeClr>
                      </a:solidFill>
                      <a:prstDash val="solid"/>
                      <a:round/>
                      <a:headEnd type="none" w="med" len="med"/>
                      <a:tailEnd type="none" w="med" len="med"/>
                    </a:lnB>
                    <a:solidFill>
                      <a:schemeClr val="bg2">
                        <a:lumMod val="40000"/>
                        <a:lumOff val="60000"/>
                      </a:schemeClr>
                    </a:solidFill>
                  </a:tcPr>
                </a:tc>
                <a:tc gridSpan="2">
                  <a:txBody>
                    <a:bodyPr/>
                    <a:lstStyle/>
                    <a:p>
                      <a:pPr algn="ctr">
                        <a:lnSpc>
                          <a:spcPct val="115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20</a:t>
                      </a:r>
                      <a:r>
                        <a:rPr lang="en-US" sz="1200" b="1" noProof="0" dirty="0">
                          <a:solidFill>
                            <a:schemeClr val="bg1"/>
                          </a:solidFill>
                          <a:effectLst/>
                          <a:latin typeface="Arial" panose="020B0604020202020204" pitchFamily="34" charset="0"/>
                          <a:cs typeface="Arial" panose="020B0604020202020204" pitchFamily="34" charset="0"/>
                        </a:rPr>
                        <a:t>20</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hMerge="1">
                  <a:txBody>
                    <a:bodyPr/>
                    <a:lstStyle/>
                    <a:p>
                      <a:pPr algn="ctr">
                        <a:lnSpc>
                          <a:spcPct val="115000"/>
                        </a:lnSpc>
                        <a:spcAft>
                          <a:spcPts val="0"/>
                        </a:spcAft>
                      </a:pPr>
                      <a:endParaRPr lang="ro-RO" sz="1400" b="1" noProof="0" dirty="0">
                        <a:solidFill>
                          <a:schemeClr val="bg2">
                            <a:lumMod val="50000"/>
                          </a:schemeClr>
                        </a:solidFill>
                        <a:effectLst/>
                        <a:latin typeface="Arial" pitchFamily="34" charset="0"/>
                        <a:ea typeface="Calibri" panose="020F0502020204030204" pitchFamily="34" charset="0"/>
                        <a:cs typeface="Arial" pitchFamily="34" charset="0"/>
                      </a:endParaRPr>
                    </a:p>
                  </a:txBody>
                  <a:tcPr marL="40954" marR="40954" marT="0" marB="0">
                    <a:lnL w="28575" cap="flat" cmpd="sng" algn="ctr">
                      <a:solidFill>
                        <a:schemeClr val="bg2">
                          <a:lumMod val="50000"/>
                        </a:schemeClr>
                      </a:solidFill>
                      <a:prstDash val="solid"/>
                      <a:round/>
                      <a:headEnd type="none" w="med" len="med"/>
                      <a:tailEnd type="none" w="med" len="med"/>
                    </a:lnL>
                    <a:lnR w="28575" cap="flat" cmpd="sng" algn="ctr">
                      <a:solidFill>
                        <a:schemeClr val="bg2">
                          <a:lumMod val="50000"/>
                        </a:schemeClr>
                      </a:solidFill>
                      <a:prstDash val="solid"/>
                      <a:round/>
                      <a:headEnd type="none" w="med" len="med"/>
                      <a:tailEnd type="none" w="med" len="med"/>
                    </a:lnR>
                    <a:lnT w="28575" cap="flat" cmpd="sng" algn="ctr">
                      <a:solidFill>
                        <a:schemeClr val="bg2">
                          <a:lumMod val="50000"/>
                        </a:schemeClr>
                      </a:solidFill>
                      <a:prstDash val="solid"/>
                      <a:round/>
                      <a:headEnd type="none" w="med" len="med"/>
                      <a:tailEnd type="none" w="med" len="med"/>
                    </a:lnT>
                    <a:lnB w="28575" cap="flat" cmpd="sng" algn="ctr">
                      <a:solidFill>
                        <a:schemeClr val="bg2">
                          <a:lumMod val="50000"/>
                        </a:schemeClr>
                      </a:solidFill>
                      <a:prstDash val="solid"/>
                      <a:round/>
                      <a:headEnd type="none" w="med" len="med"/>
                      <a:tailEnd type="none" w="med" len="med"/>
                    </a:lnB>
                    <a:solidFill>
                      <a:schemeClr val="bg2">
                        <a:lumMod val="40000"/>
                        <a:lumOff val="60000"/>
                      </a:schemeClr>
                    </a:solidFill>
                  </a:tcPr>
                </a:tc>
                <a:tc gridSpan="2">
                  <a:txBody>
                    <a:bodyPr/>
                    <a:lstStyle/>
                    <a:p>
                      <a:pPr algn="ctr"/>
                      <a:r>
                        <a:rPr lang="en-US" sz="1200" b="1" dirty="0">
                          <a:solidFill>
                            <a:schemeClr val="bg1"/>
                          </a:solidFill>
                          <a:latin typeface="Arial" panose="020B0604020202020204" pitchFamily="34" charset="0"/>
                          <a:cs typeface="Arial" panose="020B0604020202020204" pitchFamily="34" charset="0"/>
                        </a:rPr>
                        <a:t>2021</a:t>
                      </a:r>
                      <a:endParaRPr lang="ru-RU" sz="1200" b="1" dirty="0">
                        <a:solidFill>
                          <a:schemeClr val="bg1"/>
                        </a:solidFill>
                        <a:latin typeface="Arial" panose="020B0604020202020204" pitchFamily="34" charset="0"/>
                        <a:cs typeface="Arial" panose="020B0604020202020204" pitchFamily="34" charset="0"/>
                      </a:endParaRPr>
                    </a:p>
                  </a:txBody>
                  <a:tcPr marL="30716" marR="30716" marT="0" marB="0"/>
                </a:tc>
                <a:tc hMerge="1">
                  <a:txBody>
                    <a:bodyPr/>
                    <a:lstStyle/>
                    <a:p>
                      <a:endParaRPr lang="ru-RU" sz="1400" b="1" dirty="0">
                        <a:latin typeface="Arial" panose="020B0604020202020204" pitchFamily="34" charset="0"/>
                        <a:cs typeface="Arial" panose="020B0604020202020204" pitchFamily="34" charset="0"/>
                      </a:endParaRPr>
                    </a:p>
                  </a:txBody>
                  <a:tcPr marL="40954" marR="40954" marT="0" marB="0">
                    <a:lnL w="28575" cap="flat" cmpd="sng" algn="ctr">
                      <a:solidFill>
                        <a:schemeClr val="bg2">
                          <a:lumMod val="50000"/>
                        </a:schemeClr>
                      </a:solidFill>
                      <a:prstDash val="solid"/>
                      <a:round/>
                      <a:headEnd type="none" w="med" len="med"/>
                      <a:tailEnd type="none" w="med" len="med"/>
                    </a:lnL>
                    <a:lnR w="28575" cap="flat" cmpd="sng" algn="ctr">
                      <a:solidFill>
                        <a:schemeClr val="bg2">
                          <a:lumMod val="50000"/>
                        </a:schemeClr>
                      </a:solidFill>
                      <a:prstDash val="solid"/>
                      <a:round/>
                      <a:headEnd type="none" w="med" len="med"/>
                      <a:tailEnd type="none" w="med" len="med"/>
                    </a:lnR>
                    <a:lnT w="28575" cap="flat" cmpd="sng" algn="ctr">
                      <a:solidFill>
                        <a:schemeClr val="bg2">
                          <a:lumMod val="50000"/>
                        </a:schemeClr>
                      </a:solidFill>
                      <a:prstDash val="solid"/>
                      <a:round/>
                      <a:headEnd type="none" w="med" len="med"/>
                      <a:tailEnd type="none" w="med" len="med"/>
                    </a:lnT>
                    <a:lnB w="28575" cap="flat" cmpd="sng" algn="ctr">
                      <a:solidFill>
                        <a:schemeClr val="bg2">
                          <a:lumMod val="50000"/>
                        </a:schemeClr>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r h="1012902">
                <a:tc>
                  <a:txBody>
                    <a:bodyPr/>
                    <a:lstStyle/>
                    <a:p>
                      <a:pPr algn="l">
                        <a:lnSpc>
                          <a:spcPct val="115000"/>
                        </a:lnSpc>
                        <a:spcAft>
                          <a:spcPts val="0"/>
                        </a:spcAft>
                      </a:pPr>
                      <a:r>
                        <a:rPr lang="ro-RO" sz="1200" b="1" kern="1200" noProof="0" dirty="0">
                          <a:solidFill>
                            <a:schemeClr val="bg1"/>
                          </a:solidFill>
                          <a:effectLst/>
                          <a:latin typeface="Arial" panose="020B0604020202020204" pitchFamily="34" charset="0"/>
                          <a:cs typeface="Arial" panose="020B0604020202020204" pitchFamily="34" charset="0"/>
                        </a:rPr>
                        <a:t>Numărul   pacienți  internați   cu   </a:t>
                      </a:r>
                      <a:r>
                        <a:rPr lang="ro-RO" sz="1200" b="1" kern="1200" noProof="0" dirty="0" err="1">
                          <a:solidFill>
                            <a:schemeClr val="bg1"/>
                          </a:solidFill>
                          <a:effectLst/>
                          <a:latin typeface="Arial" panose="020B0604020202020204" pitchFamily="34" charset="0"/>
                          <a:cs typeface="Arial" panose="020B0604020202020204" pitchFamily="34" charset="0"/>
                        </a:rPr>
                        <a:t>Dz</a:t>
                      </a:r>
                      <a:r>
                        <a:rPr lang="ro-RO" sz="1200" b="1" kern="1200" noProof="0" dirty="0">
                          <a:solidFill>
                            <a:schemeClr val="bg1"/>
                          </a:solidFill>
                          <a:effectLst/>
                          <a:latin typeface="Arial" panose="020B0604020202020204" pitchFamily="34" charset="0"/>
                          <a:cs typeface="Arial" panose="020B0604020202020204" pitchFamily="34" charset="0"/>
                        </a:rPr>
                        <a:t>.  Angina   instabilă</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2640</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26,06%</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2653</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27,12%</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2504</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25,04%</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r>
                        <a:rPr lang="en-US" sz="1200" b="1" dirty="0">
                          <a:solidFill>
                            <a:schemeClr val="bg1"/>
                          </a:solidFill>
                          <a:latin typeface="Arial" panose="020B0604020202020204" pitchFamily="34" charset="0"/>
                          <a:cs typeface="Arial" panose="020B0604020202020204" pitchFamily="34" charset="0"/>
                        </a:rPr>
                        <a:t>2978</a:t>
                      </a:r>
                      <a:endParaRPr lang="ru-RU" sz="1200" b="1" dirty="0">
                        <a:solidFill>
                          <a:schemeClr val="bg1"/>
                        </a:solidFill>
                        <a:latin typeface="Arial" panose="020B0604020202020204" pitchFamily="34" charset="0"/>
                        <a:cs typeface="Arial" panose="020B0604020202020204" pitchFamily="34" charset="0"/>
                      </a:endParaRPr>
                    </a:p>
                  </a:txBody>
                  <a:tcPr marL="30716" marR="30716" marT="0" marB="0"/>
                </a:tc>
                <a:tc>
                  <a:txBody>
                    <a:bodyPr/>
                    <a:lstStyle/>
                    <a:p>
                      <a:r>
                        <a:rPr lang="en-US" sz="1200" b="1" dirty="0">
                          <a:solidFill>
                            <a:schemeClr val="bg1"/>
                          </a:solidFill>
                          <a:latin typeface="Arial" panose="020B0604020202020204" pitchFamily="34" charset="0"/>
                          <a:cs typeface="Arial" panose="020B0604020202020204" pitchFamily="34" charset="0"/>
                        </a:rPr>
                        <a:t>31,13%</a:t>
                      </a:r>
                      <a:endParaRPr lang="ru-RU" sz="1200" b="1" dirty="0">
                        <a:solidFill>
                          <a:schemeClr val="bg1"/>
                        </a:solidFill>
                        <a:latin typeface="Arial" panose="020B0604020202020204" pitchFamily="34" charset="0"/>
                        <a:cs typeface="Arial" panose="020B0604020202020204" pitchFamily="34" charset="0"/>
                      </a:endParaRPr>
                    </a:p>
                  </a:txBody>
                  <a:tcPr marL="30716" marR="30716" marT="0" marB="0"/>
                </a:tc>
                <a:extLst>
                  <a:ext uri="{0D108BD9-81ED-4DB2-BD59-A6C34878D82A}">
                    <a16:rowId xmlns:a16="http://schemas.microsoft.com/office/drawing/2014/main" val="10001"/>
                  </a:ext>
                </a:extLst>
              </a:tr>
              <a:tr h="1259449">
                <a:tc>
                  <a:txBody>
                    <a:bodyPr/>
                    <a:lstStyle/>
                    <a:p>
                      <a:pPr algn="l">
                        <a:lnSpc>
                          <a:spcPct val="115000"/>
                        </a:lnSpc>
                        <a:spcAft>
                          <a:spcPts val="0"/>
                        </a:spcAft>
                      </a:pPr>
                      <a:r>
                        <a:rPr lang="ro-RO" sz="1200" b="1" kern="1200" noProof="0" dirty="0">
                          <a:solidFill>
                            <a:schemeClr val="bg1"/>
                          </a:solidFill>
                          <a:effectLst/>
                          <a:latin typeface="Arial" panose="020B0604020202020204" pitchFamily="34" charset="0"/>
                          <a:cs typeface="Arial" panose="020B0604020202020204" pitchFamily="34" charset="0"/>
                        </a:rPr>
                        <a:t>Numărul   pacienți  internați   cu   </a:t>
                      </a:r>
                      <a:r>
                        <a:rPr lang="ro-RO" sz="1200" b="1" kern="1200" noProof="0" dirty="0" err="1">
                          <a:solidFill>
                            <a:schemeClr val="bg1"/>
                          </a:solidFill>
                          <a:effectLst/>
                          <a:latin typeface="Arial" panose="020B0604020202020204" pitchFamily="34" charset="0"/>
                          <a:cs typeface="Arial" panose="020B0604020202020204" pitchFamily="34" charset="0"/>
                        </a:rPr>
                        <a:t>Dz</a:t>
                      </a:r>
                      <a:r>
                        <a:rPr lang="ro-RO" sz="1200" b="1" kern="1200" noProof="0" dirty="0">
                          <a:solidFill>
                            <a:schemeClr val="bg1"/>
                          </a:solidFill>
                          <a:effectLst/>
                          <a:latin typeface="Arial" panose="020B0604020202020204" pitchFamily="34" charset="0"/>
                          <a:cs typeface="Arial" panose="020B0604020202020204" pitchFamily="34" charset="0"/>
                        </a:rPr>
                        <a:t>.  Infarct  miocardic  acut</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407</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15,41%</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467</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17,60%</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429</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17,13%</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r>
                        <a:rPr lang="en-US" sz="1200" b="1" dirty="0">
                          <a:solidFill>
                            <a:schemeClr val="bg1"/>
                          </a:solidFill>
                          <a:latin typeface="Arial" panose="020B0604020202020204" pitchFamily="34" charset="0"/>
                          <a:cs typeface="Arial" panose="020B0604020202020204" pitchFamily="34" charset="0"/>
                        </a:rPr>
                        <a:t>444</a:t>
                      </a:r>
                      <a:endParaRPr lang="ru-RU" sz="1200" b="1" dirty="0">
                        <a:solidFill>
                          <a:schemeClr val="bg1"/>
                        </a:solidFill>
                        <a:latin typeface="Arial" panose="020B0604020202020204" pitchFamily="34" charset="0"/>
                        <a:cs typeface="Arial" panose="020B0604020202020204" pitchFamily="34" charset="0"/>
                      </a:endParaRPr>
                    </a:p>
                  </a:txBody>
                  <a:tcPr marL="30716" marR="30716" marT="0" marB="0"/>
                </a:tc>
                <a:tc>
                  <a:txBody>
                    <a:bodyPr/>
                    <a:lstStyle/>
                    <a:p>
                      <a:r>
                        <a:rPr lang="en-US" sz="1200" b="1" dirty="0">
                          <a:solidFill>
                            <a:schemeClr val="bg1"/>
                          </a:solidFill>
                          <a:latin typeface="Arial" panose="020B0604020202020204" pitchFamily="34" charset="0"/>
                          <a:cs typeface="Arial" panose="020B0604020202020204" pitchFamily="34" charset="0"/>
                        </a:rPr>
                        <a:t>14,90%</a:t>
                      </a:r>
                      <a:endParaRPr lang="ru-RU" sz="1200" b="1" dirty="0">
                        <a:solidFill>
                          <a:schemeClr val="bg1"/>
                        </a:solidFill>
                        <a:latin typeface="Arial" panose="020B0604020202020204" pitchFamily="34" charset="0"/>
                        <a:cs typeface="Arial" panose="020B0604020202020204" pitchFamily="34" charset="0"/>
                      </a:endParaRPr>
                    </a:p>
                  </a:txBody>
                  <a:tcPr marL="30716" marR="30716" marT="0" marB="0"/>
                </a:tc>
                <a:extLst>
                  <a:ext uri="{0D108BD9-81ED-4DB2-BD59-A6C34878D82A}">
                    <a16:rowId xmlns:a16="http://schemas.microsoft.com/office/drawing/2014/main" val="10002"/>
                  </a:ext>
                </a:extLst>
              </a:tr>
              <a:tr h="1091522">
                <a:tc>
                  <a:txBody>
                    <a:bodyPr/>
                    <a:lstStyle/>
                    <a:p>
                      <a:pPr algn="l">
                        <a:lnSpc>
                          <a:spcPct val="115000"/>
                        </a:lnSpc>
                        <a:spcAft>
                          <a:spcPts val="0"/>
                        </a:spcAft>
                      </a:pPr>
                      <a:r>
                        <a:rPr lang="ro-RO" sz="1200" b="1" kern="1200" noProof="0" dirty="0" err="1">
                          <a:solidFill>
                            <a:schemeClr val="bg1"/>
                          </a:solidFill>
                          <a:effectLst/>
                          <a:latin typeface="Arial" panose="020B0604020202020204" pitchFamily="34" charset="0"/>
                          <a:cs typeface="Arial" panose="020B0604020202020204" pitchFamily="34" charset="0"/>
                        </a:rPr>
                        <a:t>Coronarografii</a:t>
                      </a:r>
                      <a:r>
                        <a:rPr lang="ro-RO" sz="1200" b="1" kern="1200" noProof="0" dirty="0">
                          <a:solidFill>
                            <a:schemeClr val="bg1"/>
                          </a:solidFill>
                          <a:effectLst/>
                          <a:latin typeface="Arial" panose="020B0604020202020204" pitchFamily="34" charset="0"/>
                          <a:cs typeface="Arial" panose="020B0604020202020204" pitchFamily="34" charset="0"/>
                        </a:rPr>
                        <a:t>   efectuate  conform   ordinului  nr. 1087</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698</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29,8%</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1112</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41,9%</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1332</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43,14%</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r>
                        <a:rPr lang="en-US" sz="1200" b="1" dirty="0">
                          <a:solidFill>
                            <a:schemeClr val="bg1"/>
                          </a:solidFill>
                          <a:latin typeface="Arial" panose="020B0604020202020204" pitchFamily="34" charset="0"/>
                          <a:cs typeface="Arial" panose="020B0604020202020204" pitchFamily="34" charset="0"/>
                        </a:rPr>
                        <a:t>2331</a:t>
                      </a:r>
                      <a:endParaRPr lang="ru-RU" sz="1200" b="1" dirty="0">
                        <a:solidFill>
                          <a:schemeClr val="bg1"/>
                        </a:solidFill>
                        <a:latin typeface="Arial" panose="020B0604020202020204" pitchFamily="34" charset="0"/>
                        <a:cs typeface="Arial" panose="020B0604020202020204" pitchFamily="34" charset="0"/>
                      </a:endParaRPr>
                    </a:p>
                  </a:txBody>
                  <a:tcPr marL="30716" marR="30716" marT="0" marB="0"/>
                </a:tc>
                <a:tc>
                  <a:txBody>
                    <a:bodyPr/>
                    <a:lstStyle/>
                    <a:p>
                      <a:r>
                        <a:rPr lang="en-US" sz="1200" b="1" dirty="0">
                          <a:solidFill>
                            <a:schemeClr val="bg1"/>
                          </a:solidFill>
                          <a:latin typeface="Arial" panose="020B0604020202020204" pitchFamily="34" charset="0"/>
                          <a:cs typeface="Arial" panose="020B0604020202020204" pitchFamily="34" charset="0"/>
                        </a:rPr>
                        <a:t>78,27%</a:t>
                      </a:r>
                      <a:endParaRPr lang="ru-RU" sz="1200" b="1" dirty="0">
                        <a:solidFill>
                          <a:schemeClr val="bg1"/>
                        </a:solidFill>
                        <a:latin typeface="Arial" panose="020B0604020202020204" pitchFamily="34" charset="0"/>
                        <a:cs typeface="Arial" panose="020B0604020202020204" pitchFamily="34" charset="0"/>
                      </a:endParaRPr>
                    </a:p>
                  </a:txBody>
                  <a:tcPr marL="30716" marR="30716" marT="0" marB="0"/>
                </a:tc>
                <a:extLst>
                  <a:ext uri="{0D108BD9-81ED-4DB2-BD59-A6C34878D82A}">
                    <a16:rowId xmlns:a16="http://schemas.microsoft.com/office/drawing/2014/main" val="10003"/>
                  </a:ext>
                </a:extLst>
              </a:tr>
              <a:tr h="1259449">
                <a:tc>
                  <a:txBody>
                    <a:bodyPr/>
                    <a:lstStyle/>
                    <a:p>
                      <a:pPr algn="l">
                        <a:lnSpc>
                          <a:spcPct val="115000"/>
                        </a:lnSpc>
                        <a:spcAft>
                          <a:spcPts val="0"/>
                        </a:spcAft>
                      </a:pPr>
                      <a:r>
                        <a:rPr lang="ro-RO" sz="1200" b="1" kern="1200" noProof="0" dirty="0" err="1">
                          <a:solidFill>
                            <a:schemeClr val="bg1"/>
                          </a:solidFill>
                          <a:effectLst/>
                          <a:latin typeface="Arial" panose="020B0604020202020204" pitchFamily="34" charset="0"/>
                          <a:cs typeface="Arial" panose="020B0604020202020204" pitchFamily="34" charset="0"/>
                        </a:rPr>
                        <a:t>Angioplastii</a:t>
                      </a:r>
                      <a:r>
                        <a:rPr lang="ro-RO" sz="1200" b="1" kern="1200" noProof="0" dirty="0">
                          <a:solidFill>
                            <a:schemeClr val="bg1"/>
                          </a:solidFill>
                          <a:effectLst/>
                          <a:latin typeface="Arial" panose="020B0604020202020204" pitchFamily="34" charset="0"/>
                          <a:cs typeface="Arial" panose="020B0604020202020204" pitchFamily="34" charset="0"/>
                        </a:rPr>
                        <a:t>   efectuate  la  pacienți   conform   ordinului  nr. 1087</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437</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5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48,5%</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5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567</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5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52,25%</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5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568</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50000"/>
                        </a:lnSpc>
                        <a:spcAft>
                          <a:spcPts val="0"/>
                        </a:spcAft>
                      </a:pPr>
                      <a:r>
                        <a:rPr lang="en-US" sz="1200" b="1" noProof="0" dirty="0">
                          <a:solidFill>
                            <a:schemeClr val="bg1"/>
                          </a:solidFill>
                          <a:effectLst/>
                          <a:latin typeface="Arial" panose="020B0604020202020204" pitchFamily="34" charset="0"/>
                          <a:cs typeface="Arial" panose="020B0604020202020204" pitchFamily="34" charset="0"/>
                        </a:rPr>
                        <a:t>53,82%</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r>
                        <a:rPr lang="en-US" sz="1200" b="1" dirty="0">
                          <a:solidFill>
                            <a:schemeClr val="bg1"/>
                          </a:solidFill>
                          <a:latin typeface="Arial" panose="020B0604020202020204" pitchFamily="34" charset="0"/>
                          <a:cs typeface="Arial" panose="020B0604020202020204" pitchFamily="34" charset="0"/>
                        </a:rPr>
                        <a:t>897</a:t>
                      </a:r>
                      <a:endParaRPr lang="ru-RU" sz="1200" b="1" dirty="0">
                        <a:solidFill>
                          <a:schemeClr val="bg1"/>
                        </a:solidFill>
                        <a:latin typeface="Arial" panose="020B0604020202020204" pitchFamily="34" charset="0"/>
                        <a:cs typeface="Arial" panose="020B0604020202020204" pitchFamily="34" charset="0"/>
                      </a:endParaRPr>
                    </a:p>
                  </a:txBody>
                  <a:tcPr marL="30716" marR="30716" marT="0" marB="0"/>
                </a:tc>
                <a:tc>
                  <a:txBody>
                    <a:bodyPr/>
                    <a:lstStyle/>
                    <a:p>
                      <a:r>
                        <a:rPr lang="en-US" sz="1200" b="1" dirty="0">
                          <a:solidFill>
                            <a:schemeClr val="bg1"/>
                          </a:solidFill>
                          <a:latin typeface="Arial" panose="020B0604020202020204" pitchFamily="34" charset="0"/>
                          <a:cs typeface="Arial" panose="020B0604020202020204" pitchFamily="34" charset="0"/>
                        </a:rPr>
                        <a:t>38,48%</a:t>
                      </a:r>
                      <a:endParaRPr lang="ru-RU" sz="1200" b="1" dirty="0">
                        <a:solidFill>
                          <a:schemeClr val="bg1"/>
                        </a:solidFill>
                        <a:latin typeface="Arial" panose="020B0604020202020204" pitchFamily="34" charset="0"/>
                        <a:cs typeface="Arial" panose="020B0604020202020204" pitchFamily="34" charset="0"/>
                      </a:endParaRPr>
                    </a:p>
                  </a:txBody>
                  <a:tcPr marL="30716" marR="30716"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2973297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5732" y="188640"/>
            <a:ext cx="8521430" cy="600785"/>
          </a:xfrm>
          <a:noFill/>
        </p:spPr>
        <p:txBody>
          <a:bodyPr>
            <a:normAutofit fontScale="90000"/>
          </a:bodyPr>
          <a:lstStyle/>
          <a:p>
            <a:pPr lvl="0" algn="ctr" eaLnBrk="0" fontAlgn="base" hangingPunct="0">
              <a:spcAft>
                <a:spcPct val="0"/>
              </a:spcAft>
            </a:pPr>
            <a:r>
              <a:rPr lang="ro-RO" altLang="ru-RU" sz="2100" dirty="0">
                <a:solidFill>
                  <a:srgbClr val="FFFF00"/>
                </a:solidFill>
                <a:effectLst/>
                <a:latin typeface="Arial Black" pitchFamily="34" charset="0"/>
                <a:ea typeface="Calibri" panose="020F0502020204030204" pitchFamily="34" charset="0"/>
                <a:cs typeface="Times New Roman" panose="02020603050405020304" pitchFamily="18" charset="0"/>
              </a:rPr>
              <a:t>TRATAMENTUL PACIENȚILOR CU SCA  </a:t>
            </a:r>
            <a:r>
              <a:rPr lang="ro-RO" altLang="ru-RU" sz="2100" dirty="0">
                <a:solidFill>
                  <a:srgbClr val="FFFF00"/>
                </a:solidFill>
                <a:effectLst/>
                <a:latin typeface="Arial Black" pitchFamily="34" charset="0"/>
                <a:cs typeface="Times New Roman" panose="02020603050405020304" pitchFamily="18" charset="0"/>
              </a:rPr>
              <a:t/>
            </a:r>
            <a:br>
              <a:rPr lang="ro-RO" altLang="ru-RU" sz="2100" dirty="0">
                <a:solidFill>
                  <a:srgbClr val="FFFF00"/>
                </a:solidFill>
                <a:effectLst/>
                <a:latin typeface="Arial Black" pitchFamily="34" charset="0"/>
                <a:cs typeface="Times New Roman" panose="02020603050405020304" pitchFamily="18" charset="0"/>
              </a:rPr>
            </a:br>
            <a:r>
              <a:rPr lang="ro-RO" altLang="ru-RU" sz="2100" dirty="0">
                <a:solidFill>
                  <a:srgbClr val="FFFF00"/>
                </a:solidFill>
                <a:effectLst/>
                <a:latin typeface="Arial Black" pitchFamily="34" charset="0"/>
                <a:ea typeface="Calibri" panose="020F0502020204030204" pitchFamily="34" charset="0"/>
                <a:cs typeface="Times New Roman" panose="02020603050405020304" pitchFamily="18" charset="0"/>
              </a:rPr>
              <a:t>ordinul  MSMPS nr.1087  din  07.10.2013</a:t>
            </a:r>
            <a:r>
              <a:rPr lang="en-US" altLang="ru-RU" sz="2100" dirty="0">
                <a:solidFill>
                  <a:srgbClr val="FFFF00"/>
                </a:solidFill>
                <a:effectLst/>
                <a:latin typeface="Arial Black" pitchFamily="34" charset="0"/>
                <a:ea typeface="Calibri" panose="020F0502020204030204" pitchFamily="34" charset="0"/>
                <a:cs typeface="Times New Roman" panose="02020603050405020304" pitchFamily="18" charset="0"/>
              </a:rPr>
              <a:t>de </a:t>
            </a:r>
            <a:r>
              <a:rPr lang="en-US" altLang="ru-RU" sz="2100" dirty="0" err="1">
                <a:solidFill>
                  <a:srgbClr val="FFFF00"/>
                </a:solidFill>
                <a:effectLst/>
                <a:latin typeface="Arial Black" pitchFamily="34" charset="0"/>
                <a:ea typeface="Calibri" panose="020F0502020204030204" pitchFamily="34" charset="0"/>
                <a:cs typeface="Times New Roman" panose="02020603050405020304" pitchFamily="18" charset="0"/>
              </a:rPr>
              <a:t>facut</a:t>
            </a:r>
            <a:endParaRPr lang="ro-RO" altLang="ru-RU" sz="2100" dirty="0">
              <a:solidFill>
                <a:srgbClr val="FFFF00"/>
              </a:solidFill>
              <a:effectLst/>
              <a:latin typeface="Arial Black" pitchFamily="34" charset="0"/>
              <a:cs typeface="Times New Roman" panose="02020603050405020304" pitchFamily="18" charset="0"/>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589100566"/>
              </p:ext>
            </p:extLst>
          </p:nvPr>
        </p:nvGraphicFramePr>
        <p:xfrm>
          <a:off x="179516" y="1124741"/>
          <a:ext cx="8717645" cy="4968554"/>
        </p:xfrm>
        <a:graphic>
          <a:graphicData uri="http://schemas.openxmlformats.org/drawingml/2006/table">
            <a:tbl>
              <a:tblPr>
                <a:tableStyleId>{69CF1AB2-1976-4502-BF36-3FF5EA218861}</a:tableStyleId>
              </a:tblPr>
              <a:tblGrid>
                <a:gridCol w="1958748">
                  <a:extLst>
                    <a:ext uri="{9D8B030D-6E8A-4147-A177-3AD203B41FA5}">
                      <a16:colId xmlns:a16="http://schemas.microsoft.com/office/drawing/2014/main" val="20000"/>
                    </a:ext>
                  </a:extLst>
                </a:gridCol>
                <a:gridCol w="812227">
                  <a:extLst>
                    <a:ext uri="{9D8B030D-6E8A-4147-A177-3AD203B41FA5}">
                      <a16:colId xmlns:a16="http://schemas.microsoft.com/office/drawing/2014/main" val="20001"/>
                    </a:ext>
                  </a:extLst>
                </a:gridCol>
                <a:gridCol w="812227">
                  <a:extLst>
                    <a:ext uri="{9D8B030D-6E8A-4147-A177-3AD203B41FA5}">
                      <a16:colId xmlns:a16="http://schemas.microsoft.com/office/drawing/2014/main" val="20002"/>
                    </a:ext>
                  </a:extLst>
                </a:gridCol>
                <a:gridCol w="899254">
                  <a:extLst>
                    <a:ext uri="{9D8B030D-6E8A-4147-A177-3AD203B41FA5}">
                      <a16:colId xmlns:a16="http://schemas.microsoft.com/office/drawing/2014/main" val="20003"/>
                    </a:ext>
                  </a:extLst>
                </a:gridCol>
                <a:gridCol w="899254">
                  <a:extLst>
                    <a:ext uri="{9D8B030D-6E8A-4147-A177-3AD203B41FA5}">
                      <a16:colId xmlns:a16="http://schemas.microsoft.com/office/drawing/2014/main" val="20004"/>
                    </a:ext>
                  </a:extLst>
                </a:gridCol>
                <a:gridCol w="812227">
                  <a:extLst>
                    <a:ext uri="{9D8B030D-6E8A-4147-A177-3AD203B41FA5}">
                      <a16:colId xmlns:a16="http://schemas.microsoft.com/office/drawing/2014/main" val="20005"/>
                    </a:ext>
                  </a:extLst>
                </a:gridCol>
                <a:gridCol w="841236">
                  <a:extLst>
                    <a:ext uri="{9D8B030D-6E8A-4147-A177-3AD203B41FA5}">
                      <a16:colId xmlns:a16="http://schemas.microsoft.com/office/drawing/2014/main" val="20006"/>
                    </a:ext>
                  </a:extLst>
                </a:gridCol>
                <a:gridCol w="841236">
                  <a:extLst>
                    <a:ext uri="{9D8B030D-6E8A-4147-A177-3AD203B41FA5}">
                      <a16:colId xmlns:a16="http://schemas.microsoft.com/office/drawing/2014/main" val="20007"/>
                    </a:ext>
                  </a:extLst>
                </a:gridCol>
                <a:gridCol w="841236">
                  <a:extLst>
                    <a:ext uri="{9D8B030D-6E8A-4147-A177-3AD203B41FA5}">
                      <a16:colId xmlns:a16="http://schemas.microsoft.com/office/drawing/2014/main" val="20008"/>
                    </a:ext>
                  </a:extLst>
                </a:gridCol>
              </a:tblGrid>
              <a:tr h="345232">
                <a:tc>
                  <a:txBody>
                    <a:bodyPr/>
                    <a:lstStyle/>
                    <a:p>
                      <a:pPr algn="ctr">
                        <a:lnSpc>
                          <a:spcPct val="115000"/>
                        </a:lnSpc>
                        <a:spcAft>
                          <a:spcPts val="0"/>
                        </a:spcAft>
                      </a:pPr>
                      <a:r>
                        <a:rPr lang="ro-RO" sz="1400" b="1" kern="1200" noProof="0" dirty="0">
                          <a:effectLst/>
                        </a:rPr>
                        <a:t>Indicatorul</a:t>
                      </a:r>
                      <a:endParaRPr lang="ro-RO" sz="1400" b="1"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gridSpan="2">
                  <a:txBody>
                    <a:bodyPr/>
                    <a:lstStyle/>
                    <a:p>
                      <a:pPr algn="ctr">
                        <a:lnSpc>
                          <a:spcPct val="115000"/>
                        </a:lnSpc>
                        <a:spcAft>
                          <a:spcPts val="0"/>
                        </a:spcAft>
                      </a:pPr>
                      <a:r>
                        <a:rPr lang="ro-RO" sz="1400" b="1" noProof="0" dirty="0">
                          <a:effectLst/>
                        </a:rPr>
                        <a:t>201</a:t>
                      </a:r>
                      <a:r>
                        <a:rPr lang="en-US" sz="1400" b="1" noProof="0" dirty="0">
                          <a:effectLst/>
                        </a:rPr>
                        <a:t>7</a:t>
                      </a:r>
                      <a:endParaRPr lang="ro-RO" sz="1400" b="1"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hMerge="1">
                  <a:txBody>
                    <a:bodyPr/>
                    <a:lstStyle/>
                    <a:p>
                      <a:pPr algn="ctr">
                        <a:lnSpc>
                          <a:spcPct val="115000"/>
                        </a:lnSpc>
                        <a:spcAft>
                          <a:spcPts val="0"/>
                        </a:spcAft>
                      </a:pPr>
                      <a:endParaRPr lang="ro-RO" sz="1400" b="1" noProof="0" dirty="0">
                        <a:solidFill>
                          <a:schemeClr val="bg2">
                            <a:lumMod val="50000"/>
                          </a:schemeClr>
                        </a:solidFill>
                        <a:effectLst/>
                        <a:latin typeface="Arial" pitchFamily="34" charset="0"/>
                        <a:ea typeface="Calibri" panose="020F0502020204030204" pitchFamily="34" charset="0"/>
                        <a:cs typeface="Arial" pitchFamily="34" charset="0"/>
                      </a:endParaRPr>
                    </a:p>
                  </a:txBody>
                  <a:tcPr marL="40954" marR="40954" marT="0" marB="0">
                    <a:lnL w="28575" cap="flat" cmpd="sng" algn="ctr">
                      <a:solidFill>
                        <a:schemeClr val="bg2">
                          <a:lumMod val="50000"/>
                        </a:schemeClr>
                      </a:solidFill>
                      <a:prstDash val="solid"/>
                      <a:round/>
                      <a:headEnd type="none" w="med" len="med"/>
                      <a:tailEnd type="none" w="med" len="med"/>
                    </a:lnL>
                    <a:lnR w="28575" cap="flat" cmpd="sng" algn="ctr">
                      <a:solidFill>
                        <a:schemeClr val="bg2">
                          <a:lumMod val="50000"/>
                        </a:schemeClr>
                      </a:solidFill>
                      <a:prstDash val="solid"/>
                      <a:round/>
                      <a:headEnd type="none" w="med" len="med"/>
                      <a:tailEnd type="none" w="med" len="med"/>
                    </a:lnR>
                    <a:lnT w="28575" cap="flat" cmpd="sng" algn="ctr">
                      <a:solidFill>
                        <a:schemeClr val="bg2">
                          <a:lumMod val="50000"/>
                        </a:schemeClr>
                      </a:solidFill>
                      <a:prstDash val="solid"/>
                      <a:round/>
                      <a:headEnd type="none" w="med" len="med"/>
                      <a:tailEnd type="none" w="med" len="med"/>
                    </a:lnT>
                    <a:lnB w="28575" cap="flat" cmpd="sng" algn="ctr">
                      <a:solidFill>
                        <a:schemeClr val="bg2">
                          <a:lumMod val="50000"/>
                        </a:schemeClr>
                      </a:solidFill>
                      <a:prstDash val="solid"/>
                      <a:round/>
                      <a:headEnd type="none" w="med" len="med"/>
                      <a:tailEnd type="none" w="med" len="med"/>
                    </a:lnB>
                    <a:solidFill>
                      <a:schemeClr val="bg2">
                        <a:lumMod val="40000"/>
                        <a:lumOff val="60000"/>
                      </a:schemeClr>
                    </a:solidFill>
                  </a:tcPr>
                </a:tc>
                <a:tc gridSpan="2">
                  <a:txBody>
                    <a:bodyPr/>
                    <a:lstStyle/>
                    <a:p>
                      <a:pPr algn="ctr">
                        <a:lnSpc>
                          <a:spcPct val="115000"/>
                        </a:lnSpc>
                        <a:spcAft>
                          <a:spcPts val="0"/>
                        </a:spcAft>
                      </a:pPr>
                      <a:r>
                        <a:rPr lang="ro-RO" sz="1400" b="1" noProof="0" dirty="0">
                          <a:effectLst/>
                        </a:rPr>
                        <a:t>201</a:t>
                      </a:r>
                      <a:r>
                        <a:rPr lang="en-US" sz="1400" b="1" noProof="0" dirty="0">
                          <a:effectLst/>
                        </a:rPr>
                        <a:t>8</a:t>
                      </a:r>
                      <a:endParaRPr lang="ro-RO" sz="1400" b="1"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hMerge="1">
                  <a:txBody>
                    <a:bodyPr/>
                    <a:lstStyle/>
                    <a:p>
                      <a:pPr algn="ctr">
                        <a:lnSpc>
                          <a:spcPct val="115000"/>
                        </a:lnSpc>
                        <a:spcAft>
                          <a:spcPts val="0"/>
                        </a:spcAft>
                      </a:pPr>
                      <a:endParaRPr lang="ro-RO" sz="1400" b="1" noProof="0" dirty="0">
                        <a:solidFill>
                          <a:schemeClr val="bg2">
                            <a:lumMod val="50000"/>
                          </a:schemeClr>
                        </a:solidFill>
                        <a:effectLst/>
                        <a:latin typeface="Arial" pitchFamily="34" charset="0"/>
                        <a:ea typeface="Calibri" panose="020F0502020204030204" pitchFamily="34" charset="0"/>
                        <a:cs typeface="Arial" pitchFamily="34" charset="0"/>
                      </a:endParaRPr>
                    </a:p>
                  </a:txBody>
                  <a:tcPr marL="40954" marR="40954" marT="0" marB="0">
                    <a:lnL w="28575" cap="flat" cmpd="sng" algn="ctr">
                      <a:solidFill>
                        <a:schemeClr val="bg2">
                          <a:lumMod val="50000"/>
                        </a:schemeClr>
                      </a:solidFill>
                      <a:prstDash val="solid"/>
                      <a:round/>
                      <a:headEnd type="none" w="med" len="med"/>
                      <a:tailEnd type="none" w="med" len="med"/>
                    </a:lnL>
                    <a:lnR w="28575" cap="flat" cmpd="sng" algn="ctr">
                      <a:solidFill>
                        <a:schemeClr val="bg2">
                          <a:lumMod val="50000"/>
                        </a:schemeClr>
                      </a:solidFill>
                      <a:prstDash val="solid"/>
                      <a:round/>
                      <a:headEnd type="none" w="med" len="med"/>
                      <a:tailEnd type="none" w="med" len="med"/>
                    </a:lnR>
                    <a:lnT w="28575" cap="flat" cmpd="sng" algn="ctr">
                      <a:solidFill>
                        <a:schemeClr val="bg2">
                          <a:lumMod val="50000"/>
                        </a:schemeClr>
                      </a:solidFill>
                      <a:prstDash val="solid"/>
                      <a:round/>
                      <a:headEnd type="none" w="med" len="med"/>
                      <a:tailEnd type="none" w="med" len="med"/>
                    </a:lnT>
                    <a:lnB w="28575" cap="flat" cmpd="sng" algn="ctr">
                      <a:solidFill>
                        <a:schemeClr val="bg2">
                          <a:lumMod val="50000"/>
                        </a:schemeClr>
                      </a:solidFill>
                      <a:prstDash val="solid"/>
                      <a:round/>
                      <a:headEnd type="none" w="med" len="med"/>
                      <a:tailEnd type="none" w="med" len="med"/>
                    </a:lnB>
                    <a:solidFill>
                      <a:schemeClr val="bg2">
                        <a:lumMod val="40000"/>
                        <a:lumOff val="60000"/>
                      </a:schemeClr>
                    </a:solidFill>
                  </a:tcPr>
                </a:tc>
                <a:tc gridSpan="2">
                  <a:txBody>
                    <a:bodyPr/>
                    <a:lstStyle/>
                    <a:p>
                      <a:pPr algn="ctr">
                        <a:lnSpc>
                          <a:spcPct val="115000"/>
                        </a:lnSpc>
                        <a:spcAft>
                          <a:spcPts val="0"/>
                        </a:spcAft>
                      </a:pPr>
                      <a:r>
                        <a:rPr lang="ro-RO" sz="1400" b="1" noProof="0" dirty="0">
                          <a:effectLst/>
                        </a:rPr>
                        <a:t>201</a:t>
                      </a:r>
                      <a:r>
                        <a:rPr lang="en-US" sz="1400" b="1" noProof="0" dirty="0">
                          <a:effectLst/>
                        </a:rPr>
                        <a:t>9</a:t>
                      </a:r>
                      <a:endParaRPr lang="ro-RO" sz="1400" b="1"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hMerge="1">
                  <a:txBody>
                    <a:bodyPr/>
                    <a:lstStyle/>
                    <a:p>
                      <a:pPr algn="ctr">
                        <a:lnSpc>
                          <a:spcPct val="115000"/>
                        </a:lnSpc>
                        <a:spcAft>
                          <a:spcPts val="0"/>
                        </a:spcAft>
                      </a:pPr>
                      <a:endParaRPr lang="ro-RO" sz="1400" b="1" noProof="0" dirty="0">
                        <a:solidFill>
                          <a:schemeClr val="bg2">
                            <a:lumMod val="50000"/>
                          </a:schemeClr>
                        </a:solidFill>
                        <a:effectLst/>
                        <a:latin typeface="Arial" pitchFamily="34" charset="0"/>
                        <a:ea typeface="Calibri" panose="020F0502020204030204" pitchFamily="34" charset="0"/>
                        <a:cs typeface="Arial" pitchFamily="34" charset="0"/>
                      </a:endParaRPr>
                    </a:p>
                  </a:txBody>
                  <a:tcPr marL="40954" marR="40954" marT="0" marB="0">
                    <a:lnL w="28575" cap="flat" cmpd="sng" algn="ctr">
                      <a:solidFill>
                        <a:schemeClr val="bg2">
                          <a:lumMod val="50000"/>
                        </a:schemeClr>
                      </a:solidFill>
                      <a:prstDash val="solid"/>
                      <a:round/>
                      <a:headEnd type="none" w="med" len="med"/>
                      <a:tailEnd type="none" w="med" len="med"/>
                    </a:lnL>
                    <a:lnR w="28575" cap="flat" cmpd="sng" algn="ctr">
                      <a:solidFill>
                        <a:schemeClr val="bg2">
                          <a:lumMod val="50000"/>
                        </a:schemeClr>
                      </a:solidFill>
                      <a:prstDash val="solid"/>
                      <a:round/>
                      <a:headEnd type="none" w="med" len="med"/>
                      <a:tailEnd type="none" w="med" len="med"/>
                    </a:lnR>
                    <a:lnT w="28575" cap="flat" cmpd="sng" algn="ctr">
                      <a:solidFill>
                        <a:schemeClr val="bg2">
                          <a:lumMod val="50000"/>
                        </a:schemeClr>
                      </a:solidFill>
                      <a:prstDash val="solid"/>
                      <a:round/>
                      <a:headEnd type="none" w="med" len="med"/>
                      <a:tailEnd type="none" w="med" len="med"/>
                    </a:lnT>
                    <a:lnB w="28575" cap="flat" cmpd="sng" algn="ctr">
                      <a:solidFill>
                        <a:schemeClr val="bg2">
                          <a:lumMod val="50000"/>
                        </a:schemeClr>
                      </a:solidFill>
                      <a:prstDash val="solid"/>
                      <a:round/>
                      <a:headEnd type="none" w="med" len="med"/>
                      <a:tailEnd type="none" w="med" len="med"/>
                    </a:lnB>
                    <a:solidFill>
                      <a:schemeClr val="bg2">
                        <a:lumMod val="40000"/>
                        <a:lumOff val="60000"/>
                      </a:schemeClr>
                    </a:solidFill>
                  </a:tcPr>
                </a:tc>
                <a:tc gridSpan="2">
                  <a:txBody>
                    <a:bodyPr/>
                    <a:lstStyle/>
                    <a:p>
                      <a:pPr algn="ctr"/>
                      <a:r>
                        <a:rPr lang="en-US" sz="1400" b="1" dirty="0"/>
                        <a:t>2020</a:t>
                      </a:r>
                      <a:endParaRPr lang="ru-RU" sz="1400" b="1" dirty="0">
                        <a:solidFill>
                          <a:schemeClr val="tx1"/>
                        </a:solidFill>
                        <a:latin typeface="Arial" panose="020B0604020202020204" pitchFamily="34" charset="0"/>
                        <a:cs typeface="Arial" panose="020B0604020202020204" pitchFamily="34" charset="0"/>
                      </a:endParaRPr>
                    </a:p>
                  </a:txBody>
                  <a:tcPr marL="30716" marR="30716" marT="0" marB="0"/>
                </a:tc>
                <a:tc hMerge="1">
                  <a:txBody>
                    <a:bodyPr/>
                    <a:lstStyle/>
                    <a:p>
                      <a:endParaRPr lang="ru-RU" sz="1400" b="1" dirty="0">
                        <a:latin typeface="Arial" panose="020B0604020202020204" pitchFamily="34" charset="0"/>
                        <a:cs typeface="Arial" panose="020B0604020202020204" pitchFamily="34" charset="0"/>
                      </a:endParaRPr>
                    </a:p>
                  </a:txBody>
                  <a:tcPr marL="40954" marR="40954" marT="0" marB="0">
                    <a:lnL w="28575" cap="flat" cmpd="sng" algn="ctr">
                      <a:solidFill>
                        <a:schemeClr val="bg2">
                          <a:lumMod val="50000"/>
                        </a:schemeClr>
                      </a:solidFill>
                      <a:prstDash val="solid"/>
                      <a:round/>
                      <a:headEnd type="none" w="med" len="med"/>
                      <a:tailEnd type="none" w="med" len="med"/>
                    </a:lnL>
                    <a:lnR w="28575" cap="flat" cmpd="sng" algn="ctr">
                      <a:solidFill>
                        <a:schemeClr val="bg2">
                          <a:lumMod val="50000"/>
                        </a:schemeClr>
                      </a:solidFill>
                      <a:prstDash val="solid"/>
                      <a:round/>
                      <a:headEnd type="none" w="med" len="med"/>
                      <a:tailEnd type="none" w="med" len="med"/>
                    </a:lnR>
                    <a:lnT w="28575" cap="flat" cmpd="sng" algn="ctr">
                      <a:solidFill>
                        <a:schemeClr val="bg2">
                          <a:lumMod val="50000"/>
                        </a:schemeClr>
                      </a:solidFill>
                      <a:prstDash val="solid"/>
                      <a:round/>
                      <a:headEnd type="none" w="med" len="med"/>
                      <a:tailEnd type="none" w="med" len="med"/>
                    </a:lnT>
                    <a:lnB w="28575" cap="flat" cmpd="sng" algn="ctr">
                      <a:solidFill>
                        <a:schemeClr val="bg2">
                          <a:lumMod val="50000"/>
                        </a:schemeClr>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r h="1012902">
                <a:tc>
                  <a:txBody>
                    <a:bodyPr/>
                    <a:lstStyle/>
                    <a:p>
                      <a:pPr algn="l">
                        <a:lnSpc>
                          <a:spcPct val="115000"/>
                        </a:lnSpc>
                        <a:spcAft>
                          <a:spcPts val="0"/>
                        </a:spcAft>
                      </a:pPr>
                      <a:r>
                        <a:rPr lang="ro-RO" sz="1400" b="1" kern="1200" noProof="0" dirty="0">
                          <a:effectLst/>
                        </a:rPr>
                        <a:t>Numărul   pacienți  internați   cu   </a:t>
                      </a:r>
                      <a:r>
                        <a:rPr lang="ro-RO" sz="1400" b="1" kern="1200" noProof="0" dirty="0" err="1">
                          <a:effectLst/>
                        </a:rPr>
                        <a:t>Dz</a:t>
                      </a:r>
                      <a:r>
                        <a:rPr lang="ro-RO" sz="1400" b="1" kern="1200" noProof="0" dirty="0">
                          <a:effectLst/>
                        </a:rPr>
                        <a:t>.  Angina   instabilă</a:t>
                      </a:r>
                      <a:endParaRPr lang="ro-RO" sz="1400" b="1"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400" b="1" noProof="0" dirty="0">
                          <a:effectLst/>
                        </a:rPr>
                        <a:t>2203</a:t>
                      </a:r>
                      <a:endParaRPr lang="ro-RO" sz="1400" b="1"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400" b="1" noProof="0" dirty="0">
                          <a:effectLst/>
                        </a:rPr>
                        <a:t>23,5%</a:t>
                      </a:r>
                      <a:endParaRPr lang="ro-RO" sz="1400" b="1"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400" b="1" noProof="0" dirty="0">
                          <a:effectLst/>
                        </a:rPr>
                        <a:t>2640</a:t>
                      </a:r>
                      <a:endParaRPr lang="ro-RO" sz="1400" b="1"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400" b="1" noProof="0" dirty="0">
                          <a:effectLst/>
                        </a:rPr>
                        <a:t>26,06%</a:t>
                      </a:r>
                      <a:endParaRPr lang="ro-RO" sz="1400" b="1"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400" b="1" noProof="0" dirty="0">
                          <a:effectLst/>
                        </a:rPr>
                        <a:t>2653</a:t>
                      </a:r>
                      <a:endParaRPr lang="ro-RO" sz="1400" b="1"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400" b="1" noProof="0" dirty="0">
                          <a:effectLst/>
                        </a:rPr>
                        <a:t>27,12%</a:t>
                      </a:r>
                      <a:endParaRPr lang="ro-RO" sz="1400" b="1"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r>
                        <a:rPr lang="en-US" sz="1400" b="1" dirty="0"/>
                        <a:t>2504</a:t>
                      </a:r>
                      <a:endParaRPr lang="ru-RU" sz="1400" b="1" dirty="0">
                        <a:solidFill>
                          <a:schemeClr val="tx1"/>
                        </a:solidFill>
                        <a:latin typeface="Arial" panose="020B0604020202020204" pitchFamily="34" charset="0"/>
                        <a:cs typeface="Arial" panose="020B0604020202020204" pitchFamily="34" charset="0"/>
                      </a:endParaRPr>
                    </a:p>
                  </a:txBody>
                  <a:tcPr marL="30716" marR="30716" marT="0" marB="0"/>
                </a:tc>
                <a:tc>
                  <a:txBody>
                    <a:bodyPr/>
                    <a:lstStyle/>
                    <a:p>
                      <a:r>
                        <a:rPr lang="en-US" sz="1400" b="1" dirty="0"/>
                        <a:t>25,04%</a:t>
                      </a:r>
                      <a:endParaRPr lang="ru-RU" sz="1400" b="1" dirty="0">
                        <a:solidFill>
                          <a:schemeClr val="tx1"/>
                        </a:solidFill>
                        <a:latin typeface="Arial" panose="020B0604020202020204" pitchFamily="34" charset="0"/>
                        <a:cs typeface="Arial" panose="020B0604020202020204" pitchFamily="34" charset="0"/>
                      </a:endParaRPr>
                    </a:p>
                  </a:txBody>
                  <a:tcPr marL="30716" marR="30716" marT="0" marB="0"/>
                </a:tc>
                <a:extLst>
                  <a:ext uri="{0D108BD9-81ED-4DB2-BD59-A6C34878D82A}">
                    <a16:rowId xmlns:a16="http://schemas.microsoft.com/office/drawing/2014/main" val="10001"/>
                  </a:ext>
                </a:extLst>
              </a:tr>
              <a:tr h="1259449">
                <a:tc>
                  <a:txBody>
                    <a:bodyPr/>
                    <a:lstStyle/>
                    <a:p>
                      <a:pPr algn="l">
                        <a:lnSpc>
                          <a:spcPct val="115000"/>
                        </a:lnSpc>
                        <a:spcAft>
                          <a:spcPts val="0"/>
                        </a:spcAft>
                      </a:pPr>
                      <a:r>
                        <a:rPr lang="ro-RO" sz="1400" b="1" kern="1200" noProof="0" dirty="0">
                          <a:effectLst/>
                        </a:rPr>
                        <a:t>Numărul   pacienți  internați   cu   </a:t>
                      </a:r>
                      <a:r>
                        <a:rPr lang="ro-RO" sz="1400" b="1" kern="1200" noProof="0" dirty="0" err="1">
                          <a:effectLst/>
                        </a:rPr>
                        <a:t>Dz</a:t>
                      </a:r>
                      <a:r>
                        <a:rPr lang="ro-RO" sz="1400" b="1" kern="1200" noProof="0" dirty="0">
                          <a:effectLst/>
                        </a:rPr>
                        <a:t>.  Infarct  miocardic  acut</a:t>
                      </a:r>
                      <a:endParaRPr lang="ro-RO" sz="1400" b="1"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400" b="1" noProof="0" dirty="0">
                          <a:effectLst/>
                        </a:rPr>
                        <a:t>402</a:t>
                      </a:r>
                      <a:endParaRPr lang="ro-RO" sz="1400" b="1"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400" b="1" noProof="0" dirty="0">
                          <a:effectLst/>
                        </a:rPr>
                        <a:t>18,2%</a:t>
                      </a:r>
                      <a:endParaRPr lang="ro-RO" sz="1400" b="1"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400" b="1" noProof="0" dirty="0">
                          <a:effectLst/>
                        </a:rPr>
                        <a:t>407</a:t>
                      </a:r>
                      <a:endParaRPr lang="ro-RO" sz="1400" b="1"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400" b="1" noProof="0" dirty="0">
                          <a:effectLst/>
                        </a:rPr>
                        <a:t>15,41%</a:t>
                      </a:r>
                      <a:endParaRPr lang="ro-RO" sz="1400" b="1"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400" b="1" noProof="0" dirty="0">
                          <a:effectLst/>
                        </a:rPr>
                        <a:t>467</a:t>
                      </a:r>
                      <a:endParaRPr lang="ro-RO" sz="1400" b="1"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400" b="1" noProof="0" dirty="0">
                          <a:effectLst/>
                        </a:rPr>
                        <a:t>17,60%</a:t>
                      </a:r>
                      <a:endParaRPr lang="ro-RO" sz="1400" b="1"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r>
                        <a:rPr lang="en-US" sz="1400" b="1" dirty="0"/>
                        <a:t>429</a:t>
                      </a:r>
                      <a:endParaRPr lang="ru-RU" sz="1400" b="1" dirty="0">
                        <a:solidFill>
                          <a:schemeClr val="tx1"/>
                        </a:solidFill>
                        <a:latin typeface="Arial" panose="020B0604020202020204" pitchFamily="34" charset="0"/>
                        <a:cs typeface="Arial" panose="020B0604020202020204" pitchFamily="34" charset="0"/>
                      </a:endParaRPr>
                    </a:p>
                  </a:txBody>
                  <a:tcPr marL="30716" marR="30716" marT="0" marB="0"/>
                </a:tc>
                <a:tc>
                  <a:txBody>
                    <a:bodyPr/>
                    <a:lstStyle/>
                    <a:p>
                      <a:r>
                        <a:rPr lang="en-US" sz="1400" b="1" dirty="0"/>
                        <a:t>17,13%</a:t>
                      </a:r>
                      <a:endParaRPr lang="ru-RU" sz="1400" b="1" dirty="0">
                        <a:solidFill>
                          <a:schemeClr val="tx1"/>
                        </a:solidFill>
                        <a:latin typeface="Arial" panose="020B0604020202020204" pitchFamily="34" charset="0"/>
                        <a:cs typeface="Arial" panose="020B0604020202020204" pitchFamily="34" charset="0"/>
                      </a:endParaRPr>
                    </a:p>
                  </a:txBody>
                  <a:tcPr marL="30716" marR="30716" marT="0" marB="0"/>
                </a:tc>
                <a:extLst>
                  <a:ext uri="{0D108BD9-81ED-4DB2-BD59-A6C34878D82A}">
                    <a16:rowId xmlns:a16="http://schemas.microsoft.com/office/drawing/2014/main" val="10002"/>
                  </a:ext>
                </a:extLst>
              </a:tr>
              <a:tr h="1091522">
                <a:tc>
                  <a:txBody>
                    <a:bodyPr/>
                    <a:lstStyle/>
                    <a:p>
                      <a:pPr algn="l">
                        <a:lnSpc>
                          <a:spcPct val="115000"/>
                        </a:lnSpc>
                        <a:spcAft>
                          <a:spcPts val="0"/>
                        </a:spcAft>
                      </a:pPr>
                      <a:r>
                        <a:rPr lang="ro-RO" sz="1400" b="1" kern="1200" noProof="0" dirty="0" err="1">
                          <a:effectLst/>
                        </a:rPr>
                        <a:t>Coronarografii</a:t>
                      </a:r>
                      <a:r>
                        <a:rPr lang="ro-RO" sz="1400" b="1" kern="1200" noProof="0" dirty="0">
                          <a:effectLst/>
                        </a:rPr>
                        <a:t>   efectuate  conform   ordinului  nr. 1087</a:t>
                      </a:r>
                      <a:endParaRPr lang="ro-RO" sz="1400" b="1"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400" b="1" noProof="0" dirty="0">
                          <a:effectLst/>
                        </a:rPr>
                        <a:t>676</a:t>
                      </a:r>
                      <a:endParaRPr lang="ro-RO" sz="1400" b="1"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400" b="1" noProof="0" dirty="0">
                          <a:effectLst/>
                        </a:rPr>
                        <a:t>29,8%</a:t>
                      </a:r>
                      <a:endParaRPr lang="ro-RO" sz="1400" b="1"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400" b="1" noProof="0" dirty="0">
                          <a:effectLst/>
                        </a:rPr>
                        <a:t>698</a:t>
                      </a:r>
                      <a:endParaRPr lang="ro-RO" sz="1400" b="1"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400" b="1" noProof="0" dirty="0">
                          <a:effectLst/>
                        </a:rPr>
                        <a:t>29,8%</a:t>
                      </a:r>
                      <a:endParaRPr lang="ro-RO" sz="1400" b="1"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400" b="1" noProof="0" dirty="0">
                          <a:effectLst/>
                        </a:rPr>
                        <a:t>1112</a:t>
                      </a:r>
                      <a:endParaRPr lang="ro-RO" sz="1400" b="1"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400" b="1" noProof="0" dirty="0">
                          <a:effectLst/>
                        </a:rPr>
                        <a:t>41,9%</a:t>
                      </a:r>
                      <a:endParaRPr lang="ro-RO" sz="1400" b="1"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r>
                        <a:rPr lang="en-US" sz="1400" b="1" dirty="0"/>
                        <a:t>1332</a:t>
                      </a:r>
                      <a:endParaRPr lang="ru-RU" sz="1400" b="1" dirty="0">
                        <a:solidFill>
                          <a:schemeClr val="tx1"/>
                        </a:solidFill>
                        <a:latin typeface="Arial" panose="020B0604020202020204" pitchFamily="34" charset="0"/>
                        <a:cs typeface="Arial" panose="020B0604020202020204" pitchFamily="34" charset="0"/>
                      </a:endParaRPr>
                    </a:p>
                  </a:txBody>
                  <a:tcPr marL="30716" marR="30716" marT="0" marB="0"/>
                </a:tc>
                <a:tc>
                  <a:txBody>
                    <a:bodyPr/>
                    <a:lstStyle/>
                    <a:p>
                      <a:r>
                        <a:rPr lang="en-US" sz="1400" b="1" dirty="0"/>
                        <a:t>43,14%</a:t>
                      </a:r>
                      <a:endParaRPr lang="ru-RU" sz="1400" b="1" dirty="0">
                        <a:solidFill>
                          <a:schemeClr val="tx1"/>
                        </a:solidFill>
                        <a:latin typeface="Arial" panose="020B0604020202020204" pitchFamily="34" charset="0"/>
                        <a:cs typeface="Arial" panose="020B0604020202020204" pitchFamily="34" charset="0"/>
                      </a:endParaRPr>
                    </a:p>
                  </a:txBody>
                  <a:tcPr marL="30716" marR="30716" marT="0" marB="0"/>
                </a:tc>
                <a:extLst>
                  <a:ext uri="{0D108BD9-81ED-4DB2-BD59-A6C34878D82A}">
                    <a16:rowId xmlns:a16="http://schemas.microsoft.com/office/drawing/2014/main" val="10003"/>
                  </a:ext>
                </a:extLst>
              </a:tr>
              <a:tr h="1259449">
                <a:tc>
                  <a:txBody>
                    <a:bodyPr/>
                    <a:lstStyle/>
                    <a:p>
                      <a:pPr algn="l">
                        <a:lnSpc>
                          <a:spcPct val="115000"/>
                        </a:lnSpc>
                        <a:spcAft>
                          <a:spcPts val="0"/>
                        </a:spcAft>
                      </a:pPr>
                      <a:r>
                        <a:rPr lang="ro-RO" sz="1400" b="1" kern="1200" noProof="0" dirty="0" err="1">
                          <a:effectLst/>
                        </a:rPr>
                        <a:t>Angioplastii</a:t>
                      </a:r>
                      <a:r>
                        <a:rPr lang="ro-RO" sz="1400" b="1" kern="1200" noProof="0" dirty="0">
                          <a:effectLst/>
                        </a:rPr>
                        <a:t>   efectuate  la  pacienți   conform   ordinului  nr. 1087</a:t>
                      </a:r>
                      <a:endParaRPr lang="ro-RO" sz="1400" b="1"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15000"/>
                        </a:lnSpc>
                        <a:spcAft>
                          <a:spcPts val="0"/>
                        </a:spcAft>
                      </a:pPr>
                      <a:r>
                        <a:rPr lang="en-US" sz="1400" b="1" noProof="0" dirty="0">
                          <a:effectLst/>
                        </a:rPr>
                        <a:t>434</a:t>
                      </a:r>
                      <a:endParaRPr lang="ro-RO" sz="1400" b="1"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50000"/>
                        </a:lnSpc>
                        <a:spcAft>
                          <a:spcPts val="0"/>
                        </a:spcAft>
                      </a:pPr>
                      <a:r>
                        <a:rPr lang="en-US" sz="1400" b="1" noProof="0" dirty="0">
                          <a:effectLst/>
                        </a:rPr>
                        <a:t>49,1%</a:t>
                      </a:r>
                      <a:endParaRPr lang="ro-RO" sz="1400" b="1"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50000"/>
                        </a:lnSpc>
                        <a:spcAft>
                          <a:spcPts val="0"/>
                        </a:spcAft>
                      </a:pPr>
                      <a:r>
                        <a:rPr lang="en-US" sz="1400" b="1" noProof="0" dirty="0">
                          <a:effectLst/>
                        </a:rPr>
                        <a:t>437</a:t>
                      </a:r>
                      <a:endParaRPr lang="ro-RO" sz="1400" b="1"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50000"/>
                        </a:lnSpc>
                        <a:spcAft>
                          <a:spcPts val="0"/>
                        </a:spcAft>
                      </a:pPr>
                      <a:r>
                        <a:rPr lang="en-US" sz="1400" b="1" noProof="0" dirty="0">
                          <a:effectLst/>
                        </a:rPr>
                        <a:t>48,5%</a:t>
                      </a:r>
                      <a:endParaRPr lang="ro-RO" sz="1400" b="1"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50000"/>
                        </a:lnSpc>
                        <a:spcAft>
                          <a:spcPts val="0"/>
                        </a:spcAft>
                      </a:pPr>
                      <a:r>
                        <a:rPr lang="en-US" sz="1400" b="1" noProof="0" dirty="0">
                          <a:effectLst/>
                        </a:rPr>
                        <a:t>567</a:t>
                      </a:r>
                      <a:endParaRPr lang="ro-RO" sz="1400" b="1"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pPr algn="ctr">
                        <a:lnSpc>
                          <a:spcPct val="150000"/>
                        </a:lnSpc>
                        <a:spcAft>
                          <a:spcPts val="0"/>
                        </a:spcAft>
                      </a:pPr>
                      <a:r>
                        <a:rPr lang="en-US" sz="1400" b="1" noProof="0" dirty="0">
                          <a:effectLst/>
                        </a:rPr>
                        <a:t>52,25%</a:t>
                      </a:r>
                      <a:endParaRPr lang="ro-RO" sz="1400" b="1" noProof="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0716" marR="30716" marT="0" marB="0"/>
                </a:tc>
                <a:tc>
                  <a:txBody>
                    <a:bodyPr/>
                    <a:lstStyle/>
                    <a:p>
                      <a:r>
                        <a:rPr lang="en-US" sz="1400" b="1" dirty="0"/>
                        <a:t>568</a:t>
                      </a:r>
                      <a:endParaRPr lang="ru-RU" sz="1400" b="1" dirty="0">
                        <a:solidFill>
                          <a:schemeClr val="tx1"/>
                        </a:solidFill>
                        <a:latin typeface="Arial" panose="020B0604020202020204" pitchFamily="34" charset="0"/>
                        <a:cs typeface="Arial" panose="020B0604020202020204" pitchFamily="34" charset="0"/>
                      </a:endParaRPr>
                    </a:p>
                  </a:txBody>
                  <a:tcPr marL="30716" marR="30716" marT="0" marB="0"/>
                </a:tc>
                <a:tc>
                  <a:txBody>
                    <a:bodyPr/>
                    <a:lstStyle/>
                    <a:p>
                      <a:r>
                        <a:rPr lang="en-US" sz="1400" b="1" dirty="0"/>
                        <a:t>53,82%</a:t>
                      </a:r>
                      <a:endParaRPr lang="ru-RU" sz="1400" b="1" dirty="0">
                        <a:solidFill>
                          <a:schemeClr val="tx1"/>
                        </a:solidFill>
                        <a:latin typeface="Arial" panose="020B0604020202020204" pitchFamily="34" charset="0"/>
                        <a:cs typeface="Arial" panose="020B0604020202020204" pitchFamily="34" charset="0"/>
                      </a:endParaRPr>
                    </a:p>
                  </a:txBody>
                  <a:tcPr marL="30716" marR="30716"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639178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042AED99-7FB4-404E-8A97-64753DCE42EC}" type="slidenum">
              <a:rPr kumimoji="0" lang="en-US" smtClean="0"/>
              <a:pPr/>
              <a:t>43</a:t>
            </a:fld>
            <a:endParaRPr kumimoji="0" lang="en-US"/>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21847525"/>
      </p:ext>
    </p:extLst>
  </p:cSld>
  <p:clrMapOvr>
    <a:masterClrMapping/>
  </p:clrMapOvr>
  <p:transition spd="slow">
    <p:wedg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85005870"/>
      </p:ext>
    </p:extLst>
  </p:cSld>
  <p:clrMapOvr>
    <a:masterClrMapping/>
  </p:clrMapOvr>
  <p:transition spd="slow">
    <p:wedg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1619672" y="149452"/>
            <a:ext cx="6624736" cy="432048"/>
          </a:xfrm>
          <a:prstGeom prst="rect">
            <a:avLst/>
          </a:prstGeom>
          <a:noFill/>
        </p:spPr>
        <p:txBody>
          <a:bodyPr>
            <a:no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fontAlgn="auto">
              <a:spcAft>
                <a:spcPts val="0"/>
              </a:spcAft>
            </a:pPr>
            <a:r>
              <a:rPr lang="ro-RO" sz="1800" dirty="0">
                <a:solidFill>
                  <a:srgbClr val="FFFF00"/>
                </a:solidFill>
                <a:effectLst/>
                <a:latin typeface="Arial Black" pitchFamily="34" charset="0"/>
                <a:cs typeface="Times New Roman" panose="02020603050405020304" pitchFamily="18" charset="0"/>
              </a:rPr>
              <a:t>ELECTROFIZIOLOGIE</a:t>
            </a:r>
            <a:r>
              <a:rPr lang="en-US" sz="1800" dirty="0">
                <a:solidFill>
                  <a:srgbClr val="FFFF00"/>
                </a:solidFill>
                <a:effectLst/>
                <a:latin typeface="Arial Black" pitchFamily="34" charset="0"/>
                <a:cs typeface="Times New Roman" panose="02020603050405020304" pitchFamily="18" charset="0"/>
              </a:rPr>
              <a:t> CARDIAC</a:t>
            </a:r>
            <a:r>
              <a:rPr lang="ro-RO" sz="1800" dirty="0">
                <a:solidFill>
                  <a:srgbClr val="FFFF00"/>
                </a:solidFill>
                <a:effectLst/>
                <a:latin typeface="Arial Black" pitchFamily="34" charset="0"/>
                <a:cs typeface="Times New Roman" panose="02020603050405020304" pitchFamily="18" charset="0"/>
              </a:rPr>
              <a:t>Ă</a:t>
            </a:r>
            <a:br>
              <a:rPr lang="ro-RO" sz="1800" dirty="0">
                <a:solidFill>
                  <a:srgbClr val="FFFF00"/>
                </a:solidFill>
                <a:effectLst/>
                <a:latin typeface="Arial Black" pitchFamily="34" charset="0"/>
                <a:cs typeface="Times New Roman" panose="02020603050405020304" pitchFamily="18" charset="0"/>
              </a:rPr>
            </a:br>
            <a:r>
              <a:rPr lang="en-US" sz="1800" dirty="0" err="1">
                <a:solidFill>
                  <a:srgbClr val="FFFF00"/>
                </a:solidFill>
                <a:effectLst/>
                <a:latin typeface="Arial Black" pitchFamily="34" charset="0"/>
                <a:cs typeface="Times New Roman" panose="02020603050405020304" pitchFamily="18" charset="0"/>
              </a:rPr>
              <a:t>cor</a:t>
            </a:r>
            <a:r>
              <a:rPr lang="ro-RO" sz="1800" dirty="0">
                <a:solidFill>
                  <a:srgbClr val="FFFF00"/>
                </a:solidFill>
                <a:effectLst/>
                <a:latin typeface="Arial Black" pitchFamily="34" charset="0"/>
                <a:cs typeface="Times New Roman" panose="02020603050405020304" pitchFamily="18" charset="0"/>
              </a:rPr>
              <a:t>r</a:t>
            </a:r>
            <a:r>
              <a:rPr lang="en-US" sz="1800" dirty="0" err="1">
                <a:solidFill>
                  <a:srgbClr val="FFFF00"/>
                </a:solidFill>
                <a:effectLst/>
                <a:latin typeface="Arial Black" pitchFamily="34" charset="0"/>
                <a:cs typeface="Times New Roman" panose="02020603050405020304" pitchFamily="18" charset="0"/>
              </a:rPr>
              <a:t>ect</a:t>
            </a:r>
            <a:r>
              <a:rPr lang="en-US" sz="1800" dirty="0">
                <a:solidFill>
                  <a:srgbClr val="FFFF00"/>
                </a:solidFill>
                <a:effectLst/>
                <a:latin typeface="Arial Black" pitchFamily="34" charset="0"/>
                <a:cs typeface="Times New Roman" panose="02020603050405020304" pitchFamily="18" charset="0"/>
              </a:rPr>
              <a:t>…</a:t>
            </a:r>
            <a:endParaRPr lang="ru-RU" sz="1800" dirty="0">
              <a:solidFill>
                <a:srgbClr val="FFFF00"/>
              </a:solidFill>
              <a:effectLst/>
              <a:latin typeface="Arial Black" pitchFamily="34" charset="0"/>
              <a:cs typeface="Times New Roman" panose="02020603050405020304" pitchFamily="18" charset="0"/>
            </a:endParaRPr>
          </a:p>
        </p:txBody>
      </p:sp>
      <p:graphicFrame>
        <p:nvGraphicFramePr>
          <p:cNvPr id="4" name="Содержимое 3"/>
          <p:cNvGraphicFramePr>
            <a:graphicFrameLocks/>
          </p:cNvGraphicFramePr>
          <p:nvPr>
            <p:extLst>
              <p:ext uri="{D42A27DB-BD31-4B8C-83A1-F6EECF244321}">
                <p14:modId xmlns:p14="http://schemas.microsoft.com/office/powerpoint/2010/main" val="2695721316"/>
              </p:ext>
            </p:extLst>
          </p:nvPr>
        </p:nvGraphicFramePr>
        <p:xfrm>
          <a:off x="403266" y="836712"/>
          <a:ext cx="8337467" cy="1984095"/>
        </p:xfrm>
        <a:graphic>
          <a:graphicData uri="http://schemas.openxmlformats.org/drawingml/2006/table">
            <a:tbl>
              <a:tblPr firstRow="1" bandRow="1">
                <a:tableStyleId>{69CF1AB2-1976-4502-BF36-3FF5EA218861}</a:tableStyleId>
              </a:tblPr>
              <a:tblGrid>
                <a:gridCol w="2939655">
                  <a:extLst>
                    <a:ext uri="{9D8B030D-6E8A-4147-A177-3AD203B41FA5}">
                      <a16:colId xmlns:a16="http://schemas.microsoft.com/office/drawing/2014/main" val="20000"/>
                    </a:ext>
                  </a:extLst>
                </a:gridCol>
                <a:gridCol w="808974">
                  <a:extLst>
                    <a:ext uri="{9D8B030D-6E8A-4147-A177-3AD203B41FA5}">
                      <a16:colId xmlns:a16="http://schemas.microsoft.com/office/drawing/2014/main" val="20002"/>
                    </a:ext>
                  </a:extLst>
                </a:gridCol>
                <a:gridCol w="775578">
                  <a:extLst>
                    <a:ext uri="{9D8B030D-6E8A-4147-A177-3AD203B41FA5}">
                      <a16:colId xmlns:a16="http://schemas.microsoft.com/office/drawing/2014/main" val="20003"/>
                    </a:ext>
                  </a:extLst>
                </a:gridCol>
                <a:gridCol w="1004950">
                  <a:extLst>
                    <a:ext uri="{9D8B030D-6E8A-4147-A177-3AD203B41FA5}">
                      <a16:colId xmlns:a16="http://schemas.microsoft.com/office/drawing/2014/main" val="20004"/>
                    </a:ext>
                  </a:extLst>
                </a:gridCol>
                <a:gridCol w="792088">
                  <a:extLst>
                    <a:ext uri="{9D8B030D-6E8A-4147-A177-3AD203B41FA5}">
                      <a16:colId xmlns:a16="http://schemas.microsoft.com/office/drawing/2014/main" val="2939462263"/>
                    </a:ext>
                  </a:extLst>
                </a:gridCol>
                <a:gridCol w="864096">
                  <a:extLst>
                    <a:ext uri="{9D8B030D-6E8A-4147-A177-3AD203B41FA5}">
                      <a16:colId xmlns:a16="http://schemas.microsoft.com/office/drawing/2014/main" val="20005"/>
                    </a:ext>
                  </a:extLst>
                </a:gridCol>
                <a:gridCol w="1152126">
                  <a:extLst>
                    <a:ext uri="{9D8B030D-6E8A-4147-A177-3AD203B41FA5}">
                      <a16:colId xmlns:a16="http://schemas.microsoft.com/office/drawing/2014/main" val="2456027960"/>
                    </a:ext>
                  </a:extLst>
                </a:gridCol>
              </a:tblGrid>
              <a:tr h="328213">
                <a:tc>
                  <a:txBody>
                    <a:bodyPr/>
                    <a:lstStyle/>
                    <a:p>
                      <a:pPr lvl="0" algn="l"/>
                      <a:endParaRPr lang="ro-RO" sz="1200" b="1" noProof="0" dirty="0">
                        <a:solidFill>
                          <a:schemeClr val="bg1"/>
                        </a:solidFill>
                        <a:latin typeface="Arial" pitchFamily="34" charset="0"/>
                        <a:cs typeface="Arial" pitchFamily="34" charset="0"/>
                      </a:endParaRPr>
                    </a:p>
                  </a:txBody>
                  <a:tcPr marL="51435" marR="51435" marT="25718" marB="25718"/>
                </a:tc>
                <a:tc>
                  <a:txBody>
                    <a:bodyPr/>
                    <a:lstStyle/>
                    <a:p>
                      <a:pPr lvl="0" algn="ctr"/>
                      <a:r>
                        <a:rPr lang="ro-RO" sz="1200" b="1" noProof="0" dirty="0">
                          <a:solidFill>
                            <a:schemeClr val="bg1"/>
                          </a:solidFill>
                        </a:rPr>
                        <a:t>2016</a:t>
                      </a:r>
                      <a:endParaRPr lang="ro-RO" sz="1200" b="1" noProof="0" dirty="0">
                        <a:solidFill>
                          <a:schemeClr val="bg1"/>
                        </a:solidFill>
                        <a:latin typeface="Arial" pitchFamily="34" charset="0"/>
                        <a:cs typeface="Arial" pitchFamily="34" charset="0"/>
                      </a:endParaRPr>
                    </a:p>
                  </a:txBody>
                  <a:tcPr marL="51435" marR="51435" marT="25718" marB="25718"/>
                </a:tc>
                <a:tc>
                  <a:txBody>
                    <a:bodyPr/>
                    <a:lstStyle/>
                    <a:p>
                      <a:pPr lvl="0" algn="ctr"/>
                      <a:r>
                        <a:rPr lang="ro-RO" sz="1200" b="1" noProof="0" dirty="0">
                          <a:solidFill>
                            <a:schemeClr val="bg1"/>
                          </a:solidFill>
                        </a:rPr>
                        <a:t>2017</a:t>
                      </a:r>
                      <a:endParaRPr lang="ro-RO" sz="1200" b="1" noProof="0" dirty="0">
                        <a:solidFill>
                          <a:schemeClr val="bg1"/>
                        </a:solidFill>
                        <a:latin typeface="Arial" pitchFamily="34" charset="0"/>
                        <a:cs typeface="Arial" pitchFamily="34" charset="0"/>
                      </a:endParaRPr>
                    </a:p>
                  </a:txBody>
                  <a:tcPr marL="51435" marR="51435" marT="25718" marB="25718"/>
                </a:tc>
                <a:tc>
                  <a:txBody>
                    <a:bodyPr/>
                    <a:lstStyle/>
                    <a:p>
                      <a:pPr lvl="0" algn="ctr"/>
                      <a:r>
                        <a:rPr lang="ro-RO" sz="1200" b="1" noProof="0" dirty="0">
                          <a:solidFill>
                            <a:schemeClr val="bg1"/>
                          </a:solidFill>
                        </a:rPr>
                        <a:t>2018</a:t>
                      </a:r>
                      <a:endParaRPr lang="ro-RO" sz="1200" b="1" noProof="0" dirty="0">
                        <a:solidFill>
                          <a:schemeClr val="bg1"/>
                        </a:solidFill>
                        <a:latin typeface="Arial" panose="020B0604020202020204" pitchFamily="34" charset="0"/>
                        <a:cs typeface="Arial" panose="020B0604020202020204" pitchFamily="34" charset="0"/>
                      </a:endParaRPr>
                    </a:p>
                  </a:txBody>
                  <a:tcPr marL="51435" marR="51435" marT="25718" marB="25718"/>
                </a:tc>
                <a:tc>
                  <a:txBody>
                    <a:bodyPr/>
                    <a:lstStyle/>
                    <a:p>
                      <a:pPr lvl="0" algn="ctr"/>
                      <a:r>
                        <a:rPr lang="ro-RO" sz="1200" b="1" noProof="0" dirty="0">
                          <a:solidFill>
                            <a:schemeClr val="bg1"/>
                          </a:solidFill>
                        </a:rPr>
                        <a:t>2019</a:t>
                      </a:r>
                      <a:endParaRPr lang="ro-RO" sz="1200" b="1" noProof="0" dirty="0">
                        <a:solidFill>
                          <a:schemeClr val="bg1"/>
                        </a:solidFill>
                        <a:latin typeface="Arial" panose="020B0604020202020204" pitchFamily="34" charset="0"/>
                        <a:cs typeface="Arial" panose="020B0604020202020204" pitchFamily="34" charset="0"/>
                      </a:endParaRPr>
                    </a:p>
                  </a:txBody>
                  <a:tcPr marL="51435" marR="51435" marT="25718" marB="25718"/>
                </a:tc>
                <a:tc>
                  <a:txBody>
                    <a:bodyPr/>
                    <a:lstStyle/>
                    <a:p>
                      <a:pPr lvl="0" algn="ctr"/>
                      <a:r>
                        <a:rPr lang="ro-RO" sz="1200" b="1" noProof="0" dirty="0">
                          <a:solidFill>
                            <a:schemeClr val="bg1"/>
                          </a:solidFill>
                        </a:rPr>
                        <a:t>2020</a:t>
                      </a:r>
                      <a:endParaRPr lang="ro-RO" sz="1200" b="1" noProof="0" dirty="0">
                        <a:solidFill>
                          <a:schemeClr val="bg1"/>
                        </a:solidFill>
                        <a:latin typeface="Arial" panose="020B0604020202020204" pitchFamily="34" charset="0"/>
                        <a:cs typeface="Arial" panose="020B0604020202020204" pitchFamily="34" charset="0"/>
                      </a:endParaRPr>
                    </a:p>
                  </a:txBody>
                  <a:tcPr marL="51435" marR="51435" marT="25718" marB="25718"/>
                </a:tc>
                <a:tc>
                  <a:txBody>
                    <a:bodyPr/>
                    <a:lstStyle/>
                    <a:p>
                      <a:pPr lvl="0" algn="ctr"/>
                      <a:r>
                        <a:rPr lang="ro-RO" sz="1200" b="1" noProof="0" dirty="0">
                          <a:solidFill>
                            <a:schemeClr val="bg1"/>
                          </a:solidFill>
                        </a:rPr>
                        <a:t>202</a:t>
                      </a:r>
                      <a:r>
                        <a:rPr lang="en-US" sz="1200" b="1" noProof="0" dirty="0">
                          <a:solidFill>
                            <a:schemeClr val="bg1"/>
                          </a:solidFill>
                        </a:rPr>
                        <a:t>1</a:t>
                      </a:r>
                      <a:endParaRPr lang="ro-RO" sz="1200" b="1" noProof="0" dirty="0">
                        <a:solidFill>
                          <a:schemeClr val="bg1"/>
                        </a:solidFill>
                        <a:latin typeface="Arial" panose="020B0604020202020204" pitchFamily="34" charset="0"/>
                        <a:cs typeface="Arial" panose="020B0604020202020204" pitchFamily="34" charset="0"/>
                      </a:endParaRPr>
                    </a:p>
                  </a:txBody>
                  <a:tcPr marL="51435" marR="51435" marT="25718" marB="25718"/>
                </a:tc>
                <a:extLst>
                  <a:ext uri="{0D108BD9-81ED-4DB2-BD59-A6C34878D82A}">
                    <a16:rowId xmlns:a16="http://schemas.microsoft.com/office/drawing/2014/main" val="10000"/>
                  </a:ext>
                </a:extLst>
              </a:tr>
              <a:tr h="599250">
                <a:tc>
                  <a:txBody>
                    <a:bodyPr/>
                    <a:lstStyle/>
                    <a:p>
                      <a:pPr lvl="0" algn="l"/>
                      <a:r>
                        <a:rPr lang="ro-RO" sz="1400" b="1" noProof="0" dirty="0" err="1">
                          <a:solidFill>
                            <a:schemeClr val="bg1"/>
                          </a:solidFill>
                          <a:latin typeface="Arial" panose="020B0604020202020204" pitchFamily="34" charset="0"/>
                          <a:cs typeface="Arial" panose="020B0604020202020204" pitchFamily="34" charset="0"/>
                        </a:rPr>
                        <a:t>Electrocardiostimulatoare</a:t>
                      </a:r>
                      <a:endParaRPr lang="ro-RO" sz="1400" b="1" noProof="0" dirty="0">
                        <a:solidFill>
                          <a:schemeClr val="bg1"/>
                        </a:solidFill>
                        <a:latin typeface="Arial" pitchFamily="34" charset="0"/>
                        <a:cs typeface="Arial" pitchFamily="34" charset="0"/>
                      </a:endParaRPr>
                    </a:p>
                  </a:txBody>
                  <a:tcPr marL="51435" marR="51435" marT="25718" marB="25718"/>
                </a:tc>
                <a:tc>
                  <a:txBody>
                    <a:bodyPr/>
                    <a:lstStyle/>
                    <a:p>
                      <a:pPr lvl="0" algn="ctr"/>
                      <a:r>
                        <a:rPr lang="ro-RO" sz="1400" b="1" noProof="0" dirty="0">
                          <a:solidFill>
                            <a:schemeClr val="bg1"/>
                          </a:solidFill>
                          <a:latin typeface="Arial" pitchFamily="34" charset="0"/>
                          <a:cs typeface="Arial" pitchFamily="34" charset="0"/>
                        </a:rPr>
                        <a:t>302</a:t>
                      </a:r>
                    </a:p>
                  </a:txBody>
                  <a:tcPr marL="51435" marR="51435" marT="25718" marB="25718"/>
                </a:tc>
                <a:tc>
                  <a:txBody>
                    <a:bodyPr/>
                    <a:lstStyle/>
                    <a:p>
                      <a:pPr lvl="0" algn="ctr"/>
                      <a:r>
                        <a:rPr lang="ro-RO" sz="1400" b="1" noProof="0" dirty="0">
                          <a:solidFill>
                            <a:schemeClr val="bg1"/>
                          </a:solidFill>
                          <a:latin typeface="Arial" pitchFamily="34" charset="0"/>
                          <a:cs typeface="Arial" pitchFamily="34" charset="0"/>
                        </a:rPr>
                        <a:t>350</a:t>
                      </a:r>
                    </a:p>
                  </a:txBody>
                  <a:tcPr marL="51435" marR="51435" marT="25718" marB="25718"/>
                </a:tc>
                <a:tc>
                  <a:txBody>
                    <a:bodyPr/>
                    <a:lstStyle/>
                    <a:p>
                      <a:pPr lvl="0" algn="ctr"/>
                      <a:r>
                        <a:rPr lang="ro-RO" sz="1400" b="1" noProof="0" dirty="0">
                          <a:solidFill>
                            <a:schemeClr val="bg1"/>
                          </a:solidFill>
                          <a:latin typeface="Arial" panose="020B0604020202020204" pitchFamily="34" charset="0"/>
                          <a:cs typeface="Arial" panose="020B0604020202020204" pitchFamily="34" charset="0"/>
                        </a:rPr>
                        <a:t>361</a:t>
                      </a:r>
                    </a:p>
                  </a:txBody>
                  <a:tcPr marL="51435" marR="51435" marT="25718" marB="25718"/>
                </a:tc>
                <a:tc>
                  <a:txBody>
                    <a:bodyPr/>
                    <a:lstStyle/>
                    <a:p>
                      <a:pPr lvl="0" algn="ctr"/>
                      <a:r>
                        <a:rPr lang="ro-RO" sz="1400" b="1" noProof="0" dirty="0">
                          <a:solidFill>
                            <a:schemeClr val="bg1"/>
                          </a:solidFill>
                          <a:latin typeface="Arial" panose="020B0604020202020204" pitchFamily="34" charset="0"/>
                          <a:cs typeface="Arial" panose="020B0604020202020204" pitchFamily="34" charset="0"/>
                        </a:rPr>
                        <a:t>400</a:t>
                      </a:r>
                    </a:p>
                  </a:txBody>
                  <a:tcPr marL="51435" marR="51435" marT="25718" marB="25718"/>
                </a:tc>
                <a:tc>
                  <a:txBody>
                    <a:bodyPr/>
                    <a:lstStyle/>
                    <a:p>
                      <a:pPr lvl="0" algn="ctr"/>
                      <a:r>
                        <a:rPr lang="ro-RO" sz="1400" b="1" noProof="0" dirty="0">
                          <a:solidFill>
                            <a:schemeClr val="bg1"/>
                          </a:solidFill>
                          <a:latin typeface="Arial" panose="020B0604020202020204" pitchFamily="34" charset="0"/>
                          <a:cs typeface="Arial" panose="020B0604020202020204" pitchFamily="34" charset="0"/>
                        </a:rPr>
                        <a:t>302</a:t>
                      </a:r>
                    </a:p>
                  </a:txBody>
                  <a:tcPr marL="51435" marR="51435" marT="25718" marB="25718"/>
                </a:tc>
                <a:tc>
                  <a:txBody>
                    <a:bodyPr/>
                    <a:lstStyle/>
                    <a:p>
                      <a:pPr lvl="0" algn="ctr"/>
                      <a:r>
                        <a:rPr lang="ro-RO" sz="1400" b="1" noProof="0" dirty="0">
                          <a:solidFill>
                            <a:schemeClr val="bg1"/>
                          </a:solidFill>
                          <a:latin typeface="Arial" panose="020B0604020202020204" pitchFamily="34" charset="0"/>
                          <a:cs typeface="Arial" panose="020B0604020202020204" pitchFamily="34" charset="0"/>
                        </a:rPr>
                        <a:t>3</a:t>
                      </a:r>
                      <a:r>
                        <a:rPr lang="en-US" sz="1400" b="1" noProof="0" dirty="0">
                          <a:solidFill>
                            <a:schemeClr val="bg1"/>
                          </a:solidFill>
                          <a:latin typeface="Arial" panose="020B0604020202020204" pitchFamily="34" charset="0"/>
                          <a:cs typeface="Arial" panose="020B0604020202020204" pitchFamily="34" charset="0"/>
                        </a:rPr>
                        <a:t>88</a:t>
                      </a:r>
                      <a:endParaRPr lang="ro-RO" sz="1400" b="1" noProof="0" dirty="0">
                        <a:solidFill>
                          <a:schemeClr val="bg1"/>
                        </a:solidFill>
                        <a:latin typeface="Arial" panose="020B0604020202020204" pitchFamily="34" charset="0"/>
                        <a:cs typeface="Arial" panose="020B0604020202020204" pitchFamily="34" charset="0"/>
                      </a:endParaRPr>
                    </a:p>
                  </a:txBody>
                  <a:tcPr marL="51435" marR="51435" marT="25718" marB="25718"/>
                </a:tc>
                <a:extLst>
                  <a:ext uri="{0D108BD9-81ED-4DB2-BD59-A6C34878D82A}">
                    <a16:rowId xmlns:a16="http://schemas.microsoft.com/office/drawing/2014/main" val="10001"/>
                  </a:ext>
                </a:extLst>
              </a:tr>
              <a:tr h="400206">
                <a:tc>
                  <a:txBody>
                    <a:bodyPr/>
                    <a:lstStyle/>
                    <a:p>
                      <a:pPr lvl="0" algn="l"/>
                      <a:r>
                        <a:rPr lang="ro-RO" sz="1400" b="1" noProof="0" dirty="0">
                          <a:solidFill>
                            <a:schemeClr val="bg1"/>
                          </a:solidFill>
                          <a:latin typeface="Arial" pitchFamily="34" charset="0"/>
                          <a:cs typeface="Arial" pitchFamily="34" charset="0"/>
                        </a:rPr>
                        <a:t>Studii electrofiziologice</a:t>
                      </a:r>
                    </a:p>
                  </a:txBody>
                  <a:tcPr marL="51435" marR="51435" marT="25718" marB="25718"/>
                </a:tc>
                <a:tc>
                  <a:txBody>
                    <a:bodyPr/>
                    <a:lstStyle/>
                    <a:p>
                      <a:pPr lvl="0" algn="ctr"/>
                      <a:r>
                        <a:rPr lang="ro-RO" sz="1400" b="1" noProof="0" dirty="0">
                          <a:solidFill>
                            <a:schemeClr val="bg1"/>
                          </a:solidFill>
                          <a:latin typeface="Arial" pitchFamily="34" charset="0"/>
                          <a:cs typeface="Arial" pitchFamily="34" charset="0"/>
                        </a:rPr>
                        <a:t>82</a:t>
                      </a:r>
                    </a:p>
                  </a:txBody>
                  <a:tcPr marL="51435" marR="51435" marT="25718" marB="25718"/>
                </a:tc>
                <a:tc>
                  <a:txBody>
                    <a:bodyPr/>
                    <a:lstStyle/>
                    <a:p>
                      <a:pPr lvl="0" algn="ctr"/>
                      <a:r>
                        <a:rPr lang="ro-RO" sz="1400" b="1" noProof="0" dirty="0">
                          <a:solidFill>
                            <a:schemeClr val="bg1"/>
                          </a:solidFill>
                          <a:latin typeface="Arial" pitchFamily="34" charset="0"/>
                          <a:cs typeface="Arial" pitchFamily="34" charset="0"/>
                        </a:rPr>
                        <a:t>89</a:t>
                      </a:r>
                    </a:p>
                  </a:txBody>
                  <a:tcPr marL="51435" marR="51435" marT="25718" marB="25718"/>
                </a:tc>
                <a:tc>
                  <a:txBody>
                    <a:bodyPr/>
                    <a:lstStyle/>
                    <a:p>
                      <a:pPr lvl="0" algn="ctr"/>
                      <a:r>
                        <a:rPr lang="ro-RO" sz="1400" b="1" noProof="0" dirty="0">
                          <a:solidFill>
                            <a:schemeClr val="bg1"/>
                          </a:solidFill>
                          <a:latin typeface="Arial" panose="020B0604020202020204" pitchFamily="34" charset="0"/>
                          <a:cs typeface="Arial" panose="020B0604020202020204" pitchFamily="34" charset="0"/>
                        </a:rPr>
                        <a:t>144</a:t>
                      </a:r>
                    </a:p>
                  </a:txBody>
                  <a:tcPr marL="51435" marR="51435" marT="25718" marB="25718"/>
                </a:tc>
                <a:tc>
                  <a:txBody>
                    <a:bodyPr/>
                    <a:lstStyle/>
                    <a:p>
                      <a:pPr lvl="0" algn="ctr"/>
                      <a:r>
                        <a:rPr lang="ro-RO" sz="1400" b="1" noProof="0" dirty="0">
                          <a:solidFill>
                            <a:schemeClr val="bg1"/>
                          </a:solidFill>
                          <a:latin typeface="Arial" panose="020B0604020202020204" pitchFamily="34" charset="0"/>
                          <a:cs typeface="Arial" panose="020B0604020202020204" pitchFamily="34" charset="0"/>
                        </a:rPr>
                        <a:t>153</a:t>
                      </a:r>
                    </a:p>
                  </a:txBody>
                  <a:tcPr marL="51435" marR="51435" marT="25718" marB="25718"/>
                </a:tc>
                <a:tc>
                  <a:txBody>
                    <a:bodyPr/>
                    <a:lstStyle/>
                    <a:p>
                      <a:pPr lvl="0" algn="ctr"/>
                      <a:r>
                        <a:rPr lang="ro-RO" sz="1400" b="1" noProof="0" dirty="0">
                          <a:solidFill>
                            <a:schemeClr val="bg1"/>
                          </a:solidFill>
                          <a:latin typeface="Arial" panose="020B0604020202020204" pitchFamily="34" charset="0"/>
                          <a:cs typeface="Arial" panose="020B0604020202020204" pitchFamily="34" charset="0"/>
                        </a:rPr>
                        <a:t>105</a:t>
                      </a:r>
                    </a:p>
                  </a:txBody>
                  <a:tcPr marL="51435" marR="51435" marT="25718" marB="25718"/>
                </a:tc>
                <a:tc>
                  <a:txBody>
                    <a:bodyPr/>
                    <a:lstStyle/>
                    <a:p>
                      <a:pPr lvl="0" algn="ctr"/>
                      <a:r>
                        <a:rPr lang="en-US" sz="1400" b="1" noProof="0" dirty="0">
                          <a:solidFill>
                            <a:schemeClr val="bg1"/>
                          </a:solidFill>
                          <a:latin typeface="Arial" panose="020B0604020202020204" pitchFamily="34" charset="0"/>
                          <a:cs typeface="Arial" panose="020B0604020202020204" pitchFamily="34" charset="0"/>
                        </a:rPr>
                        <a:t>158</a:t>
                      </a:r>
                      <a:endParaRPr lang="ro-RO" sz="1400" b="1" noProof="0" dirty="0">
                        <a:solidFill>
                          <a:schemeClr val="bg1"/>
                        </a:solidFill>
                        <a:latin typeface="Arial" panose="020B0604020202020204" pitchFamily="34" charset="0"/>
                        <a:cs typeface="Arial" panose="020B0604020202020204" pitchFamily="34" charset="0"/>
                      </a:endParaRPr>
                    </a:p>
                  </a:txBody>
                  <a:tcPr marL="51435" marR="51435" marT="25718" marB="25718"/>
                </a:tc>
                <a:extLst>
                  <a:ext uri="{0D108BD9-81ED-4DB2-BD59-A6C34878D82A}">
                    <a16:rowId xmlns:a16="http://schemas.microsoft.com/office/drawing/2014/main" val="10002"/>
                  </a:ext>
                </a:extLst>
              </a:tr>
              <a:tr h="328213">
                <a:tc>
                  <a:txBody>
                    <a:bodyPr/>
                    <a:lstStyle/>
                    <a:p>
                      <a:pPr lvl="0" algn="l"/>
                      <a:r>
                        <a:rPr lang="ro-RO" sz="1400" b="1" noProof="0" dirty="0">
                          <a:solidFill>
                            <a:schemeClr val="bg1"/>
                          </a:solidFill>
                          <a:latin typeface="Arial" pitchFamily="34" charset="0"/>
                          <a:cs typeface="Arial" pitchFamily="34" charset="0"/>
                        </a:rPr>
                        <a:t>Ablații</a:t>
                      </a:r>
                    </a:p>
                  </a:txBody>
                  <a:tcPr marL="51435" marR="51435" marT="25718" marB="25718"/>
                </a:tc>
                <a:tc>
                  <a:txBody>
                    <a:bodyPr/>
                    <a:lstStyle/>
                    <a:p>
                      <a:pPr lvl="0" algn="ctr"/>
                      <a:r>
                        <a:rPr lang="ro-RO" sz="1400" b="1" noProof="0" dirty="0">
                          <a:solidFill>
                            <a:schemeClr val="bg1"/>
                          </a:solidFill>
                          <a:latin typeface="Arial" pitchFamily="34" charset="0"/>
                          <a:cs typeface="Arial" pitchFamily="34" charset="0"/>
                        </a:rPr>
                        <a:t>52</a:t>
                      </a:r>
                    </a:p>
                  </a:txBody>
                  <a:tcPr marL="51435" marR="51435" marT="25718" marB="25718"/>
                </a:tc>
                <a:tc>
                  <a:txBody>
                    <a:bodyPr/>
                    <a:lstStyle/>
                    <a:p>
                      <a:pPr lvl="0" algn="ctr"/>
                      <a:r>
                        <a:rPr lang="ro-RO" sz="1400" b="1" noProof="0" dirty="0">
                          <a:solidFill>
                            <a:schemeClr val="bg1"/>
                          </a:solidFill>
                          <a:latin typeface="Arial" pitchFamily="34" charset="0"/>
                          <a:cs typeface="Arial" pitchFamily="34" charset="0"/>
                        </a:rPr>
                        <a:t>65</a:t>
                      </a:r>
                    </a:p>
                  </a:txBody>
                  <a:tcPr marL="51435" marR="51435" marT="25718" marB="25718"/>
                </a:tc>
                <a:tc>
                  <a:txBody>
                    <a:bodyPr/>
                    <a:lstStyle/>
                    <a:p>
                      <a:pPr lvl="0" algn="ctr"/>
                      <a:r>
                        <a:rPr lang="ro-RO" sz="1400" b="1" noProof="0" dirty="0">
                          <a:solidFill>
                            <a:schemeClr val="bg1"/>
                          </a:solidFill>
                          <a:latin typeface="Arial" panose="020B0604020202020204" pitchFamily="34" charset="0"/>
                          <a:cs typeface="Arial" panose="020B0604020202020204" pitchFamily="34" charset="0"/>
                        </a:rPr>
                        <a:t>112</a:t>
                      </a:r>
                    </a:p>
                  </a:txBody>
                  <a:tcPr marL="51435" marR="51435" marT="25718" marB="25718"/>
                </a:tc>
                <a:tc>
                  <a:txBody>
                    <a:bodyPr/>
                    <a:lstStyle/>
                    <a:p>
                      <a:pPr lvl="0" algn="ctr"/>
                      <a:r>
                        <a:rPr lang="ro-RO" sz="1400" b="1" noProof="0" dirty="0">
                          <a:solidFill>
                            <a:schemeClr val="bg1"/>
                          </a:solidFill>
                          <a:latin typeface="Arial" panose="020B0604020202020204" pitchFamily="34" charset="0"/>
                          <a:cs typeface="Arial" panose="020B0604020202020204" pitchFamily="34" charset="0"/>
                        </a:rPr>
                        <a:t>134</a:t>
                      </a:r>
                    </a:p>
                  </a:txBody>
                  <a:tcPr marL="51435" marR="51435" marT="25718" marB="25718"/>
                </a:tc>
                <a:tc>
                  <a:txBody>
                    <a:bodyPr/>
                    <a:lstStyle/>
                    <a:p>
                      <a:pPr lvl="0" algn="ctr"/>
                      <a:r>
                        <a:rPr lang="ro-RO" sz="1400" b="1" noProof="0" dirty="0">
                          <a:solidFill>
                            <a:schemeClr val="bg1"/>
                          </a:solidFill>
                          <a:latin typeface="Arial" panose="020B0604020202020204" pitchFamily="34" charset="0"/>
                          <a:cs typeface="Arial" panose="020B0604020202020204" pitchFamily="34" charset="0"/>
                        </a:rPr>
                        <a:t>80</a:t>
                      </a:r>
                    </a:p>
                  </a:txBody>
                  <a:tcPr marL="51435" marR="51435" marT="25718" marB="25718"/>
                </a:tc>
                <a:tc>
                  <a:txBody>
                    <a:bodyPr/>
                    <a:lstStyle/>
                    <a:p>
                      <a:pPr lvl="0" algn="ctr"/>
                      <a:r>
                        <a:rPr lang="en-US" sz="1400" b="1" noProof="0" dirty="0">
                          <a:solidFill>
                            <a:schemeClr val="bg1"/>
                          </a:solidFill>
                          <a:latin typeface="Arial" panose="020B0604020202020204" pitchFamily="34" charset="0"/>
                          <a:cs typeface="Arial" panose="020B0604020202020204" pitchFamily="34" charset="0"/>
                        </a:rPr>
                        <a:t>133</a:t>
                      </a:r>
                      <a:endParaRPr lang="ro-RO" sz="1400" b="1" noProof="0" dirty="0">
                        <a:solidFill>
                          <a:schemeClr val="bg1"/>
                        </a:solidFill>
                        <a:latin typeface="Arial" panose="020B0604020202020204" pitchFamily="34" charset="0"/>
                        <a:cs typeface="Arial" panose="020B0604020202020204" pitchFamily="34" charset="0"/>
                      </a:endParaRPr>
                    </a:p>
                  </a:txBody>
                  <a:tcPr marL="51435" marR="51435" marT="25718" marB="25718"/>
                </a:tc>
                <a:extLst>
                  <a:ext uri="{0D108BD9-81ED-4DB2-BD59-A6C34878D82A}">
                    <a16:rowId xmlns:a16="http://schemas.microsoft.com/office/drawing/2014/main" val="10003"/>
                  </a:ext>
                </a:extLst>
              </a:tr>
              <a:tr h="328213">
                <a:tc>
                  <a:txBody>
                    <a:bodyPr/>
                    <a:lstStyle/>
                    <a:p>
                      <a:pPr lvl="0" algn="l"/>
                      <a:r>
                        <a:rPr lang="ro-RO" sz="1400" b="1" noProof="0" dirty="0">
                          <a:solidFill>
                            <a:schemeClr val="bg1"/>
                          </a:solidFill>
                          <a:latin typeface="Arial" pitchFamily="34" charset="0"/>
                          <a:cs typeface="Arial" pitchFamily="34" charset="0"/>
                        </a:rPr>
                        <a:t>Neurotomii</a:t>
                      </a:r>
                    </a:p>
                  </a:txBody>
                  <a:tcPr marL="51435" marR="51435" marT="25718" marB="25718"/>
                </a:tc>
                <a:tc>
                  <a:txBody>
                    <a:bodyPr/>
                    <a:lstStyle/>
                    <a:p>
                      <a:pPr lvl="0" algn="ctr"/>
                      <a:endParaRPr lang="ro-RO" sz="1400" b="1" noProof="0" dirty="0">
                        <a:solidFill>
                          <a:schemeClr val="bg1"/>
                        </a:solidFill>
                        <a:latin typeface="Arial" pitchFamily="34" charset="0"/>
                        <a:cs typeface="Arial" pitchFamily="34" charset="0"/>
                      </a:endParaRPr>
                    </a:p>
                  </a:txBody>
                  <a:tcPr marL="51435" marR="51435" marT="25718" marB="25718"/>
                </a:tc>
                <a:tc>
                  <a:txBody>
                    <a:bodyPr/>
                    <a:lstStyle/>
                    <a:p>
                      <a:pPr lvl="0" algn="ctr"/>
                      <a:r>
                        <a:rPr lang="ro-RO" sz="1400" b="1" noProof="0" dirty="0">
                          <a:solidFill>
                            <a:schemeClr val="bg1"/>
                          </a:solidFill>
                          <a:latin typeface="Arial" pitchFamily="34" charset="0"/>
                          <a:cs typeface="Arial" pitchFamily="34" charset="0"/>
                        </a:rPr>
                        <a:t>12</a:t>
                      </a:r>
                    </a:p>
                  </a:txBody>
                  <a:tcPr marL="51435" marR="51435" marT="25718" marB="25718"/>
                </a:tc>
                <a:tc>
                  <a:txBody>
                    <a:bodyPr/>
                    <a:lstStyle/>
                    <a:p>
                      <a:pPr lvl="0" algn="ctr"/>
                      <a:r>
                        <a:rPr lang="ro-RO" sz="1400" b="1" noProof="0" dirty="0">
                          <a:solidFill>
                            <a:schemeClr val="bg1"/>
                          </a:solidFill>
                          <a:latin typeface="Arial" panose="020B0604020202020204" pitchFamily="34" charset="0"/>
                          <a:cs typeface="Arial" panose="020B0604020202020204" pitchFamily="34" charset="0"/>
                        </a:rPr>
                        <a:t>10</a:t>
                      </a:r>
                    </a:p>
                  </a:txBody>
                  <a:tcPr marL="51435" marR="51435" marT="25718" marB="25718"/>
                </a:tc>
                <a:tc>
                  <a:txBody>
                    <a:bodyPr/>
                    <a:lstStyle/>
                    <a:p>
                      <a:pPr lvl="0" algn="ctr"/>
                      <a:r>
                        <a:rPr lang="ro-RO" sz="1400" b="1" noProof="0" dirty="0">
                          <a:solidFill>
                            <a:schemeClr val="bg1"/>
                          </a:solidFill>
                          <a:latin typeface="Arial" panose="020B0604020202020204" pitchFamily="34" charset="0"/>
                          <a:cs typeface="Arial" panose="020B0604020202020204" pitchFamily="34" charset="0"/>
                        </a:rPr>
                        <a:t>  8</a:t>
                      </a:r>
                    </a:p>
                  </a:txBody>
                  <a:tcPr marL="51435" marR="51435" marT="25718" marB="25718"/>
                </a:tc>
                <a:tc>
                  <a:txBody>
                    <a:bodyPr/>
                    <a:lstStyle/>
                    <a:p>
                      <a:pPr lvl="0" algn="ctr"/>
                      <a:r>
                        <a:rPr lang="ro-RO" sz="1400" b="1" noProof="0" dirty="0">
                          <a:solidFill>
                            <a:schemeClr val="bg1"/>
                          </a:solidFill>
                          <a:latin typeface="Arial" panose="020B0604020202020204" pitchFamily="34" charset="0"/>
                          <a:cs typeface="Arial" panose="020B0604020202020204" pitchFamily="34" charset="0"/>
                        </a:rPr>
                        <a:t>5</a:t>
                      </a:r>
                    </a:p>
                  </a:txBody>
                  <a:tcPr marL="51435" marR="51435" marT="25718" marB="25718"/>
                </a:tc>
                <a:tc>
                  <a:txBody>
                    <a:bodyPr/>
                    <a:lstStyle/>
                    <a:p>
                      <a:pPr lvl="0" algn="ctr"/>
                      <a:r>
                        <a:rPr lang="en-US" sz="1400" b="1" noProof="0" dirty="0">
                          <a:solidFill>
                            <a:schemeClr val="bg1"/>
                          </a:solidFill>
                          <a:latin typeface="Arial" panose="020B0604020202020204" pitchFamily="34" charset="0"/>
                          <a:cs typeface="Arial" panose="020B0604020202020204" pitchFamily="34" charset="0"/>
                        </a:rPr>
                        <a:t>8</a:t>
                      </a:r>
                      <a:endParaRPr lang="ro-RO" sz="1400" b="1" noProof="0" dirty="0">
                        <a:solidFill>
                          <a:schemeClr val="bg1"/>
                        </a:solidFill>
                        <a:latin typeface="Arial" panose="020B0604020202020204" pitchFamily="34" charset="0"/>
                        <a:cs typeface="Arial" panose="020B0604020202020204" pitchFamily="34" charset="0"/>
                      </a:endParaRPr>
                    </a:p>
                  </a:txBody>
                  <a:tcPr marL="51435" marR="51435" marT="25718" marB="25718"/>
                </a:tc>
                <a:extLst>
                  <a:ext uri="{0D108BD9-81ED-4DB2-BD59-A6C34878D82A}">
                    <a16:rowId xmlns:a16="http://schemas.microsoft.com/office/drawing/2014/main" val="10004"/>
                  </a:ext>
                </a:extLst>
              </a:tr>
            </a:tbl>
          </a:graphicData>
        </a:graphic>
      </p:graphicFrame>
      <p:graphicFrame>
        <p:nvGraphicFramePr>
          <p:cNvPr id="5" name="Диаграмма 4"/>
          <p:cNvGraphicFramePr/>
          <p:nvPr>
            <p:extLst>
              <p:ext uri="{D42A27DB-BD31-4B8C-83A1-F6EECF244321}">
                <p14:modId xmlns:p14="http://schemas.microsoft.com/office/powerpoint/2010/main" val="1331665927"/>
              </p:ext>
            </p:extLst>
          </p:nvPr>
        </p:nvGraphicFramePr>
        <p:xfrm>
          <a:off x="251521" y="2996953"/>
          <a:ext cx="4896544" cy="3312367"/>
        </p:xfrm>
        <a:graphic>
          <a:graphicData uri="http://schemas.openxmlformats.org/drawingml/2006/chart">
            <c:chart xmlns:c="http://schemas.openxmlformats.org/drawingml/2006/chart" xmlns:r="http://schemas.openxmlformats.org/officeDocument/2006/relationships" r:id="rId2"/>
          </a:graphicData>
        </a:graphic>
      </p:graphicFrame>
      <p:pic>
        <p:nvPicPr>
          <p:cNvPr id="6" name="Рисунок 1"/>
          <p:cNvPicPr>
            <a:picLocks noChangeAspect="1"/>
          </p:cNvPicPr>
          <p:nvPr/>
        </p:nvPicPr>
        <p:blipFill>
          <a:blip r:embed="rId3">
            <a:extLst>
              <a:ext uri="{28A0092B-C50C-407E-A947-70E740481C1C}">
                <a14:useLocalDpi xmlns:a14="http://schemas.microsoft.com/office/drawing/2010/main" val="0"/>
              </a:ext>
            </a:extLst>
          </a:blip>
          <a:srcRect t="11160" r="2724"/>
          <a:stretch>
            <a:fillRect/>
          </a:stretch>
        </p:blipFill>
        <p:spPr bwMode="auto">
          <a:xfrm>
            <a:off x="5356345" y="2996953"/>
            <a:ext cx="3697525" cy="331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7092529"/>
      </p:ext>
    </p:extLst>
  </p:cSld>
  <p:clrMapOvr>
    <a:masterClrMapping/>
  </p:clrMapOvr>
  <p:transition spd="slow">
    <p:wedg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hlinkClick r:id="rId2"/>
          </p:cNvPr>
          <p:cNvSpPr>
            <a:spLocks noChangeArrowheads="1"/>
          </p:cNvSpPr>
          <p:nvPr/>
        </p:nvSpPr>
        <p:spPr bwMode="auto">
          <a:xfrm>
            <a:off x="1691267" y="1587654"/>
            <a:ext cx="4860429" cy="129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 tIns="12498" rIns="3571" bIns="12498" anchor="ctr">
            <a:spAutoFit/>
          </a:bodyPr>
          <a:lstStyle>
            <a:lvl1pPr>
              <a:defRPr>
                <a:solidFill>
                  <a:schemeClr val="tx1"/>
                </a:solidFill>
                <a:latin typeface="Corbel" panose="020B0503020204020204" pitchFamily="34" charset="0"/>
                <a:cs typeface="Arial" panose="020B0604020202020204" pitchFamily="34" charset="0"/>
              </a:defRPr>
            </a:lvl1pPr>
            <a:lvl2pPr marL="742950" indent="-285750">
              <a:defRPr>
                <a:solidFill>
                  <a:schemeClr val="tx1"/>
                </a:solidFill>
                <a:latin typeface="Corbel" panose="020B0503020204020204" pitchFamily="34" charset="0"/>
                <a:cs typeface="Arial" panose="020B0604020202020204" pitchFamily="34" charset="0"/>
              </a:defRPr>
            </a:lvl2pPr>
            <a:lvl3pPr marL="1143000" indent="-228600">
              <a:defRPr>
                <a:solidFill>
                  <a:schemeClr val="tx1"/>
                </a:solidFill>
                <a:latin typeface="Corbel" panose="020B0503020204020204" pitchFamily="34" charset="0"/>
                <a:cs typeface="Arial" panose="020B0604020202020204" pitchFamily="34" charset="0"/>
              </a:defRPr>
            </a:lvl3pPr>
            <a:lvl4pPr marL="1600200" indent="-228600">
              <a:defRPr>
                <a:solidFill>
                  <a:schemeClr val="tx1"/>
                </a:solidFill>
                <a:latin typeface="Corbel" panose="020B0503020204020204" pitchFamily="34" charset="0"/>
                <a:cs typeface="Arial" panose="020B0604020202020204" pitchFamily="34" charset="0"/>
              </a:defRPr>
            </a:lvl4pPr>
            <a:lvl5pPr marL="2057400" indent="-228600">
              <a:defRPr>
                <a:solidFill>
                  <a:schemeClr val="tx1"/>
                </a:solidFill>
                <a:latin typeface="Corbel" panose="020B0503020204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9pPr>
          </a:lstStyle>
          <a:p>
            <a:endParaRPr lang="ru-RU" altLang="ru-RU" sz="675">
              <a:solidFill>
                <a:srgbClr val="000000"/>
              </a:solidFill>
              <a:latin typeface="Arial" panose="020B0604020202020204" pitchFamily="34" charset="0"/>
            </a:endParaRPr>
          </a:p>
        </p:txBody>
      </p:sp>
      <p:sp>
        <p:nvSpPr>
          <p:cNvPr id="3" name="Rectangle 5">
            <a:hlinkClick r:id="rId2"/>
          </p:cNvPr>
          <p:cNvSpPr>
            <a:spLocks noChangeArrowheads="1"/>
          </p:cNvSpPr>
          <p:nvPr/>
        </p:nvSpPr>
        <p:spPr bwMode="auto">
          <a:xfrm>
            <a:off x="1691267" y="1587654"/>
            <a:ext cx="4860429" cy="129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 tIns="12498" rIns="3571" bIns="12498" anchor="ctr">
            <a:spAutoFit/>
          </a:bodyPr>
          <a:lstStyle>
            <a:lvl1pPr>
              <a:defRPr>
                <a:solidFill>
                  <a:schemeClr val="tx1"/>
                </a:solidFill>
                <a:latin typeface="Corbel" panose="020B0503020204020204" pitchFamily="34" charset="0"/>
                <a:cs typeface="Arial" panose="020B0604020202020204" pitchFamily="34" charset="0"/>
              </a:defRPr>
            </a:lvl1pPr>
            <a:lvl2pPr marL="742950" indent="-285750">
              <a:defRPr>
                <a:solidFill>
                  <a:schemeClr val="tx1"/>
                </a:solidFill>
                <a:latin typeface="Corbel" panose="020B0503020204020204" pitchFamily="34" charset="0"/>
                <a:cs typeface="Arial" panose="020B0604020202020204" pitchFamily="34" charset="0"/>
              </a:defRPr>
            </a:lvl2pPr>
            <a:lvl3pPr marL="1143000" indent="-228600">
              <a:defRPr>
                <a:solidFill>
                  <a:schemeClr val="tx1"/>
                </a:solidFill>
                <a:latin typeface="Corbel" panose="020B0503020204020204" pitchFamily="34" charset="0"/>
                <a:cs typeface="Arial" panose="020B0604020202020204" pitchFamily="34" charset="0"/>
              </a:defRPr>
            </a:lvl3pPr>
            <a:lvl4pPr marL="1600200" indent="-228600">
              <a:defRPr>
                <a:solidFill>
                  <a:schemeClr val="tx1"/>
                </a:solidFill>
                <a:latin typeface="Corbel" panose="020B0503020204020204" pitchFamily="34" charset="0"/>
                <a:cs typeface="Arial" panose="020B0604020202020204" pitchFamily="34" charset="0"/>
              </a:defRPr>
            </a:lvl4pPr>
            <a:lvl5pPr marL="2057400" indent="-228600">
              <a:defRPr>
                <a:solidFill>
                  <a:schemeClr val="tx1"/>
                </a:solidFill>
                <a:latin typeface="Corbel" panose="020B0503020204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9pPr>
          </a:lstStyle>
          <a:p>
            <a:endParaRPr lang="ru-RU" altLang="ru-RU" sz="675">
              <a:solidFill>
                <a:srgbClr val="000000"/>
              </a:solidFill>
              <a:latin typeface="Arial" panose="020B0604020202020204" pitchFamily="34"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853971250"/>
              </p:ext>
            </p:extLst>
          </p:nvPr>
        </p:nvGraphicFramePr>
        <p:xfrm>
          <a:off x="467544" y="1587654"/>
          <a:ext cx="8208912" cy="3785561"/>
        </p:xfrm>
        <a:graphic>
          <a:graphicData uri="http://schemas.openxmlformats.org/drawingml/2006/table">
            <a:tbl>
              <a:tblPr firstRow="1" bandRow="1">
                <a:tableStyleId>{69CF1AB2-1976-4502-BF36-3FF5EA218861}</a:tableStyleId>
              </a:tblPr>
              <a:tblGrid>
                <a:gridCol w="7127260">
                  <a:extLst>
                    <a:ext uri="{9D8B030D-6E8A-4147-A177-3AD203B41FA5}">
                      <a16:colId xmlns:a16="http://schemas.microsoft.com/office/drawing/2014/main" val="20000"/>
                    </a:ext>
                  </a:extLst>
                </a:gridCol>
                <a:gridCol w="1081652">
                  <a:extLst>
                    <a:ext uri="{9D8B030D-6E8A-4147-A177-3AD203B41FA5}">
                      <a16:colId xmlns:a16="http://schemas.microsoft.com/office/drawing/2014/main" val="20001"/>
                    </a:ext>
                  </a:extLst>
                </a:gridCol>
              </a:tblGrid>
              <a:tr h="5603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sz="1400" noProof="0" dirty="0">
                          <a:solidFill>
                            <a:schemeClr val="bg1"/>
                          </a:solidFill>
                          <a:effectLst/>
                          <a:latin typeface="Arial" panose="020B0604020202020204" pitchFamily="34" charset="0"/>
                          <a:cs typeface="Arial" panose="020B0604020202020204" pitchFamily="34" charset="0"/>
                        </a:rPr>
                        <a:t>Proceduri efectuate în Sala de Electrofiziologie</a:t>
                      </a:r>
                      <a:endParaRPr lang="ro-RO" sz="1400" b="1" noProof="0" dirty="0">
                        <a:solidFill>
                          <a:schemeClr val="bg1"/>
                        </a:solidFill>
                        <a:latin typeface="Arial" panose="020B0604020202020204" pitchFamily="34" charset="0"/>
                        <a:cs typeface="Arial" panose="020B0604020202020204" pitchFamily="34" charset="0"/>
                      </a:endParaRPr>
                    </a:p>
                  </a:txBody>
                  <a:tcPr marL="51446" marR="51446" marT="25713" marB="25713"/>
                </a:tc>
                <a:tc>
                  <a:txBody>
                    <a:bodyPr/>
                    <a:lstStyle/>
                    <a:p>
                      <a:pPr algn="ctr"/>
                      <a:r>
                        <a:rPr lang="ro-RO" sz="1400" b="1" noProof="0" dirty="0">
                          <a:solidFill>
                            <a:schemeClr val="bg1"/>
                          </a:solidFill>
                          <a:latin typeface="Arial" panose="020B0604020202020204" pitchFamily="34" charset="0"/>
                          <a:cs typeface="Arial" panose="020B0604020202020204" pitchFamily="34" charset="0"/>
                        </a:rPr>
                        <a:t>202</a:t>
                      </a:r>
                      <a:r>
                        <a:rPr lang="en-US" sz="1400" b="1" noProof="0" dirty="0">
                          <a:solidFill>
                            <a:schemeClr val="bg1"/>
                          </a:solidFill>
                          <a:latin typeface="Arial" panose="020B0604020202020204" pitchFamily="34" charset="0"/>
                          <a:cs typeface="Arial" panose="020B0604020202020204" pitchFamily="34" charset="0"/>
                        </a:rPr>
                        <a:t>1</a:t>
                      </a:r>
                      <a:endParaRPr lang="ro-RO" sz="1400" b="1" noProof="0" dirty="0">
                        <a:solidFill>
                          <a:schemeClr val="bg1"/>
                        </a:solidFill>
                        <a:latin typeface="Arial" panose="020B0604020202020204" pitchFamily="34" charset="0"/>
                        <a:cs typeface="Arial" panose="020B0604020202020204" pitchFamily="34" charset="0"/>
                      </a:endParaRPr>
                    </a:p>
                  </a:txBody>
                  <a:tcPr marL="51446" marR="51446" marT="25713" marB="25713"/>
                </a:tc>
                <a:extLst>
                  <a:ext uri="{0D108BD9-81ED-4DB2-BD59-A6C34878D82A}">
                    <a16:rowId xmlns:a16="http://schemas.microsoft.com/office/drawing/2014/main" val="10000"/>
                  </a:ext>
                </a:extLst>
              </a:tr>
              <a:tr h="422541">
                <a:tc>
                  <a:txBody>
                    <a:bodyPr/>
                    <a:lstStyle/>
                    <a:p>
                      <a:r>
                        <a:rPr lang="ro-RO" sz="1400" b="1" noProof="0" dirty="0">
                          <a:solidFill>
                            <a:schemeClr val="bg1"/>
                          </a:solidFill>
                          <a:latin typeface="Arial" panose="020B0604020202020204" pitchFamily="34" charset="0"/>
                          <a:cs typeface="Arial" panose="020B0604020202020204" pitchFamily="34" charset="0"/>
                        </a:rPr>
                        <a:t>Total studii de electrofiziologie dintre care:</a:t>
                      </a:r>
                    </a:p>
                  </a:txBody>
                  <a:tcPr marL="51446" marR="51446" marT="25713" marB="25713"/>
                </a:tc>
                <a:tc>
                  <a:txBody>
                    <a:bodyPr/>
                    <a:lstStyle/>
                    <a:p>
                      <a:pPr algn="ctr"/>
                      <a:r>
                        <a:rPr lang="ro-RO" sz="1400" b="1" noProof="0" dirty="0">
                          <a:solidFill>
                            <a:schemeClr val="bg1"/>
                          </a:solidFill>
                          <a:latin typeface="Arial" panose="020B0604020202020204" pitchFamily="34" charset="0"/>
                          <a:cs typeface="Arial" panose="020B0604020202020204" pitchFamily="34" charset="0"/>
                        </a:rPr>
                        <a:t>1</a:t>
                      </a:r>
                      <a:r>
                        <a:rPr lang="en-US" sz="1400" b="1" noProof="0" dirty="0">
                          <a:solidFill>
                            <a:schemeClr val="bg1"/>
                          </a:solidFill>
                          <a:latin typeface="Arial" panose="020B0604020202020204" pitchFamily="34" charset="0"/>
                          <a:cs typeface="Arial" panose="020B0604020202020204" pitchFamily="34" charset="0"/>
                        </a:rPr>
                        <a:t>58</a:t>
                      </a:r>
                      <a:endParaRPr lang="ro-RO" sz="1400" b="1" noProof="0" dirty="0">
                        <a:solidFill>
                          <a:schemeClr val="bg1"/>
                        </a:solidFill>
                        <a:latin typeface="Arial" panose="020B0604020202020204" pitchFamily="34" charset="0"/>
                        <a:cs typeface="Arial" panose="020B0604020202020204" pitchFamily="34" charset="0"/>
                      </a:endParaRPr>
                    </a:p>
                  </a:txBody>
                  <a:tcPr marL="51446" marR="51446" marT="25713" marB="25713"/>
                </a:tc>
                <a:extLst>
                  <a:ext uri="{0D108BD9-81ED-4DB2-BD59-A6C34878D82A}">
                    <a16:rowId xmlns:a16="http://schemas.microsoft.com/office/drawing/2014/main" val="10001"/>
                  </a:ext>
                </a:extLst>
              </a:tr>
              <a:tr h="369431">
                <a:tc>
                  <a:txBody>
                    <a:bodyPr/>
                    <a:lstStyle/>
                    <a:p>
                      <a:r>
                        <a:rPr lang="ro-RO" sz="1400" b="1" noProof="0" dirty="0">
                          <a:solidFill>
                            <a:schemeClr val="bg1"/>
                          </a:solidFill>
                          <a:latin typeface="Arial" panose="020B0604020202020204" pitchFamily="34" charset="0"/>
                          <a:cs typeface="Arial" panose="020B0604020202020204" pitchFamily="34" charset="0"/>
                        </a:rPr>
                        <a:t>Ablații</a:t>
                      </a:r>
                    </a:p>
                  </a:txBody>
                  <a:tcPr marL="51446" marR="51446" marT="25713" marB="25713"/>
                </a:tc>
                <a:tc>
                  <a:txBody>
                    <a:bodyPr/>
                    <a:lstStyle/>
                    <a:p>
                      <a:pPr algn="ctr"/>
                      <a:r>
                        <a:rPr lang="en-US" sz="1400" b="1" noProof="0" dirty="0">
                          <a:solidFill>
                            <a:schemeClr val="bg1"/>
                          </a:solidFill>
                          <a:latin typeface="Arial" panose="020B0604020202020204" pitchFamily="34" charset="0"/>
                          <a:cs typeface="Arial" panose="020B0604020202020204" pitchFamily="34" charset="0"/>
                        </a:rPr>
                        <a:t>133</a:t>
                      </a:r>
                      <a:endParaRPr lang="ro-RO" sz="1400" b="1" noProof="0" dirty="0">
                        <a:solidFill>
                          <a:schemeClr val="bg1"/>
                        </a:solidFill>
                        <a:latin typeface="Arial" panose="020B0604020202020204" pitchFamily="34" charset="0"/>
                        <a:cs typeface="Arial" panose="020B0604020202020204" pitchFamily="34" charset="0"/>
                      </a:endParaRPr>
                    </a:p>
                  </a:txBody>
                  <a:tcPr marL="51446" marR="51446" marT="25713" marB="25713"/>
                </a:tc>
                <a:extLst>
                  <a:ext uri="{0D108BD9-81ED-4DB2-BD59-A6C34878D82A}">
                    <a16:rowId xmlns:a16="http://schemas.microsoft.com/office/drawing/2014/main" val="10002"/>
                  </a:ext>
                </a:extLst>
              </a:tr>
              <a:tr h="4847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o-RO" sz="1400" b="1" noProof="0" dirty="0">
                          <a:solidFill>
                            <a:schemeClr val="bg1"/>
                          </a:solidFill>
                          <a:effectLst/>
                          <a:latin typeface="Arial" panose="020B0604020202020204" pitchFamily="34" charset="0"/>
                          <a:cs typeface="Arial" panose="020B0604020202020204" pitchFamily="34" charset="0"/>
                        </a:rPr>
                        <a:t>Ablații în sindrom WPW și diferite căi accesorii </a:t>
                      </a:r>
                      <a:endParaRPr lang="ro-RO" sz="1400" b="1" noProof="0" dirty="0">
                        <a:solidFill>
                          <a:schemeClr val="bg1"/>
                        </a:solidFill>
                        <a:latin typeface="Arial" panose="020B0604020202020204" pitchFamily="34" charset="0"/>
                        <a:cs typeface="Arial" panose="020B0604020202020204" pitchFamily="34" charset="0"/>
                      </a:endParaRPr>
                    </a:p>
                  </a:txBody>
                  <a:tcPr marL="51446" marR="51446" marT="25713" marB="25713"/>
                </a:tc>
                <a:tc>
                  <a:txBody>
                    <a:bodyPr/>
                    <a:lstStyle/>
                    <a:p>
                      <a:pPr algn="ctr"/>
                      <a:r>
                        <a:rPr lang="en-US" sz="1400" b="1" noProof="0" dirty="0">
                          <a:solidFill>
                            <a:schemeClr val="bg1"/>
                          </a:solidFill>
                          <a:latin typeface="Arial" panose="020B0604020202020204" pitchFamily="34" charset="0"/>
                          <a:cs typeface="Arial" panose="020B0604020202020204" pitchFamily="34" charset="0"/>
                        </a:rPr>
                        <a:t>12</a:t>
                      </a:r>
                      <a:endParaRPr lang="ro-RO" sz="1400" b="1" noProof="0" dirty="0">
                        <a:solidFill>
                          <a:schemeClr val="bg1"/>
                        </a:solidFill>
                        <a:latin typeface="Arial" panose="020B0604020202020204" pitchFamily="34" charset="0"/>
                        <a:cs typeface="Arial" panose="020B0604020202020204" pitchFamily="34" charset="0"/>
                      </a:endParaRPr>
                    </a:p>
                  </a:txBody>
                  <a:tcPr marL="51446" marR="51446" marT="25713" marB="25713"/>
                </a:tc>
                <a:extLst>
                  <a:ext uri="{0D108BD9-81ED-4DB2-BD59-A6C34878D82A}">
                    <a16:rowId xmlns:a16="http://schemas.microsoft.com/office/drawing/2014/main" val="10004"/>
                  </a:ext>
                </a:extLst>
              </a:tr>
              <a:tr h="369431">
                <a:tc>
                  <a:txBody>
                    <a:bodyPr/>
                    <a:lstStyle/>
                    <a:p>
                      <a:r>
                        <a:rPr lang="ro-RO" sz="1400" b="1" noProof="0" dirty="0">
                          <a:solidFill>
                            <a:schemeClr val="bg1"/>
                          </a:solidFill>
                          <a:effectLst/>
                          <a:latin typeface="Arial" panose="020B0604020202020204" pitchFamily="34" charset="0"/>
                          <a:cs typeface="Arial" panose="020B0604020202020204" pitchFamily="34" charset="0"/>
                        </a:rPr>
                        <a:t>Ablații în flutter </a:t>
                      </a:r>
                      <a:r>
                        <a:rPr lang="ro-RO" sz="1400" b="1" noProof="0" dirty="0" err="1">
                          <a:solidFill>
                            <a:schemeClr val="bg1"/>
                          </a:solidFill>
                          <a:effectLst/>
                          <a:latin typeface="Arial" panose="020B0604020202020204" pitchFamily="34" charset="0"/>
                          <a:cs typeface="Arial" panose="020B0604020202020204" pitchFamily="34" charset="0"/>
                        </a:rPr>
                        <a:t>atrial</a:t>
                      </a:r>
                      <a:endParaRPr lang="ro-RO" sz="1400" b="1" noProof="0" dirty="0">
                        <a:solidFill>
                          <a:schemeClr val="bg1"/>
                        </a:solidFill>
                        <a:latin typeface="Arial" panose="020B0604020202020204" pitchFamily="34" charset="0"/>
                        <a:cs typeface="Arial" panose="020B0604020202020204" pitchFamily="34" charset="0"/>
                      </a:endParaRPr>
                    </a:p>
                  </a:txBody>
                  <a:tcPr marL="51446" marR="51446" marT="25713" marB="25713"/>
                </a:tc>
                <a:tc>
                  <a:txBody>
                    <a:bodyPr/>
                    <a:lstStyle/>
                    <a:p>
                      <a:pPr algn="ctr"/>
                      <a:r>
                        <a:rPr lang="en-US" sz="1400" b="1" noProof="0" dirty="0">
                          <a:solidFill>
                            <a:schemeClr val="bg1"/>
                          </a:solidFill>
                          <a:latin typeface="Arial" panose="020B0604020202020204" pitchFamily="34" charset="0"/>
                          <a:cs typeface="Arial" panose="020B0604020202020204" pitchFamily="34" charset="0"/>
                        </a:rPr>
                        <a:t>53</a:t>
                      </a:r>
                      <a:endParaRPr lang="ro-RO" sz="1400" b="1" noProof="0" dirty="0">
                        <a:solidFill>
                          <a:schemeClr val="bg1"/>
                        </a:solidFill>
                        <a:latin typeface="Arial" panose="020B0604020202020204" pitchFamily="34" charset="0"/>
                        <a:cs typeface="Arial" panose="020B0604020202020204" pitchFamily="34" charset="0"/>
                      </a:endParaRPr>
                    </a:p>
                  </a:txBody>
                  <a:tcPr marL="51446" marR="51446" marT="25713" marB="25713"/>
                </a:tc>
                <a:extLst>
                  <a:ext uri="{0D108BD9-81ED-4DB2-BD59-A6C34878D82A}">
                    <a16:rowId xmlns:a16="http://schemas.microsoft.com/office/drawing/2014/main" val="10005"/>
                  </a:ext>
                </a:extLst>
              </a:tr>
              <a:tr h="560383">
                <a:tc>
                  <a:txBody>
                    <a:bodyPr/>
                    <a:lstStyle/>
                    <a:p>
                      <a:r>
                        <a:rPr lang="ro-RO" sz="1400" b="1" noProof="0" dirty="0">
                          <a:solidFill>
                            <a:schemeClr val="bg1"/>
                          </a:solidFill>
                          <a:effectLst/>
                          <a:latin typeface="Arial" panose="020B0604020202020204" pitchFamily="34" charset="0"/>
                          <a:cs typeface="Arial" panose="020B0604020202020204" pitchFamily="34" charset="0"/>
                        </a:rPr>
                        <a:t>Ablații în tahicardia AV reciprocă</a:t>
                      </a:r>
                      <a:endParaRPr lang="ro-RO" sz="1400" b="1" noProof="0" dirty="0">
                        <a:solidFill>
                          <a:schemeClr val="bg1"/>
                        </a:solidFill>
                        <a:latin typeface="Arial" panose="020B0604020202020204" pitchFamily="34" charset="0"/>
                        <a:cs typeface="Arial" panose="020B0604020202020204" pitchFamily="34" charset="0"/>
                      </a:endParaRPr>
                    </a:p>
                  </a:txBody>
                  <a:tcPr marL="51446" marR="51446" marT="25713" marB="25713"/>
                </a:tc>
                <a:tc>
                  <a:txBody>
                    <a:bodyPr/>
                    <a:lstStyle/>
                    <a:p>
                      <a:pPr algn="ctr"/>
                      <a:r>
                        <a:rPr lang="en-US" sz="1400" b="1" noProof="0" dirty="0">
                          <a:solidFill>
                            <a:schemeClr val="bg1"/>
                          </a:solidFill>
                          <a:latin typeface="Arial" panose="020B0604020202020204" pitchFamily="34" charset="0"/>
                          <a:cs typeface="Arial" panose="020B0604020202020204" pitchFamily="34" charset="0"/>
                        </a:rPr>
                        <a:t>33</a:t>
                      </a:r>
                      <a:endParaRPr lang="ro-RO" sz="1400" b="1" noProof="0" dirty="0">
                        <a:solidFill>
                          <a:schemeClr val="bg1"/>
                        </a:solidFill>
                        <a:latin typeface="Arial" panose="020B0604020202020204" pitchFamily="34" charset="0"/>
                        <a:cs typeface="Arial" panose="020B0604020202020204" pitchFamily="34" charset="0"/>
                      </a:endParaRPr>
                    </a:p>
                  </a:txBody>
                  <a:tcPr marL="51446" marR="51446" marT="25713" marB="25713"/>
                </a:tc>
                <a:extLst>
                  <a:ext uri="{0D108BD9-81ED-4DB2-BD59-A6C34878D82A}">
                    <a16:rowId xmlns:a16="http://schemas.microsoft.com/office/drawing/2014/main" val="10006"/>
                  </a:ext>
                </a:extLst>
              </a:tr>
              <a:tr h="531692">
                <a:tc>
                  <a:txBody>
                    <a:bodyPr/>
                    <a:lstStyle/>
                    <a:p>
                      <a:r>
                        <a:rPr lang="ro-RO" sz="1400" b="1" noProof="0" dirty="0">
                          <a:solidFill>
                            <a:schemeClr val="bg1"/>
                          </a:solidFill>
                          <a:effectLst/>
                          <a:latin typeface="Arial" panose="020B0604020202020204" pitchFamily="34" charset="0"/>
                          <a:cs typeface="Arial" panose="020B0604020202020204" pitchFamily="34" charset="0"/>
                        </a:rPr>
                        <a:t>Ablații în tahicardia </a:t>
                      </a:r>
                      <a:r>
                        <a:rPr lang="ro-RO" sz="1400" b="1" noProof="0" dirty="0" err="1">
                          <a:solidFill>
                            <a:schemeClr val="bg1"/>
                          </a:solidFill>
                          <a:effectLst/>
                          <a:latin typeface="Arial" panose="020B0604020202020204" pitchFamily="34" charset="0"/>
                          <a:cs typeface="Arial" panose="020B0604020202020204" pitchFamily="34" charset="0"/>
                        </a:rPr>
                        <a:t>atrială</a:t>
                      </a:r>
                      <a:r>
                        <a:rPr lang="ro-RO" sz="1400" b="1" noProof="0" dirty="0">
                          <a:solidFill>
                            <a:schemeClr val="bg1"/>
                          </a:solidFill>
                          <a:effectLst/>
                          <a:latin typeface="Arial" panose="020B0604020202020204" pitchFamily="34" charset="0"/>
                          <a:cs typeface="Arial" panose="020B0604020202020204" pitchFamily="34" charset="0"/>
                        </a:rPr>
                        <a:t> focală </a:t>
                      </a:r>
                      <a:endParaRPr lang="ro-RO" sz="1400" b="1" noProof="0" dirty="0">
                        <a:solidFill>
                          <a:schemeClr val="bg1"/>
                        </a:solidFill>
                        <a:latin typeface="Arial" panose="020B0604020202020204" pitchFamily="34" charset="0"/>
                        <a:cs typeface="Arial" panose="020B0604020202020204" pitchFamily="34" charset="0"/>
                      </a:endParaRPr>
                    </a:p>
                  </a:txBody>
                  <a:tcPr marL="51446" marR="51446" marT="25713" marB="25713"/>
                </a:tc>
                <a:tc>
                  <a:txBody>
                    <a:bodyPr/>
                    <a:lstStyle/>
                    <a:p>
                      <a:pPr algn="ctr"/>
                      <a:r>
                        <a:rPr lang="en-US" sz="1400" b="1" noProof="0" dirty="0">
                          <a:solidFill>
                            <a:schemeClr val="bg1"/>
                          </a:solidFill>
                          <a:latin typeface="Arial" panose="020B0604020202020204" pitchFamily="34" charset="0"/>
                          <a:cs typeface="Arial" panose="020B0604020202020204" pitchFamily="34" charset="0"/>
                        </a:rPr>
                        <a:t>9</a:t>
                      </a:r>
                      <a:endParaRPr lang="ro-RO" sz="1400" b="1" noProof="0" dirty="0">
                        <a:solidFill>
                          <a:schemeClr val="bg1"/>
                        </a:solidFill>
                        <a:latin typeface="Arial" panose="020B0604020202020204" pitchFamily="34" charset="0"/>
                        <a:cs typeface="Arial" panose="020B0604020202020204" pitchFamily="34" charset="0"/>
                      </a:endParaRPr>
                    </a:p>
                  </a:txBody>
                  <a:tcPr marL="51446" marR="51446" marT="25713" marB="25713"/>
                </a:tc>
                <a:extLst>
                  <a:ext uri="{0D108BD9-81ED-4DB2-BD59-A6C34878D82A}">
                    <a16:rowId xmlns:a16="http://schemas.microsoft.com/office/drawing/2014/main" val="10007"/>
                  </a:ext>
                </a:extLst>
              </a:tr>
              <a:tr h="486987">
                <a:tc>
                  <a:txBody>
                    <a:bodyPr/>
                    <a:lstStyle/>
                    <a:p>
                      <a:r>
                        <a:rPr lang="ro-RO" sz="1400" b="1" noProof="0" dirty="0">
                          <a:solidFill>
                            <a:schemeClr val="bg1"/>
                          </a:solidFill>
                          <a:effectLst/>
                          <a:latin typeface="Arial" panose="020B0604020202020204" pitchFamily="34" charset="0"/>
                          <a:cs typeface="Arial" panose="020B0604020202020204" pitchFamily="34" charset="0"/>
                        </a:rPr>
                        <a:t>Ablații în tahicardii ventriculare focare </a:t>
                      </a:r>
                      <a:endParaRPr lang="ro-RO" sz="1400" b="1" noProof="0" dirty="0">
                        <a:solidFill>
                          <a:schemeClr val="bg1"/>
                        </a:solidFill>
                        <a:latin typeface="Arial" panose="020B0604020202020204" pitchFamily="34" charset="0"/>
                        <a:cs typeface="Arial" panose="020B0604020202020204" pitchFamily="34" charset="0"/>
                      </a:endParaRPr>
                    </a:p>
                  </a:txBody>
                  <a:tcPr marL="51446" marR="51446" marT="25713" marB="25713"/>
                </a:tc>
                <a:tc>
                  <a:txBody>
                    <a:bodyPr/>
                    <a:lstStyle/>
                    <a:p>
                      <a:pPr algn="ctr"/>
                      <a:r>
                        <a:rPr lang="en-US" sz="1400" b="1" noProof="0" dirty="0">
                          <a:solidFill>
                            <a:schemeClr val="bg1"/>
                          </a:solidFill>
                          <a:latin typeface="Arial" panose="020B0604020202020204" pitchFamily="34" charset="0"/>
                          <a:cs typeface="Arial" panose="020B0604020202020204" pitchFamily="34" charset="0"/>
                        </a:rPr>
                        <a:t>51</a:t>
                      </a:r>
                      <a:endParaRPr lang="ro-RO" sz="1400" b="1" noProof="0" dirty="0">
                        <a:solidFill>
                          <a:schemeClr val="bg1"/>
                        </a:solidFill>
                        <a:latin typeface="Arial" panose="020B0604020202020204" pitchFamily="34" charset="0"/>
                        <a:cs typeface="Arial" panose="020B0604020202020204" pitchFamily="34" charset="0"/>
                      </a:endParaRPr>
                    </a:p>
                  </a:txBody>
                  <a:tcPr marL="51446" marR="51446" marT="25713" marB="25713"/>
                </a:tc>
                <a:extLst>
                  <a:ext uri="{0D108BD9-81ED-4DB2-BD59-A6C34878D82A}">
                    <a16:rowId xmlns:a16="http://schemas.microsoft.com/office/drawing/2014/main" val="10008"/>
                  </a:ext>
                </a:extLst>
              </a:tr>
            </a:tbl>
          </a:graphicData>
        </a:graphic>
      </p:graphicFrame>
      <p:sp>
        <p:nvSpPr>
          <p:cNvPr id="5" name="TextBox 9"/>
          <p:cNvSpPr txBox="1">
            <a:spLocks noChangeArrowheads="1"/>
          </p:cNvSpPr>
          <p:nvPr/>
        </p:nvSpPr>
        <p:spPr bwMode="auto">
          <a:xfrm>
            <a:off x="1331640" y="149452"/>
            <a:ext cx="7128792" cy="646331"/>
          </a:xfrm>
          <a:prstGeom prst="rect">
            <a:avLst/>
          </a:prstGeom>
          <a:noFill/>
          <a:ln>
            <a:noFill/>
          </a:ln>
        </p:spPr>
        <p:txBody>
          <a:bodyPr wrap="square">
            <a:spAutoFit/>
          </a:bodyPr>
          <a:lstStyle>
            <a:lvl1pPr>
              <a:defRPr>
                <a:solidFill>
                  <a:schemeClr val="tx1"/>
                </a:solidFill>
                <a:latin typeface="Corbel" panose="020B0503020204020204" pitchFamily="34" charset="0"/>
                <a:cs typeface="Arial" panose="020B0604020202020204" pitchFamily="34" charset="0"/>
              </a:defRPr>
            </a:lvl1pPr>
            <a:lvl2pPr marL="742950" indent="-285750">
              <a:defRPr>
                <a:solidFill>
                  <a:schemeClr val="tx1"/>
                </a:solidFill>
                <a:latin typeface="Corbel" panose="020B0503020204020204" pitchFamily="34" charset="0"/>
                <a:cs typeface="Arial" panose="020B0604020202020204" pitchFamily="34" charset="0"/>
              </a:defRPr>
            </a:lvl2pPr>
            <a:lvl3pPr marL="1143000" indent="-228600">
              <a:defRPr>
                <a:solidFill>
                  <a:schemeClr val="tx1"/>
                </a:solidFill>
                <a:latin typeface="Corbel" panose="020B0503020204020204" pitchFamily="34" charset="0"/>
                <a:cs typeface="Arial" panose="020B0604020202020204" pitchFamily="34" charset="0"/>
              </a:defRPr>
            </a:lvl3pPr>
            <a:lvl4pPr marL="1600200" indent="-228600">
              <a:defRPr>
                <a:solidFill>
                  <a:schemeClr val="tx1"/>
                </a:solidFill>
                <a:latin typeface="Corbel" panose="020B0503020204020204" pitchFamily="34" charset="0"/>
                <a:cs typeface="Arial" panose="020B0604020202020204" pitchFamily="34" charset="0"/>
              </a:defRPr>
            </a:lvl4pPr>
            <a:lvl5pPr marL="2057400" indent="-228600">
              <a:defRPr>
                <a:solidFill>
                  <a:schemeClr val="tx1"/>
                </a:solidFill>
                <a:latin typeface="Corbel" panose="020B0503020204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9pPr>
          </a:lstStyle>
          <a:p>
            <a:pPr algn="ctr" eaLnBrk="1" hangingPunct="1"/>
            <a:endParaRPr lang="en-US" altLang="ru-RU" b="1" dirty="0" smtClean="0">
              <a:solidFill>
                <a:srgbClr val="FFFF00"/>
              </a:solidFill>
              <a:latin typeface="Arial Black" panose="020B0A04020102020204" pitchFamily="34" charset="0"/>
            </a:endParaRPr>
          </a:p>
          <a:p>
            <a:pPr algn="ctr" eaLnBrk="1" hangingPunct="1"/>
            <a:r>
              <a:rPr lang="ro-RO" altLang="ru-RU" b="1" dirty="0" smtClean="0">
                <a:solidFill>
                  <a:srgbClr val="FFFF00"/>
                </a:solidFill>
                <a:latin typeface="Arial Black" panose="020B0A04020102020204" pitchFamily="34" charset="0"/>
              </a:rPr>
              <a:t>ELECTROFIZIOLOGIE </a:t>
            </a:r>
            <a:r>
              <a:rPr lang="ro-RO" altLang="ru-RU" b="1" dirty="0">
                <a:solidFill>
                  <a:srgbClr val="FFFF00"/>
                </a:solidFill>
                <a:latin typeface="Arial Black" panose="020B0A04020102020204" pitchFamily="34" charset="0"/>
              </a:rPr>
              <a:t>CARDIACĂ</a:t>
            </a:r>
            <a:r>
              <a:rPr lang="en-US" altLang="ru-RU" b="1" dirty="0">
                <a:solidFill>
                  <a:srgbClr val="FFFF00"/>
                </a:solidFill>
                <a:latin typeface="Arial Black" panose="020B0A04020102020204" pitchFamily="34" charset="0"/>
              </a:rPr>
              <a:t>  a.2021</a:t>
            </a:r>
            <a:endParaRPr lang="ro-RO" altLang="ru-RU" b="1"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149262354"/>
      </p:ext>
    </p:extLst>
  </p:cSld>
  <p:clrMapOvr>
    <a:masterClrMapping/>
  </p:clrMapOvr>
  <p:transition spd="slow">
    <p:wedg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611560" y="126774"/>
            <a:ext cx="7920880" cy="888892"/>
          </a:xfrm>
          <a:noFill/>
        </p:spPr>
        <p:txBody>
          <a:bodyPr>
            <a:normAutofit/>
          </a:bodyPr>
          <a:lstStyle/>
          <a:p>
            <a:pPr algn="ctr"/>
            <a:r>
              <a:rPr lang="en-US" sz="2400" dirty="0">
                <a:solidFill>
                  <a:srgbClr val="FFFF00"/>
                </a:solidFill>
                <a:effectLst/>
                <a:latin typeface="Arial Black" panose="020B0A04020102020204" pitchFamily="34" charset="0"/>
                <a:cs typeface="Times New Roman" panose="02020603050405020304" pitchFamily="18" charset="0"/>
              </a:rPr>
              <a:t>I</a:t>
            </a:r>
            <a:r>
              <a:rPr lang="ro-MD" sz="2400" b="1" dirty="0">
                <a:solidFill>
                  <a:srgbClr val="FFFF00"/>
                </a:solidFill>
                <a:effectLst/>
                <a:latin typeface="Arial Black" panose="020B0A04020102020204" pitchFamily="34" charset="0"/>
                <a:cs typeface="Times New Roman" panose="02020603050405020304" pitchFamily="18" charset="0"/>
              </a:rPr>
              <a:t>NTEGRAREA SERVICIILOR DE CHIRURGIE A INIMII ŞI CARDIOLOGIE</a:t>
            </a:r>
            <a:endParaRPr lang="ru-RU" sz="2400" dirty="0">
              <a:solidFill>
                <a:srgbClr val="FFFF00"/>
              </a:solidFill>
              <a:effectLst/>
              <a:latin typeface="Arial Black" panose="020B0A04020102020204" pitchFamily="34" charset="0"/>
              <a:cs typeface="Times New Roman" panose="02020603050405020304" pitchFamily="18" charset="0"/>
            </a:endParaRPr>
          </a:p>
        </p:txBody>
      </p:sp>
      <p:sp>
        <p:nvSpPr>
          <p:cNvPr id="3" name="Substituent conținut 2"/>
          <p:cNvSpPr>
            <a:spLocks noGrp="1"/>
          </p:cNvSpPr>
          <p:nvPr>
            <p:ph idx="1"/>
          </p:nvPr>
        </p:nvSpPr>
        <p:spPr>
          <a:xfrm>
            <a:off x="374905" y="1052736"/>
            <a:ext cx="8373559" cy="1745882"/>
          </a:xfrm>
        </p:spPr>
        <p:txBody>
          <a:bodyPr>
            <a:normAutofit/>
          </a:bodyPr>
          <a:lstStyle/>
          <a:p>
            <a:pPr algn="just">
              <a:buFont typeface="Wingdings" panose="05000000000000000000" pitchFamily="2" charset="2"/>
              <a:buChar char="ü"/>
            </a:pPr>
            <a:r>
              <a:rPr lang="en-US" sz="2000" b="1" dirty="0" err="1">
                <a:latin typeface="Arial" panose="020B0604020202020204" pitchFamily="34" charset="0"/>
                <a:cs typeface="Arial" panose="020B0604020202020204" pitchFamily="34" charset="0"/>
              </a:rPr>
              <a:t>Fortificarea</a:t>
            </a:r>
            <a:r>
              <a:rPr lang="ro-RO" sz="2000" b="1" dirty="0">
                <a:latin typeface="Arial" panose="020B0604020202020204" pitchFamily="34" charset="0"/>
                <a:cs typeface="Arial" panose="020B0604020202020204" pitchFamily="34" charset="0"/>
              </a:rPr>
              <a:t> activității unei săli de operație cu posibilități de corecție a patologilor cardiace în condiții de Circulație </a:t>
            </a:r>
            <a:r>
              <a:rPr lang="ro-RO" sz="2000" b="1" dirty="0" err="1">
                <a:latin typeface="Arial" panose="020B0604020202020204" pitchFamily="34" charset="0"/>
                <a:cs typeface="Arial" panose="020B0604020202020204" pitchFamily="34" charset="0"/>
              </a:rPr>
              <a:t>Extracorporeală</a:t>
            </a:r>
            <a:r>
              <a:rPr lang="ro-RO" sz="2000" b="1" dirty="0">
                <a:latin typeface="Arial" panose="020B0604020202020204" pitchFamily="34" charset="0"/>
                <a:cs typeface="Arial" panose="020B0604020202020204" pitchFamily="34" charset="0"/>
              </a:rPr>
              <a:t>  ( executarea a 296 operații, 11 of </a:t>
            </a:r>
            <a:r>
              <a:rPr lang="ro-RO" sz="2000" b="1" dirty="0" err="1">
                <a:latin typeface="Arial" panose="020B0604020202020204" pitchFamily="34" charset="0"/>
                <a:cs typeface="Arial" panose="020B0604020202020204" pitchFamily="34" charset="0"/>
              </a:rPr>
              <a:t>pump</a:t>
            </a:r>
            <a:r>
              <a:rPr lang="ro-RO" sz="2000" b="1" dirty="0">
                <a:latin typeface="Arial" panose="020B0604020202020204" pitchFamily="34" charset="0"/>
                <a:cs typeface="Arial" panose="020B0604020202020204" pitchFamily="34" charset="0"/>
              </a:rPr>
              <a:t> )</a:t>
            </a:r>
          </a:p>
          <a:p>
            <a:pPr algn="just">
              <a:buFont typeface="Wingdings" panose="05000000000000000000" pitchFamily="2" charset="2"/>
              <a:buChar char="ü"/>
            </a:pPr>
            <a:r>
              <a:rPr lang="ro-RO" sz="2000" b="1" dirty="0">
                <a:latin typeface="Arial" panose="020B0604020202020204" pitchFamily="34" charset="0"/>
                <a:cs typeface="Arial" panose="020B0604020202020204" pitchFamily="34" charset="0"/>
              </a:rPr>
              <a:t>Letalitatea postoperatorie – 7 cazuri (2,3%)</a:t>
            </a:r>
          </a:p>
        </p:txBody>
      </p:sp>
      <p:pic>
        <p:nvPicPr>
          <p:cNvPr id="4" name="Imagine 3"/>
          <p:cNvPicPr/>
          <p:nvPr/>
        </p:nvPicPr>
        <p:blipFill>
          <a:blip r:embed="rId2" cstate="print">
            <a:extLst>
              <a:ext uri="{28A0092B-C50C-407E-A947-70E740481C1C}">
                <a14:useLocalDpi xmlns:a14="http://schemas.microsoft.com/office/drawing/2010/main" val="0"/>
              </a:ext>
            </a:extLst>
          </a:blip>
          <a:stretch>
            <a:fillRect/>
          </a:stretch>
        </p:blipFill>
        <p:spPr>
          <a:xfrm>
            <a:off x="374905" y="2999231"/>
            <a:ext cx="4026408" cy="3406459"/>
          </a:xfrm>
          <a:prstGeom prst="rect">
            <a:avLst/>
          </a:prstGeom>
        </p:spPr>
      </p:pic>
      <p:pic>
        <p:nvPicPr>
          <p:cNvPr id="5" name="Imagine 4"/>
          <p:cNvPicPr/>
          <p:nvPr/>
        </p:nvPicPr>
        <p:blipFill rotWithShape="1">
          <a:blip r:embed="rId3" cstate="print">
            <a:extLst>
              <a:ext uri="{28A0092B-C50C-407E-A947-70E740481C1C}">
                <a14:useLocalDpi xmlns:a14="http://schemas.microsoft.com/office/drawing/2010/main" val="0"/>
              </a:ext>
            </a:extLst>
          </a:blip>
          <a:srcRect l="4563" t="2340" r="7439"/>
          <a:stretch/>
        </p:blipFill>
        <p:spPr bwMode="auto">
          <a:xfrm>
            <a:off x="4780790" y="2999232"/>
            <a:ext cx="4160519" cy="34064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20573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042AED99-7FB4-404E-8A97-64753DCE42EC}" type="slidenum">
              <a:rPr kumimoji="0" lang="en-US" smtClean="0"/>
              <a:pPr/>
              <a:t>48</a:t>
            </a:fld>
            <a:endParaRPr kumimoji="0" lang="en-US"/>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39577" y="860673"/>
            <a:ext cx="6885384" cy="5164038"/>
          </a:xfrm>
          <a:prstGeom prst="rect">
            <a:avLst/>
          </a:prstGeom>
        </p:spPr>
      </p:pic>
    </p:spTree>
    <p:extLst>
      <p:ext uri="{BB962C8B-B14F-4D97-AF65-F5344CB8AC3E}">
        <p14:creationId xmlns:p14="http://schemas.microsoft.com/office/powerpoint/2010/main" val="2594310990"/>
      </p:ext>
    </p:extLst>
  </p:cSld>
  <p:clrMapOvr>
    <a:masterClrMapping/>
  </p:clrMapOvr>
  <p:transition spd="slow">
    <p:wedg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A64EF5-43CB-4775-88A6-E16E6BDEA87A}"/>
              </a:ext>
            </a:extLst>
          </p:cNvPr>
          <p:cNvSpPr>
            <a:spLocks noGrp="1"/>
          </p:cNvSpPr>
          <p:nvPr>
            <p:ph type="title"/>
          </p:nvPr>
        </p:nvSpPr>
        <p:spPr>
          <a:xfrm>
            <a:off x="480170" y="31684"/>
            <a:ext cx="8229600" cy="1143000"/>
          </a:xfrm>
          <a:noFill/>
        </p:spPr>
        <p:txBody>
          <a:bodyPr>
            <a:noAutofit/>
          </a:bodyPr>
          <a:lstStyle/>
          <a:p>
            <a:r>
              <a:rPr lang="ro-RO" sz="2400" dirty="0">
                <a:solidFill>
                  <a:srgbClr val="FFFF00"/>
                </a:solidFill>
                <a:effectLst/>
                <a:latin typeface="Arial Black" panose="020B0A04020102020204" pitchFamily="34" charset="0"/>
              </a:rPr>
              <a:t/>
            </a:r>
            <a:br>
              <a:rPr lang="ro-RO" sz="2400" dirty="0">
                <a:solidFill>
                  <a:srgbClr val="FFFF00"/>
                </a:solidFill>
                <a:effectLst/>
                <a:latin typeface="Arial Black" panose="020B0A04020102020204" pitchFamily="34" charset="0"/>
              </a:rPr>
            </a:br>
            <a:r>
              <a:rPr lang="it-IT" sz="2400" dirty="0" smtClean="0">
                <a:solidFill>
                  <a:srgbClr val="FFFF00"/>
                </a:solidFill>
                <a:effectLst/>
                <a:latin typeface="Arial Black" panose="020B0A04020102020204" pitchFamily="34" charset="0"/>
              </a:rPr>
              <a:t> ACTIVITATEA </a:t>
            </a:r>
            <a:r>
              <a:rPr lang="it-IT" sz="2400" dirty="0">
                <a:solidFill>
                  <a:srgbClr val="FFFF00"/>
                </a:solidFill>
                <a:effectLst/>
                <a:latin typeface="Arial Black" panose="020B0A04020102020204" pitchFamily="34" charset="0"/>
              </a:rPr>
              <a:t>SECȚIEI TERAPIE INTENSIVĂ CARDIOCHIRURGIE  </a:t>
            </a:r>
            <a:r>
              <a:rPr lang="en-US" sz="2400" dirty="0">
                <a:solidFill>
                  <a:srgbClr val="FFFF00"/>
                </a:solidFill>
                <a:effectLst/>
                <a:latin typeface="Arial Black" panose="020B0A04020102020204" pitchFamily="34" charset="0"/>
              </a:rPr>
              <a:t/>
            </a:r>
            <a:br>
              <a:rPr lang="en-US" sz="2400" dirty="0">
                <a:solidFill>
                  <a:srgbClr val="FFFF00"/>
                </a:solidFill>
                <a:effectLst/>
                <a:latin typeface="Arial Black" panose="020B0A04020102020204" pitchFamily="34" charset="0"/>
              </a:rPr>
            </a:br>
            <a:endParaRPr lang="en-US" sz="2400" dirty="0">
              <a:solidFill>
                <a:srgbClr val="FFFF00"/>
              </a:solidFill>
              <a:latin typeface="Arial Black" panose="020B0A04020102020204" pitchFamily="34" charset="0"/>
            </a:endParaRPr>
          </a:p>
        </p:txBody>
      </p:sp>
      <p:graphicFrame>
        <p:nvGraphicFramePr>
          <p:cNvPr id="5" name="Объект 4">
            <a:extLst>
              <a:ext uri="{FF2B5EF4-FFF2-40B4-BE49-F238E27FC236}">
                <a16:creationId xmlns:a16="http://schemas.microsoft.com/office/drawing/2014/main" id="{AB00568E-9945-43BA-98F4-22C70E538B03}"/>
              </a:ext>
            </a:extLst>
          </p:cNvPr>
          <p:cNvGraphicFramePr>
            <a:graphicFrameLocks noGrp="1"/>
          </p:cNvGraphicFramePr>
          <p:nvPr>
            <p:ph idx="1"/>
            <p:extLst>
              <p:ext uri="{D42A27DB-BD31-4B8C-83A1-F6EECF244321}">
                <p14:modId xmlns:p14="http://schemas.microsoft.com/office/powerpoint/2010/main" val="2946129964"/>
              </p:ext>
            </p:extLst>
          </p:nvPr>
        </p:nvGraphicFramePr>
        <p:xfrm>
          <a:off x="251520" y="1412781"/>
          <a:ext cx="8640960" cy="5003891"/>
        </p:xfrm>
        <a:graphic>
          <a:graphicData uri="http://schemas.openxmlformats.org/drawingml/2006/table">
            <a:tbl>
              <a:tblPr firstRow="1" firstCol="1">
                <a:tableStyleId>{69CF1AB2-1976-4502-BF36-3FF5EA218861}</a:tableStyleId>
              </a:tblPr>
              <a:tblGrid>
                <a:gridCol w="867542">
                  <a:extLst>
                    <a:ext uri="{9D8B030D-6E8A-4147-A177-3AD203B41FA5}">
                      <a16:colId xmlns:a16="http://schemas.microsoft.com/office/drawing/2014/main" val="1087916166"/>
                    </a:ext>
                  </a:extLst>
                </a:gridCol>
                <a:gridCol w="5453160">
                  <a:extLst>
                    <a:ext uri="{9D8B030D-6E8A-4147-A177-3AD203B41FA5}">
                      <a16:colId xmlns:a16="http://schemas.microsoft.com/office/drawing/2014/main" val="2037990491"/>
                    </a:ext>
                  </a:extLst>
                </a:gridCol>
                <a:gridCol w="2320258">
                  <a:extLst>
                    <a:ext uri="{9D8B030D-6E8A-4147-A177-3AD203B41FA5}">
                      <a16:colId xmlns:a16="http://schemas.microsoft.com/office/drawing/2014/main" val="4213823270"/>
                    </a:ext>
                  </a:extLst>
                </a:gridCol>
              </a:tblGrid>
              <a:tr h="480319">
                <a:tc>
                  <a:txBody>
                    <a:bodyPr/>
                    <a:lstStyle/>
                    <a:p>
                      <a:pPr algn="ct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Nr.</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algn="ct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Indicii</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algn="ct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202</a:t>
                      </a:r>
                      <a:r>
                        <a:rPr lang="en-US" sz="1400" b="1" noProof="0" dirty="0">
                          <a:solidFill>
                            <a:schemeClr val="bg1"/>
                          </a:solidFill>
                          <a:effectLst/>
                          <a:latin typeface="Arial" panose="020B0604020202020204" pitchFamily="34" charset="0"/>
                          <a:cs typeface="Arial" panose="020B0604020202020204" pitchFamily="34" charset="0"/>
                        </a:rPr>
                        <a:t>1</a:t>
                      </a:r>
                      <a:endParaRPr lang="ro-RO" sz="1400" b="1" noProof="0" dirty="0">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4219192912"/>
                  </a:ext>
                </a:extLst>
              </a:tr>
              <a:tr h="347967">
                <a:tc>
                  <a:txBody>
                    <a:bodyPr/>
                    <a:lstStyle/>
                    <a:p>
                      <a:pPr algn="ct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1.</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Bolnavi spitalizați</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333</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571396682"/>
                  </a:ext>
                </a:extLst>
              </a:tr>
              <a:tr h="347967">
                <a:tc>
                  <a:txBody>
                    <a:bodyPr/>
                    <a:lstStyle/>
                    <a:p>
                      <a:pPr algn="ct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2.</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Zile pat</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818</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713672257"/>
                  </a:ext>
                </a:extLst>
              </a:tr>
              <a:tr h="347967">
                <a:tc>
                  <a:txBody>
                    <a:bodyPr/>
                    <a:lstStyle/>
                    <a:p>
                      <a:pPr algn="ct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3.</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Mediu zile pat</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algn="ct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2,</a:t>
                      </a:r>
                      <a:r>
                        <a:rPr lang="en-US" sz="1400" b="1" noProof="0" dirty="0">
                          <a:solidFill>
                            <a:schemeClr val="bg1"/>
                          </a:solidFill>
                          <a:effectLst/>
                          <a:latin typeface="Arial" panose="020B0604020202020204" pitchFamily="34" charset="0"/>
                          <a:cs typeface="Arial" panose="020B0604020202020204" pitchFamily="34" charset="0"/>
                        </a:rPr>
                        <a:t>45</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2009384242"/>
                  </a:ext>
                </a:extLst>
              </a:tr>
              <a:tr h="347967">
                <a:tc>
                  <a:txBody>
                    <a:bodyPr/>
                    <a:lstStyle/>
                    <a:p>
                      <a:pPr algn="ct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4.</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Lucrul patului</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algn="ct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1</a:t>
                      </a:r>
                      <a:r>
                        <a:rPr lang="en-US" sz="1400" b="1" noProof="0" dirty="0">
                          <a:solidFill>
                            <a:schemeClr val="bg1"/>
                          </a:solidFill>
                          <a:effectLst/>
                          <a:latin typeface="Arial" panose="020B0604020202020204" pitchFamily="34" charset="0"/>
                          <a:cs typeface="Arial" panose="020B0604020202020204" pitchFamily="34" charset="0"/>
                        </a:rPr>
                        <a:t>63,6</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701130655"/>
                  </a:ext>
                </a:extLst>
              </a:tr>
              <a:tr h="347967">
                <a:tc>
                  <a:txBody>
                    <a:bodyPr/>
                    <a:lstStyle/>
                    <a:p>
                      <a:pPr algn="ct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5.</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Letalitatea</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1,</a:t>
                      </a:r>
                      <a:r>
                        <a:rPr lang="ro-RO" sz="1400" b="1" noProof="0" dirty="0">
                          <a:solidFill>
                            <a:schemeClr val="bg1"/>
                          </a:solidFill>
                          <a:effectLst/>
                          <a:latin typeface="Arial" panose="020B0604020202020204" pitchFamily="34" charset="0"/>
                          <a:cs typeface="Arial" panose="020B0604020202020204" pitchFamily="34" charset="0"/>
                        </a:rPr>
                        <a:t>8</a:t>
                      </a:r>
                      <a:r>
                        <a:rPr lang="en-US" sz="1400" b="1" noProof="0" dirty="0">
                          <a:solidFill>
                            <a:schemeClr val="bg1"/>
                          </a:solidFill>
                          <a:effectLst/>
                          <a:latin typeface="Arial" panose="020B0604020202020204" pitchFamily="34" charset="0"/>
                          <a:cs typeface="Arial" panose="020B0604020202020204" pitchFamily="34" charset="0"/>
                        </a:rPr>
                        <a:t>%</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380892638"/>
                  </a:ext>
                </a:extLst>
              </a:tr>
              <a:tr h="347967">
                <a:tc>
                  <a:txBody>
                    <a:bodyPr/>
                    <a:lstStyle/>
                    <a:p>
                      <a:pPr algn="ct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6.</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Rotația patului</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algn="ct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6</a:t>
                      </a:r>
                      <a:r>
                        <a:rPr lang="en-US" sz="1400" b="1" noProof="0" dirty="0">
                          <a:solidFill>
                            <a:schemeClr val="bg1"/>
                          </a:solidFill>
                          <a:effectLst/>
                          <a:latin typeface="Arial" panose="020B0604020202020204" pitchFamily="34" charset="0"/>
                          <a:cs typeface="Arial" panose="020B0604020202020204" pitchFamily="34" charset="0"/>
                        </a:rPr>
                        <a:t>6,6</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072888705"/>
                  </a:ext>
                </a:extLst>
              </a:tr>
              <a:tr h="347967">
                <a:tc>
                  <a:txBody>
                    <a:bodyPr/>
                    <a:lstStyle/>
                    <a:p>
                      <a:pPr algn="ct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7.</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Ventilație mecanică</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333</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2894390490"/>
                  </a:ext>
                </a:extLst>
              </a:tr>
              <a:tr h="347967">
                <a:tc>
                  <a:txBody>
                    <a:bodyPr/>
                    <a:lstStyle/>
                    <a:p>
                      <a:pPr algn="ct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8.</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Cateterizarea venei jugulare interne</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333</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662787635"/>
                  </a:ext>
                </a:extLst>
              </a:tr>
              <a:tr h="347967">
                <a:tc>
                  <a:txBody>
                    <a:bodyPr/>
                    <a:lstStyle/>
                    <a:p>
                      <a:pPr algn="ct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9.</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Cateterizare arterială</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333</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003967219"/>
                  </a:ext>
                </a:extLst>
              </a:tr>
              <a:tr h="695935">
                <a:tc>
                  <a:txBody>
                    <a:bodyPr/>
                    <a:lstStyle/>
                    <a:p>
                      <a:pPr algn="ct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10.</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Anestezii generale i/v cu respirație controlată</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333</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53884244"/>
                  </a:ext>
                </a:extLst>
              </a:tr>
              <a:tr h="347967">
                <a:tc>
                  <a:txBody>
                    <a:bodyPr/>
                    <a:lstStyle/>
                    <a:p>
                      <a:pPr algn="ct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11.</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Anestezii generale i/v cu respirație spontană</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20</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941445363"/>
                  </a:ext>
                </a:extLst>
              </a:tr>
              <a:tr h="347967">
                <a:tc>
                  <a:txBody>
                    <a:bodyPr/>
                    <a:lstStyle/>
                    <a:p>
                      <a:pPr algn="ct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12.</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Anestezii spinale</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a:t>
                      </a:r>
                      <a:endParaRPr lang="ro-RO" sz="1400" b="1" noProof="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423627046"/>
                  </a:ext>
                </a:extLst>
              </a:tr>
            </a:tbl>
          </a:graphicData>
        </a:graphic>
      </p:graphicFrame>
      <p:sp>
        <p:nvSpPr>
          <p:cNvPr id="4" name="Номер слайда 3">
            <a:extLst>
              <a:ext uri="{FF2B5EF4-FFF2-40B4-BE49-F238E27FC236}">
                <a16:creationId xmlns:a16="http://schemas.microsoft.com/office/drawing/2014/main" id="{E107E0B4-DEA5-4622-B8FA-8A13BEB9756B}"/>
              </a:ext>
            </a:extLst>
          </p:cNvPr>
          <p:cNvSpPr>
            <a:spLocks noGrp="1"/>
          </p:cNvSpPr>
          <p:nvPr>
            <p:ph type="sldNum" sz="quarter" idx="12"/>
          </p:nvPr>
        </p:nvSpPr>
        <p:spPr/>
        <p:txBody>
          <a:bodyPr/>
          <a:lstStyle/>
          <a:p>
            <a:pPr>
              <a:defRPr/>
            </a:pPr>
            <a:fld id="{DF1C1FEF-B233-4AA3-99D6-6C3CBFEF361D}" type="slidenum">
              <a:rPr lang="ru-RU" smtClean="0"/>
              <a:pPr>
                <a:defRPr/>
              </a:pPr>
              <a:t>49</a:t>
            </a:fld>
            <a:endParaRPr lang="ru-RU"/>
          </a:p>
        </p:txBody>
      </p:sp>
    </p:spTree>
    <p:extLst>
      <p:ext uri="{BB962C8B-B14F-4D97-AF65-F5344CB8AC3E}">
        <p14:creationId xmlns:p14="http://schemas.microsoft.com/office/powerpoint/2010/main" val="33541776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u 1"/>
          <p:cNvSpPr>
            <a:spLocks noGrp="1"/>
          </p:cNvSpPr>
          <p:nvPr>
            <p:ph type="title"/>
          </p:nvPr>
        </p:nvSpPr>
        <p:spPr>
          <a:noFill/>
        </p:spPr>
        <p:txBody>
          <a:bodyPr>
            <a:normAutofit/>
          </a:bodyPr>
          <a:lstStyle/>
          <a:p>
            <a:pPr algn="ctr"/>
            <a:r>
              <a:rPr lang="ro-RO" sz="2400" dirty="0">
                <a:solidFill>
                  <a:srgbClr val="FFFF00"/>
                </a:solidFill>
                <a:effectLst/>
                <a:latin typeface="Arial Black" panose="020B0A04020102020204" pitchFamily="34" charset="0"/>
                <a:cs typeface="Arial" panose="020B0604020202020204" pitchFamily="34" charset="0"/>
              </a:rPr>
              <a:t>OCUPAREA FUNCȚIILOR ȘTIINȚĂ</a:t>
            </a:r>
          </a:p>
        </p:txBody>
      </p:sp>
      <p:graphicFrame>
        <p:nvGraphicFramePr>
          <p:cNvPr id="4" name="Substituent conținut 3"/>
          <p:cNvGraphicFramePr>
            <a:graphicFrameLocks noGrp="1"/>
          </p:cNvGraphicFramePr>
          <p:nvPr>
            <p:ph idx="1"/>
            <p:extLst>
              <p:ext uri="{D42A27DB-BD31-4B8C-83A1-F6EECF244321}">
                <p14:modId xmlns:p14="http://schemas.microsoft.com/office/powerpoint/2010/main" val="1150341341"/>
              </p:ext>
            </p:extLst>
          </p:nvPr>
        </p:nvGraphicFramePr>
        <p:xfrm>
          <a:off x="611560" y="1772816"/>
          <a:ext cx="8136904" cy="4032449"/>
        </p:xfrm>
        <a:graphic>
          <a:graphicData uri="http://schemas.openxmlformats.org/drawingml/2006/table">
            <a:tbl>
              <a:tblPr firstRow="1" firstCol="1" bandRow="1">
                <a:tableStyleId>{69CF1AB2-1976-4502-BF36-3FF5EA218861}</a:tableStyleId>
              </a:tblPr>
              <a:tblGrid>
                <a:gridCol w="1627381">
                  <a:extLst>
                    <a:ext uri="{9D8B030D-6E8A-4147-A177-3AD203B41FA5}">
                      <a16:colId xmlns:a16="http://schemas.microsoft.com/office/drawing/2014/main" val="1065316254"/>
                    </a:ext>
                  </a:extLst>
                </a:gridCol>
                <a:gridCol w="1762995">
                  <a:extLst>
                    <a:ext uri="{9D8B030D-6E8A-4147-A177-3AD203B41FA5}">
                      <a16:colId xmlns:a16="http://schemas.microsoft.com/office/drawing/2014/main" val="720235724"/>
                    </a:ext>
                  </a:extLst>
                </a:gridCol>
                <a:gridCol w="1627381">
                  <a:extLst>
                    <a:ext uri="{9D8B030D-6E8A-4147-A177-3AD203B41FA5}">
                      <a16:colId xmlns:a16="http://schemas.microsoft.com/office/drawing/2014/main" val="920523986"/>
                    </a:ext>
                  </a:extLst>
                </a:gridCol>
                <a:gridCol w="1677113">
                  <a:extLst>
                    <a:ext uri="{9D8B030D-6E8A-4147-A177-3AD203B41FA5}">
                      <a16:colId xmlns:a16="http://schemas.microsoft.com/office/drawing/2014/main" val="4196390135"/>
                    </a:ext>
                  </a:extLst>
                </a:gridCol>
                <a:gridCol w="1442034">
                  <a:extLst>
                    <a:ext uri="{9D8B030D-6E8A-4147-A177-3AD203B41FA5}">
                      <a16:colId xmlns:a16="http://schemas.microsoft.com/office/drawing/2014/main" val="1052677666"/>
                    </a:ext>
                  </a:extLst>
                </a:gridCol>
              </a:tblGrid>
              <a:tr h="412423">
                <a:tc rowSpan="2">
                  <a:txBody>
                    <a:bodyPr/>
                    <a:lstStyle/>
                    <a:p>
                      <a:pPr algn="ctr">
                        <a:lnSpc>
                          <a:spcPct val="107000"/>
                        </a:lnSpc>
                        <a:spcAft>
                          <a:spcPts val="0"/>
                        </a:spcAft>
                      </a:pPr>
                      <a:r>
                        <a:rPr lang="ro-RO" sz="1200" dirty="0"/>
                        <a:t>Categoria de personal</a:t>
                      </a:r>
                    </a:p>
                  </a:txBody>
                  <a:tcPr marL="51435" marR="51435" marT="0" marB="0"/>
                </a:tc>
                <a:tc gridSpan="4">
                  <a:txBody>
                    <a:bodyPr/>
                    <a:lstStyle/>
                    <a:p>
                      <a:pPr algn="ctr">
                        <a:lnSpc>
                          <a:spcPct val="107000"/>
                        </a:lnSpc>
                        <a:spcAft>
                          <a:spcPts val="0"/>
                        </a:spcAft>
                      </a:pPr>
                      <a:r>
                        <a:rPr lang="ro-RO" sz="1200" dirty="0"/>
                        <a:t>Compartimentul „Știința”</a:t>
                      </a:r>
                    </a:p>
                  </a:txBody>
                  <a:tcPr marL="51435" marR="51435" marT="0" marB="0"/>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3359403241"/>
                  </a:ext>
                </a:extLst>
              </a:tr>
              <a:tr h="1234784">
                <a:tc vMerge="1">
                  <a:txBody>
                    <a:bodyPr/>
                    <a:lstStyle/>
                    <a:p>
                      <a:endParaRPr lang="ro-RO"/>
                    </a:p>
                  </a:txBody>
                  <a:tcPr/>
                </a:tc>
                <a:tc>
                  <a:txBody>
                    <a:bodyPr/>
                    <a:lstStyle/>
                    <a:p>
                      <a:pPr algn="ctr">
                        <a:lnSpc>
                          <a:spcPct val="107000"/>
                        </a:lnSpc>
                        <a:spcAft>
                          <a:spcPts val="0"/>
                        </a:spcAft>
                      </a:pPr>
                      <a:r>
                        <a:rPr lang="ro-RO" sz="1200" b="1" dirty="0"/>
                        <a:t>Numărul de unități după state/aprobate</a:t>
                      </a:r>
                    </a:p>
                  </a:txBody>
                  <a:tcPr marL="51435" marR="51435" marT="0" marB="0"/>
                </a:tc>
                <a:tc>
                  <a:txBody>
                    <a:bodyPr/>
                    <a:lstStyle/>
                    <a:p>
                      <a:pPr algn="ctr">
                        <a:lnSpc>
                          <a:spcPct val="107000"/>
                        </a:lnSpc>
                        <a:spcAft>
                          <a:spcPts val="0"/>
                        </a:spcAft>
                      </a:pPr>
                      <a:r>
                        <a:rPr lang="ro-RO" sz="1200" b="1" dirty="0"/>
                        <a:t>Numărul de funcții ocupate</a:t>
                      </a:r>
                    </a:p>
                  </a:txBody>
                  <a:tcPr marL="51435" marR="51435" marT="0" marB="0"/>
                </a:tc>
                <a:tc>
                  <a:txBody>
                    <a:bodyPr/>
                    <a:lstStyle/>
                    <a:p>
                      <a:pPr algn="ctr">
                        <a:lnSpc>
                          <a:spcPct val="107000"/>
                        </a:lnSpc>
                        <a:spcAft>
                          <a:spcPts val="0"/>
                        </a:spcAft>
                      </a:pPr>
                      <a:r>
                        <a:rPr lang="ro-RO" sz="1200" b="1" dirty="0"/>
                        <a:t>Ocuparea funcțiilor în baza statelor aprobate,%</a:t>
                      </a:r>
                    </a:p>
                  </a:txBody>
                  <a:tcPr marL="51435" marR="51435" marT="0" marB="0"/>
                </a:tc>
                <a:tc>
                  <a:txBody>
                    <a:bodyPr/>
                    <a:lstStyle/>
                    <a:p>
                      <a:pPr algn="ctr">
                        <a:lnSpc>
                          <a:spcPct val="107000"/>
                        </a:lnSpc>
                        <a:spcAft>
                          <a:spcPts val="0"/>
                        </a:spcAft>
                      </a:pPr>
                      <a:r>
                        <a:rPr lang="ro-RO" sz="1200" b="1" dirty="0"/>
                        <a:t>Numărul persoanelor fizice</a:t>
                      </a:r>
                    </a:p>
                  </a:txBody>
                  <a:tcPr marL="51435" marR="51435" marT="0" marB="0"/>
                </a:tc>
                <a:extLst>
                  <a:ext uri="{0D108BD9-81ED-4DB2-BD59-A6C34878D82A}">
                    <a16:rowId xmlns:a16="http://schemas.microsoft.com/office/drawing/2014/main" val="1344002160"/>
                  </a:ext>
                </a:extLst>
              </a:tr>
              <a:tr h="707140">
                <a:tc>
                  <a:txBody>
                    <a:bodyPr/>
                    <a:lstStyle/>
                    <a:p>
                      <a:pPr algn="l">
                        <a:lnSpc>
                          <a:spcPct val="107000"/>
                        </a:lnSpc>
                        <a:spcAft>
                          <a:spcPts val="0"/>
                        </a:spcAft>
                      </a:pPr>
                      <a:r>
                        <a:rPr lang="ro-RO" sz="1200" dirty="0"/>
                        <a:t>Personal de conducere</a:t>
                      </a:r>
                    </a:p>
                  </a:txBody>
                  <a:tcPr marL="51435" marR="51435" marT="0" marB="0"/>
                </a:tc>
                <a:tc>
                  <a:txBody>
                    <a:bodyPr/>
                    <a:lstStyle/>
                    <a:p>
                      <a:pPr algn="ctr">
                        <a:lnSpc>
                          <a:spcPct val="107000"/>
                        </a:lnSpc>
                        <a:spcAft>
                          <a:spcPts val="0"/>
                        </a:spcAft>
                      </a:pPr>
                      <a:r>
                        <a:rPr lang="en-US" sz="1200" dirty="0"/>
                        <a:t>1</a:t>
                      </a:r>
                      <a:r>
                        <a:rPr lang="ro-RO" sz="1200" dirty="0"/>
                        <a:t>,0</a:t>
                      </a:r>
                    </a:p>
                  </a:txBody>
                  <a:tcPr marL="51435" marR="51435" marT="0" marB="0"/>
                </a:tc>
                <a:tc>
                  <a:txBody>
                    <a:bodyPr/>
                    <a:lstStyle/>
                    <a:p>
                      <a:pPr algn="ctr">
                        <a:lnSpc>
                          <a:spcPct val="107000"/>
                        </a:lnSpc>
                        <a:spcAft>
                          <a:spcPts val="0"/>
                        </a:spcAft>
                      </a:pPr>
                      <a:r>
                        <a:rPr lang="en-US" sz="1200" dirty="0"/>
                        <a:t>1</a:t>
                      </a:r>
                      <a:r>
                        <a:rPr lang="ro-RO" sz="1200" dirty="0"/>
                        <a:t>,0</a:t>
                      </a:r>
                    </a:p>
                  </a:txBody>
                  <a:tcPr marL="51435" marR="51435" marT="0" marB="0"/>
                </a:tc>
                <a:tc>
                  <a:txBody>
                    <a:bodyPr/>
                    <a:lstStyle/>
                    <a:p>
                      <a:pPr algn="ctr">
                        <a:lnSpc>
                          <a:spcPct val="107000"/>
                        </a:lnSpc>
                        <a:spcAft>
                          <a:spcPts val="0"/>
                        </a:spcAft>
                      </a:pPr>
                      <a:r>
                        <a:rPr lang="ro-RO" sz="1200" dirty="0"/>
                        <a:t>100</a:t>
                      </a:r>
                    </a:p>
                  </a:txBody>
                  <a:tcPr marL="51435" marR="51435" marT="0" marB="0"/>
                </a:tc>
                <a:tc>
                  <a:txBody>
                    <a:bodyPr/>
                    <a:lstStyle/>
                    <a:p>
                      <a:pPr algn="ctr">
                        <a:lnSpc>
                          <a:spcPct val="107000"/>
                        </a:lnSpc>
                        <a:spcAft>
                          <a:spcPts val="0"/>
                        </a:spcAft>
                      </a:pPr>
                      <a:r>
                        <a:rPr lang="en-US" sz="1200" dirty="0"/>
                        <a:t>1</a:t>
                      </a:r>
                      <a:endParaRPr lang="ro-RO" sz="1200" dirty="0"/>
                    </a:p>
                  </a:txBody>
                  <a:tcPr marL="51435" marR="51435" marT="0" marB="0"/>
                </a:tc>
                <a:extLst>
                  <a:ext uri="{0D108BD9-81ED-4DB2-BD59-A6C34878D82A}">
                    <a16:rowId xmlns:a16="http://schemas.microsoft.com/office/drawing/2014/main" val="1429844056"/>
                  </a:ext>
                </a:extLst>
              </a:tr>
              <a:tr h="707140">
                <a:tc>
                  <a:txBody>
                    <a:bodyPr/>
                    <a:lstStyle/>
                    <a:p>
                      <a:pPr algn="l">
                        <a:lnSpc>
                          <a:spcPct val="107000"/>
                        </a:lnSpc>
                        <a:spcAft>
                          <a:spcPts val="0"/>
                        </a:spcAft>
                      </a:pPr>
                      <a:r>
                        <a:rPr lang="ro-RO" sz="1200" dirty="0"/>
                        <a:t>Cercetători Științifici</a:t>
                      </a:r>
                    </a:p>
                  </a:txBody>
                  <a:tcPr marL="51435" marR="51435" marT="0" marB="0"/>
                </a:tc>
                <a:tc>
                  <a:txBody>
                    <a:bodyPr/>
                    <a:lstStyle/>
                    <a:p>
                      <a:pPr algn="ctr">
                        <a:lnSpc>
                          <a:spcPct val="107000"/>
                        </a:lnSpc>
                        <a:spcAft>
                          <a:spcPts val="0"/>
                        </a:spcAft>
                      </a:pPr>
                      <a:r>
                        <a:rPr lang="en-US" sz="1200" dirty="0"/>
                        <a:t>34,5</a:t>
                      </a:r>
                      <a:endParaRPr lang="ro-RO" sz="1200" dirty="0"/>
                    </a:p>
                  </a:txBody>
                  <a:tcPr marL="51435" marR="51435" marT="0" marB="0"/>
                </a:tc>
                <a:tc>
                  <a:txBody>
                    <a:bodyPr/>
                    <a:lstStyle/>
                    <a:p>
                      <a:pPr algn="ctr">
                        <a:lnSpc>
                          <a:spcPct val="107000"/>
                        </a:lnSpc>
                        <a:spcAft>
                          <a:spcPts val="0"/>
                        </a:spcAft>
                      </a:pPr>
                      <a:r>
                        <a:rPr lang="en-US" sz="1200" dirty="0"/>
                        <a:t>29,5</a:t>
                      </a:r>
                      <a:endParaRPr lang="ro-RO" sz="1200" dirty="0"/>
                    </a:p>
                  </a:txBody>
                  <a:tcPr marL="51435" marR="51435" marT="0" marB="0"/>
                </a:tc>
                <a:tc>
                  <a:txBody>
                    <a:bodyPr/>
                    <a:lstStyle/>
                    <a:p>
                      <a:pPr algn="ctr">
                        <a:lnSpc>
                          <a:spcPct val="107000"/>
                        </a:lnSpc>
                        <a:spcAft>
                          <a:spcPts val="0"/>
                        </a:spcAft>
                      </a:pPr>
                      <a:r>
                        <a:rPr lang="en-US" sz="1200" dirty="0"/>
                        <a:t>85,5</a:t>
                      </a:r>
                      <a:endParaRPr lang="ro-RO" sz="1200" dirty="0"/>
                    </a:p>
                  </a:txBody>
                  <a:tcPr marL="51435" marR="51435" marT="0" marB="0"/>
                </a:tc>
                <a:tc>
                  <a:txBody>
                    <a:bodyPr/>
                    <a:lstStyle/>
                    <a:p>
                      <a:pPr algn="ctr">
                        <a:lnSpc>
                          <a:spcPct val="107000"/>
                        </a:lnSpc>
                        <a:spcAft>
                          <a:spcPts val="0"/>
                        </a:spcAft>
                      </a:pPr>
                      <a:r>
                        <a:rPr lang="en-US" sz="1200" dirty="0"/>
                        <a:t>29</a:t>
                      </a:r>
                      <a:endParaRPr lang="ro-RO" sz="1200" dirty="0"/>
                    </a:p>
                  </a:txBody>
                  <a:tcPr marL="51435" marR="51435" marT="0" marB="0"/>
                </a:tc>
                <a:extLst>
                  <a:ext uri="{0D108BD9-81ED-4DB2-BD59-A6C34878D82A}">
                    <a16:rowId xmlns:a16="http://schemas.microsoft.com/office/drawing/2014/main" val="2917700601"/>
                  </a:ext>
                </a:extLst>
              </a:tr>
              <a:tr h="353570">
                <a:tc>
                  <a:txBody>
                    <a:bodyPr/>
                    <a:lstStyle/>
                    <a:p>
                      <a:pPr algn="l">
                        <a:lnSpc>
                          <a:spcPct val="107000"/>
                        </a:lnSpc>
                        <a:spcAft>
                          <a:spcPts val="0"/>
                        </a:spcAft>
                      </a:pPr>
                      <a:r>
                        <a:rPr lang="ro-RO" sz="1200" dirty="0"/>
                        <a:t>Laboranți</a:t>
                      </a:r>
                    </a:p>
                  </a:txBody>
                  <a:tcPr marL="51435" marR="51435" marT="0" marB="0"/>
                </a:tc>
                <a:tc>
                  <a:txBody>
                    <a:bodyPr/>
                    <a:lstStyle/>
                    <a:p>
                      <a:pPr algn="ctr">
                        <a:lnSpc>
                          <a:spcPct val="107000"/>
                        </a:lnSpc>
                        <a:spcAft>
                          <a:spcPts val="0"/>
                        </a:spcAft>
                      </a:pPr>
                      <a:r>
                        <a:rPr lang="en-US" sz="1200" dirty="0"/>
                        <a:t>5,5</a:t>
                      </a:r>
                      <a:endParaRPr lang="ro-RO" sz="1200" dirty="0"/>
                    </a:p>
                  </a:txBody>
                  <a:tcPr marL="51435" marR="51435" marT="0" marB="0"/>
                </a:tc>
                <a:tc>
                  <a:txBody>
                    <a:bodyPr/>
                    <a:lstStyle/>
                    <a:p>
                      <a:pPr algn="ctr">
                        <a:lnSpc>
                          <a:spcPct val="107000"/>
                        </a:lnSpc>
                        <a:spcAft>
                          <a:spcPts val="0"/>
                        </a:spcAft>
                      </a:pPr>
                      <a:r>
                        <a:rPr lang="en-US" sz="1200" dirty="0"/>
                        <a:t>3,25</a:t>
                      </a:r>
                      <a:endParaRPr lang="ro-RO" sz="1200" dirty="0"/>
                    </a:p>
                  </a:txBody>
                  <a:tcPr marL="51435" marR="51435" marT="0" marB="0"/>
                </a:tc>
                <a:tc>
                  <a:txBody>
                    <a:bodyPr/>
                    <a:lstStyle/>
                    <a:p>
                      <a:pPr algn="ctr">
                        <a:lnSpc>
                          <a:spcPct val="107000"/>
                        </a:lnSpc>
                        <a:spcAft>
                          <a:spcPts val="0"/>
                        </a:spcAft>
                      </a:pPr>
                      <a:r>
                        <a:rPr lang="en-US" sz="1200" dirty="0"/>
                        <a:t>59,09</a:t>
                      </a:r>
                      <a:endParaRPr lang="ro-RO" sz="1200" dirty="0"/>
                    </a:p>
                  </a:txBody>
                  <a:tcPr marL="51435" marR="51435" marT="0" marB="0"/>
                </a:tc>
                <a:tc>
                  <a:txBody>
                    <a:bodyPr/>
                    <a:lstStyle/>
                    <a:p>
                      <a:pPr algn="ctr">
                        <a:lnSpc>
                          <a:spcPct val="107000"/>
                        </a:lnSpc>
                        <a:spcAft>
                          <a:spcPts val="0"/>
                        </a:spcAft>
                      </a:pPr>
                      <a:r>
                        <a:rPr lang="en-US" sz="1200" dirty="0"/>
                        <a:t>3</a:t>
                      </a:r>
                      <a:endParaRPr lang="ro-RO" sz="1200" dirty="0"/>
                    </a:p>
                  </a:txBody>
                  <a:tcPr marL="51435" marR="51435" marT="0" marB="0"/>
                </a:tc>
                <a:extLst>
                  <a:ext uri="{0D108BD9-81ED-4DB2-BD59-A6C34878D82A}">
                    <a16:rowId xmlns:a16="http://schemas.microsoft.com/office/drawing/2014/main" val="2077302470"/>
                  </a:ext>
                </a:extLst>
              </a:tr>
              <a:tr h="617392">
                <a:tc>
                  <a:txBody>
                    <a:bodyPr/>
                    <a:lstStyle/>
                    <a:p>
                      <a:pPr algn="l">
                        <a:lnSpc>
                          <a:spcPct val="107000"/>
                        </a:lnSpc>
                        <a:spcAft>
                          <a:spcPts val="0"/>
                        </a:spcAft>
                      </a:pPr>
                      <a:r>
                        <a:rPr lang="ro-RO" sz="1200" dirty="0"/>
                        <a:t>Personal, total</a:t>
                      </a:r>
                    </a:p>
                  </a:txBody>
                  <a:tcPr marL="51435" marR="51435" marT="0" marB="0"/>
                </a:tc>
                <a:tc>
                  <a:txBody>
                    <a:bodyPr/>
                    <a:lstStyle/>
                    <a:p>
                      <a:pPr algn="ctr">
                        <a:lnSpc>
                          <a:spcPct val="107000"/>
                        </a:lnSpc>
                        <a:spcAft>
                          <a:spcPts val="0"/>
                        </a:spcAft>
                      </a:pPr>
                      <a:r>
                        <a:rPr lang="en-US" sz="1200" dirty="0"/>
                        <a:t>40,00</a:t>
                      </a:r>
                      <a:endParaRPr lang="ro-RO" sz="1200" dirty="0"/>
                    </a:p>
                  </a:txBody>
                  <a:tcPr marL="51435" marR="51435" marT="0" marB="0"/>
                </a:tc>
                <a:tc>
                  <a:txBody>
                    <a:bodyPr/>
                    <a:lstStyle/>
                    <a:p>
                      <a:pPr algn="ctr">
                        <a:lnSpc>
                          <a:spcPct val="107000"/>
                        </a:lnSpc>
                        <a:spcAft>
                          <a:spcPts val="0"/>
                        </a:spcAft>
                      </a:pPr>
                      <a:r>
                        <a:rPr lang="en-US" sz="1200" dirty="0"/>
                        <a:t>32,75</a:t>
                      </a:r>
                      <a:endParaRPr lang="ro-RO" sz="1200" dirty="0"/>
                    </a:p>
                  </a:txBody>
                  <a:tcPr marL="51435" marR="51435" marT="0" marB="0"/>
                </a:tc>
                <a:tc>
                  <a:txBody>
                    <a:bodyPr/>
                    <a:lstStyle/>
                    <a:p>
                      <a:pPr algn="ctr">
                        <a:lnSpc>
                          <a:spcPct val="107000"/>
                        </a:lnSpc>
                        <a:spcAft>
                          <a:spcPts val="0"/>
                        </a:spcAft>
                      </a:pPr>
                      <a:r>
                        <a:rPr lang="en-US" sz="1200" dirty="0"/>
                        <a:t>81,8</a:t>
                      </a:r>
                      <a:endParaRPr lang="ro-RO" sz="1200" dirty="0"/>
                    </a:p>
                  </a:txBody>
                  <a:tcPr marL="51435" marR="51435" marT="0" marB="0"/>
                </a:tc>
                <a:tc>
                  <a:txBody>
                    <a:bodyPr/>
                    <a:lstStyle/>
                    <a:p>
                      <a:pPr algn="ctr">
                        <a:lnSpc>
                          <a:spcPct val="107000"/>
                        </a:lnSpc>
                        <a:spcAft>
                          <a:spcPts val="0"/>
                        </a:spcAft>
                      </a:pPr>
                      <a:r>
                        <a:rPr lang="en-US" sz="1200" dirty="0"/>
                        <a:t>32</a:t>
                      </a:r>
                      <a:endParaRPr lang="ro-RO" sz="1200" dirty="0"/>
                    </a:p>
                  </a:txBody>
                  <a:tcPr marL="51435" marR="51435" marT="0" marB="0"/>
                </a:tc>
                <a:extLst>
                  <a:ext uri="{0D108BD9-81ED-4DB2-BD59-A6C34878D82A}">
                    <a16:rowId xmlns:a16="http://schemas.microsoft.com/office/drawing/2014/main" val="3825174073"/>
                  </a:ext>
                </a:extLst>
              </a:tr>
            </a:tbl>
          </a:graphicData>
        </a:graphic>
      </p:graphicFrame>
    </p:spTree>
    <p:extLst>
      <p:ext uri="{BB962C8B-B14F-4D97-AF65-F5344CB8AC3E}">
        <p14:creationId xmlns:p14="http://schemas.microsoft.com/office/powerpoint/2010/main" val="37976386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349E2C9D-A2F5-4D0D-98E0-000AC371459C}"/>
              </a:ext>
            </a:extLst>
          </p:cNvPr>
          <p:cNvSpPr>
            <a:spLocks noGrp="1"/>
          </p:cNvSpPr>
          <p:nvPr>
            <p:ph type="sldNum" sz="quarter" idx="12"/>
          </p:nvPr>
        </p:nvSpPr>
        <p:spPr/>
        <p:txBody>
          <a:bodyPr/>
          <a:lstStyle/>
          <a:p>
            <a:pPr>
              <a:defRPr/>
            </a:pPr>
            <a:fld id="{DF1C1FEF-B233-4AA3-99D6-6C3CBFEF361D}" type="slidenum">
              <a:rPr lang="ru-RU" smtClean="0"/>
              <a:pPr>
                <a:defRPr/>
              </a:pPr>
              <a:t>50</a:t>
            </a:fld>
            <a:endParaRPr lang="ru-RU"/>
          </a:p>
        </p:txBody>
      </p:sp>
      <p:pic>
        <p:nvPicPr>
          <p:cNvPr id="6" name="Рисунок 5">
            <a:extLst>
              <a:ext uri="{FF2B5EF4-FFF2-40B4-BE49-F238E27FC236}">
                <a16:creationId xmlns:a16="http://schemas.microsoft.com/office/drawing/2014/main" id="{9D717AE3-FC00-4C9E-A51F-97DC02DF4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98730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838" y="1076652"/>
            <a:ext cx="4249154" cy="2928411"/>
          </a:xfrm>
          <a:prstGeom prst="rect">
            <a:avLst/>
          </a:prstGeom>
        </p:spPr>
      </p:pic>
      <p:sp>
        <p:nvSpPr>
          <p:cNvPr id="3" name="Прямоугольник 2"/>
          <p:cNvSpPr/>
          <p:nvPr/>
        </p:nvSpPr>
        <p:spPr>
          <a:xfrm>
            <a:off x="4499992" y="1076653"/>
            <a:ext cx="4320480" cy="2628925"/>
          </a:xfrm>
          <a:prstGeom prst="rect">
            <a:avLst/>
          </a:prstGeom>
        </p:spPr>
        <p:txBody>
          <a:bodyPr wrap="square">
            <a:spAutoFit/>
          </a:bodyPr>
          <a:lstStyle/>
          <a:p>
            <a:pPr>
              <a:spcBef>
                <a:spcPts val="450"/>
              </a:spcBef>
              <a:defRPr/>
            </a:pPr>
            <a:r>
              <a:rPr lang="ro-RO" b="1" dirty="0">
                <a:latin typeface="Arial" panose="020B0604020202020204" pitchFamily="34" charset="0"/>
                <a:cs typeface="Arial" panose="020B0604020202020204" pitchFamily="34" charset="0"/>
              </a:rPr>
              <a:t>Programul de reabilitare cardiacă complexă a inclus:</a:t>
            </a:r>
          </a:p>
          <a:p>
            <a:pPr marL="214313" indent="-214313">
              <a:spcBef>
                <a:spcPts val="450"/>
              </a:spcBef>
              <a:buFont typeface="Arial" panose="020B0604020202020204" pitchFamily="34" charset="0"/>
              <a:buChar char="•"/>
              <a:defRPr/>
            </a:pPr>
            <a:r>
              <a:rPr lang="ro-RO" b="1" dirty="0">
                <a:latin typeface="Arial" panose="020B0604020202020204" pitchFamily="34" charset="0"/>
                <a:cs typeface="Arial" panose="020B0604020202020204" pitchFamily="34" charset="0"/>
              </a:rPr>
              <a:t>tratamentul medicamentos de profilaxie secundară,</a:t>
            </a:r>
          </a:p>
          <a:p>
            <a:pPr marL="214313" indent="-214313">
              <a:spcBef>
                <a:spcPts val="450"/>
              </a:spcBef>
              <a:buFont typeface="Arial" panose="020B0604020202020204" pitchFamily="34" charset="0"/>
              <a:buChar char="•"/>
              <a:defRPr/>
            </a:pPr>
            <a:r>
              <a:rPr lang="ro-RO" b="1" dirty="0">
                <a:latin typeface="Arial" panose="020B0604020202020204" pitchFamily="34" charset="0"/>
                <a:cs typeface="Arial" panose="020B0604020202020204" pitchFamily="34" charset="0"/>
              </a:rPr>
              <a:t>reabilitarea fizică, </a:t>
            </a:r>
          </a:p>
          <a:p>
            <a:pPr marL="214313" indent="-214313" algn="just">
              <a:spcBef>
                <a:spcPts val="450"/>
              </a:spcBef>
              <a:buFont typeface="Arial" panose="020B0604020202020204" pitchFamily="34" charset="0"/>
              <a:buChar char="•"/>
              <a:defRPr/>
            </a:pPr>
            <a:r>
              <a:rPr lang="ro-RO" b="1" dirty="0">
                <a:latin typeface="Arial" panose="020B0604020202020204" pitchFamily="34" charset="0"/>
                <a:cs typeface="Arial" panose="020B0604020202020204" pitchFamily="34" charset="0"/>
              </a:rPr>
              <a:t>educația pacientului, </a:t>
            </a:r>
          </a:p>
          <a:p>
            <a:pPr marL="214313" indent="-214313">
              <a:spcBef>
                <a:spcPts val="450"/>
              </a:spcBef>
              <a:buFont typeface="Arial" panose="020B0604020202020204" pitchFamily="34" charset="0"/>
              <a:buChar char="•"/>
              <a:defRPr/>
            </a:pPr>
            <a:r>
              <a:rPr lang="ro-RO" b="1" dirty="0">
                <a:latin typeface="Arial" panose="020B0604020202020204" pitchFamily="34" charset="0"/>
                <a:cs typeface="Arial" panose="020B0604020202020204" pitchFamily="34" charset="0"/>
              </a:rPr>
              <a:t>consilierea </a:t>
            </a:r>
            <a:r>
              <a:rPr lang="ro-RO" b="1" dirty="0" err="1">
                <a:latin typeface="Arial" panose="020B0604020202020204" pitchFamily="34" charset="0"/>
                <a:cs typeface="Arial" panose="020B0604020202020204" pitchFamily="34" charset="0"/>
              </a:rPr>
              <a:t>psiho</a:t>
            </a:r>
            <a:r>
              <a:rPr lang="ro-RO" b="1" dirty="0">
                <a:latin typeface="Arial" panose="020B0604020202020204" pitchFamily="34" charset="0"/>
                <a:cs typeface="Arial" panose="020B0604020202020204" pitchFamily="34" charset="0"/>
              </a:rPr>
              <a:t>-emoțională,</a:t>
            </a:r>
          </a:p>
          <a:p>
            <a:pPr marL="214313" indent="-214313">
              <a:spcBef>
                <a:spcPts val="450"/>
              </a:spcBef>
              <a:buFont typeface="Arial" panose="020B0604020202020204" pitchFamily="34" charset="0"/>
              <a:buChar char="•"/>
              <a:defRPr/>
            </a:pPr>
            <a:r>
              <a:rPr lang="ro-RO" b="1" dirty="0">
                <a:latin typeface="Arial" panose="020B0604020202020204" pitchFamily="34" charset="0"/>
                <a:cs typeface="Arial" panose="020B0604020202020204" pitchFamily="34" charset="0"/>
              </a:rPr>
              <a:t>alimentația sănătoasă și dieta. </a:t>
            </a:r>
          </a:p>
        </p:txBody>
      </p:sp>
      <p:sp>
        <p:nvSpPr>
          <p:cNvPr id="4" name="TextBox 3"/>
          <p:cNvSpPr txBox="1"/>
          <p:nvPr/>
        </p:nvSpPr>
        <p:spPr>
          <a:xfrm>
            <a:off x="551350" y="116632"/>
            <a:ext cx="8269122" cy="400110"/>
          </a:xfrm>
          <a:prstGeom prst="rect">
            <a:avLst/>
          </a:prstGeom>
          <a:noFill/>
        </p:spPr>
        <p:txBody>
          <a:bodyPr wrap="square" rtlCol="0">
            <a:spAutoFit/>
          </a:bodyPr>
          <a:lstStyle/>
          <a:p>
            <a:pPr algn="ctr"/>
            <a:r>
              <a:rPr lang="ro-RO" sz="2000" b="1" dirty="0">
                <a:solidFill>
                  <a:srgbClr val="FFFF00"/>
                </a:solidFill>
                <a:latin typeface="Arial Black" panose="020B0A04020102020204" pitchFamily="34" charset="0"/>
              </a:rPr>
              <a:t>PROGRAMUL DE REABILITARE CARDIACĂ COMPLEXĂ</a:t>
            </a:r>
            <a:r>
              <a:rPr lang="en-US" sz="2000" b="1" dirty="0">
                <a:solidFill>
                  <a:srgbClr val="FFFF00"/>
                </a:solidFill>
                <a:latin typeface="Arial Black" panose="020B0A04020102020204" pitchFamily="34" charset="0"/>
              </a:rPr>
              <a:t> </a:t>
            </a:r>
            <a:endParaRPr lang="ru-RU" sz="2000" b="1" dirty="0">
              <a:solidFill>
                <a:srgbClr val="FFFF00"/>
              </a:solidFill>
              <a:latin typeface="Arial Black" panose="020B0A04020102020204"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257879988"/>
              </p:ext>
            </p:extLst>
          </p:nvPr>
        </p:nvGraphicFramePr>
        <p:xfrm>
          <a:off x="251520" y="4265490"/>
          <a:ext cx="8280919" cy="1683790"/>
        </p:xfrm>
        <a:graphic>
          <a:graphicData uri="http://schemas.openxmlformats.org/drawingml/2006/table">
            <a:tbl>
              <a:tblPr firstRow="1" bandRow="1">
                <a:tableStyleId>{69CF1AB2-1976-4502-BF36-3FF5EA218861}</a:tableStyleId>
              </a:tblPr>
              <a:tblGrid>
                <a:gridCol w="2663501">
                  <a:extLst>
                    <a:ext uri="{9D8B030D-6E8A-4147-A177-3AD203B41FA5}">
                      <a16:colId xmlns:a16="http://schemas.microsoft.com/office/drawing/2014/main" val="2567080472"/>
                    </a:ext>
                  </a:extLst>
                </a:gridCol>
                <a:gridCol w="1551634">
                  <a:extLst>
                    <a:ext uri="{9D8B030D-6E8A-4147-A177-3AD203B41FA5}">
                      <a16:colId xmlns:a16="http://schemas.microsoft.com/office/drawing/2014/main" val="1811971492"/>
                    </a:ext>
                  </a:extLst>
                </a:gridCol>
                <a:gridCol w="1609716">
                  <a:extLst>
                    <a:ext uri="{9D8B030D-6E8A-4147-A177-3AD203B41FA5}">
                      <a16:colId xmlns:a16="http://schemas.microsoft.com/office/drawing/2014/main" val="3332788001"/>
                    </a:ext>
                  </a:extLst>
                </a:gridCol>
                <a:gridCol w="1228034">
                  <a:extLst>
                    <a:ext uri="{9D8B030D-6E8A-4147-A177-3AD203B41FA5}">
                      <a16:colId xmlns:a16="http://schemas.microsoft.com/office/drawing/2014/main" val="3500897183"/>
                    </a:ext>
                  </a:extLst>
                </a:gridCol>
                <a:gridCol w="1228034">
                  <a:extLst>
                    <a:ext uri="{9D8B030D-6E8A-4147-A177-3AD203B41FA5}">
                      <a16:colId xmlns:a16="http://schemas.microsoft.com/office/drawing/2014/main" val="1950005267"/>
                    </a:ext>
                  </a:extLst>
                </a:gridCol>
              </a:tblGrid>
              <a:tr h="825507">
                <a:tc>
                  <a:txBody>
                    <a:bodyPr/>
                    <a:lstStyle/>
                    <a:p>
                      <a:pPr algn="ctr"/>
                      <a:endParaRPr lang="ru-RU" sz="1400" b="1" dirty="0">
                        <a:solidFill>
                          <a:schemeClr val="bg1"/>
                        </a:solidFill>
                        <a:latin typeface="+mj-lt"/>
                        <a:cs typeface="Arial" panose="020B0604020202020204" pitchFamily="34" charset="0"/>
                      </a:endParaRPr>
                    </a:p>
                  </a:txBody>
                  <a:tcPr marL="68580" marR="68580" marT="34290" marB="34290"/>
                </a:tc>
                <a:tc>
                  <a:txBody>
                    <a:bodyPr/>
                    <a:lstStyle/>
                    <a:p>
                      <a:pPr algn="ctr"/>
                      <a:r>
                        <a:rPr lang="ro-RO" sz="1400" b="1" dirty="0">
                          <a:solidFill>
                            <a:schemeClr val="bg1"/>
                          </a:solidFill>
                          <a:latin typeface="+mj-lt"/>
                        </a:rPr>
                        <a:t>201</a:t>
                      </a:r>
                      <a:r>
                        <a:rPr lang="en-US" sz="1400" b="1" dirty="0">
                          <a:solidFill>
                            <a:schemeClr val="bg1"/>
                          </a:solidFill>
                          <a:latin typeface="+mj-lt"/>
                        </a:rPr>
                        <a:t>8</a:t>
                      </a:r>
                      <a:endParaRPr lang="ru-RU" sz="1400" b="1" dirty="0">
                        <a:solidFill>
                          <a:schemeClr val="bg1"/>
                        </a:solidFill>
                        <a:latin typeface="+mj-lt"/>
                        <a:cs typeface="Arial" panose="020B0604020202020204" pitchFamily="34" charset="0"/>
                      </a:endParaRPr>
                    </a:p>
                  </a:txBody>
                  <a:tcPr marL="68580" marR="68580" marT="34290" marB="34290"/>
                </a:tc>
                <a:tc>
                  <a:txBody>
                    <a:bodyPr/>
                    <a:lstStyle/>
                    <a:p>
                      <a:pPr algn="ctr"/>
                      <a:r>
                        <a:rPr lang="ro-RO" sz="1400" b="1" dirty="0">
                          <a:solidFill>
                            <a:schemeClr val="bg1"/>
                          </a:solidFill>
                          <a:latin typeface="+mj-lt"/>
                        </a:rPr>
                        <a:t>201</a:t>
                      </a:r>
                      <a:r>
                        <a:rPr lang="en-US" sz="1400" b="1" dirty="0">
                          <a:solidFill>
                            <a:schemeClr val="bg1"/>
                          </a:solidFill>
                          <a:latin typeface="+mj-lt"/>
                        </a:rPr>
                        <a:t>9</a:t>
                      </a:r>
                      <a:endParaRPr lang="ru-RU" sz="1400" b="1" dirty="0">
                        <a:solidFill>
                          <a:schemeClr val="bg1"/>
                        </a:solidFill>
                        <a:latin typeface="+mj-lt"/>
                        <a:cs typeface="Arial" panose="020B0604020202020204" pitchFamily="34" charset="0"/>
                      </a:endParaRPr>
                    </a:p>
                  </a:txBody>
                  <a:tcPr marL="68580" marR="68580" marT="34290" marB="34290"/>
                </a:tc>
                <a:tc>
                  <a:txBody>
                    <a:bodyPr/>
                    <a:lstStyle/>
                    <a:p>
                      <a:pPr algn="ctr"/>
                      <a:r>
                        <a:rPr lang="en-US" sz="1400" b="1" dirty="0">
                          <a:solidFill>
                            <a:schemeClr val="bg1"/>
                          </a:solidFill>
                          <a:latin typeface="+mj-lt"/>
                        </a:rPr>
                        <a:t>2020</a:t>
                      </a:r>
                      <a:endParaRPr lang="ru-RU" sz="1400" b="1" dirty="0">
                        <a:solidFill>
                          <a:schemeClr val="bg1"/>
                        </a:solidFill>
                        <a:latin typeface="+mj-lt"/>
                        <a:cs typeface="Arial" panose="020B0604020202020204" pitchFamily="34" charset="0"/>
                      </a:endParaRPr>
                    </a:p>
                  </a:txBody>
                  <a:tcPr marL="68580" marR="68580" marT="34290" marB="34290"/>
                </a:tc>
                <a:tc>
                  <a:txBody>
                    <a:bodyPr/>
                    <a:lstStyle/>
                    <a:p>
                      <a:pPr algn="ctr"/>
                      <a:r>
                        <a:rPr lang="en-US" sz="1400" b="1" dirty="0">
                          <a:solidFill>
                            <a:schemeClr val="bg1"/>
                          </a:solidFill>
                          <a:latin typeface="+mj-lt"/>
                        </a:rPr>
                        <a:t>2021</a:t>
                      </a:r>
                      <a:endParaRPr lang="ru-RU" sz="1400" b="1" dirty="0">
                        <a:solidFill>
                          <a:schemeClr val="bg1"/>
                        </a:solidFill>
                        <a:latin typeface="+mj-lt"/>
                        <a:cs typeface="Arial" panose="020B0604020202020204" pitchFamily="34" charset="0"/>
                      </a:endParaRPr>
                    </a:p>
                  </a:txBody>
                  <a:tcPr marL="68580" marR="68580" marT="34290" marB="34290"/>
                </a:tc>
                <a:extLst>
                  <a:ext uri="{0D108BD9-81ED-4DB2-BD59-A6C34878D82A}">
                    <a16:rowId xmlns:a16="http://schemas.microsoft.com/office/drawing/2014/main" val="3262065004"/>
                  </a:ext>
                </a:extLst>
              </a:tr>
              <a:tr h="858283">
                <a:tc>
                  <a:txBody>
                    <a:bodyPr/>
                    <a:lstStyle/>
                    <a:p>
                      <a:pPr algn="ctr"/>
                      <a:r>
                        <a:rPr lang="ro-RO" sz="1400" b="1" dirty="0">
                          <a:solidFill>
                            <a:schemeClr val="bg1"/>
                          </a:solidFill>
                          <a:latin typeface="+mj-lt"/>
                        </a:rPr>
                        <a:t>Reabilitare cardiacă</a:t>
                      </a:r>
                      <a:endParaRPr lang="ru-RU" sz="1400" b="1" dirty="0">
                        <a:solidFill>
                          <a:schemeClr val="bg1"/>
                        </a:solidFill>
                        <a:latin typeface="+mj-lt"/>
                        <a:cs typeface="Arial" panose="020B0604020202020204" pitchFamily="34" charset="0"/>
                      </a:endParaRPr>
                    </a:p>
                  </a:txBody>
                  <a:tcPr marL="68580" marR="68580" marT="34290" marB="34290"/>
                </a:tc>
                <a:tc>
                  <a:txBody>
                    <a:bodyPr/>
                    <a:lstStyle/>
                    <a:p>
                      <a:pPr algn="ctr"/>
                      <a:r>
                        <a:rPr lang="en-US" sz="1400" b="1" baseline="0" dirty="0">
                          <a:solidFill>
                            <a:schemeClr val="bg1"/>
                          </a:solidFill>
                          <a:latin typeface="+mj-lt"/>
                        </a:rPr>
                        <a:t>426</a:t>
                      </a:r>
                      <a:r>
                        <a:rPr lang="ro-RO" sz="1400" b="1" baseline="0" dirty="0">
                          <a:solidFill>
                            <a:schemeClr val="bg1"/>
                          </a:solidFill>
                          <a:latin typeface="+mj-lt"/>
                        </a:rPr>
                        <a:t> </a:t>
                      </a:r>
                      <a:endParaRPr lang="ru-RU" sz="1400" b="1" dirty="0">
                        <a:solidFill>
                          <a:schemeClr val="bg1"/>
                        </a:solidFill>
                        <a:latin typeface="+mj-lt"/>
                        <a:cs typeface="Arial" panose="020B0604020202020204" pitchFamily="34" charset="0"/>
                      </a:endParaRPr>
                    </a:p>
                  </a:txBody>
                  <a:tcPr marL="68580" marR="68580" marT="34290" marB="34290"/>
                </a:tc>
                <a:tc>
                  <a:txBody>
                    <a:bodyPr/>
                    <a:lstStyle/>
                    <a:p>
                      <a:pPr algn="ctr"/>
                      <a:r>
                        <a:rPr lang="ro-RO" sz="1400" b="1" dirty="0">
                          <a:solidFill>
                            <a:schemeClr val="bg1"/>
                          </a:solidFill>
                          <a:latin typeface="+mj-lt"/>
                        </a:rPr>
                        <a:t>4</a:t>
                      </a:r>
                      <a:r>
                        <a:rPr lang="en-US" sz="1400" b="1" dirty="0">
                          <a:solidFill>
                            <a:schemeClr val="bg1"/>
                          </a:solidFill>
                          <a:latin typeface="+mj-lt"/>
                        </a:rPr>
                        <a:t>46</a:t>
                      </a:r>
                      <a:r>
                        <a:rPr lang="ro-RO" sz="1400" b="1" dirty="0">
                          <a:solidFill>
                            <a:schemeClr val="bg1"/>
                          </a:solidFill>
                          <a:latin typeface="+mj-lt"/>
                        </a:rPr>
                        <a:t> </a:t>
                      </a:r>
                      <a:endParaRPr lang="ru-RU" sz="1400" b="1" dirty="0">
                        <a:solidFill>
                          <a:schemeClr val="bg1"/>
                        </a:solidFill>
                        <a:latin typeface="+mj-lt"/>
                        <a:cs typeface="Arial" panose="020B0604020202020204" pitchFamily="34"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mj-lt"/>
                        </a:rPr>
                        <a:t>404</a:t>
                      </a:r>
                      <a:endParaRPr lang="ru-RU" sz="1400" b="1" dirty="0">
                        <a:solidFill>
                          <a:schemeClr val="bg1"/>
                        </a:solidFill>
                        <a:latin typeface="+mj-lt"/>
                        <a:cs typeface="Arial" panose="020B0604020202020204" pitchFamily="34"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mj-lt"/>
                        </a:rPr>
                        <a:t>436</a:t>
                      </a:r>
                      <a:endParaRPr lang="ru-RU" sz="1400" b="1" dirty="0">
                        <a:solidFill>
                          <a:schemeClr val="bg1"/>
                        </a:solidFill>
                        <a:latin typeface="+mj-lt"/>
                        <a:cs typeface="Arial" panose="020B0604020202020204" pitchFamily="34" charset="0"/>
                      </a:endParaRPr>
                    </a:p>
                  </a:txBody>
                  <a:tcPr marL="68580" marR="68580" marT="34290" marB="34290"/>
                </a:tc>
                <a:extLst>
                  <a:ext uri="{0D108BD9-81ED-4DB2-BD59-A6C34878D82A}">
                    <a16:rowId xmlns:a16="http://schemas.microsoft.com/office/drawing/2014/main" val="4049452447"/>
                  </a:ext>
                </a:extLst>
              </a:tr>
            </a:tbl>
          </a:graphicData>
        </a:graphic>
      </p:graphicFrame>
    </p:spTree>
    <p:extLst>
      <p:ext uri="{BB962C8B-B14F-4D97-AF65-F5344CB8AC3E}">
        <p14:creationId xmlns:p14="http://schemas.microsoft.com/office/powerpoint/2010/main" val="3350051007"/>
      </p:ext>
    </p:extLst>
  </p:cSld>
  <p:clrMapOvr>
    <a:masterClrMapping/>
  </p:clrMapOvr>
  <p:transition spd="slow">
    <p:wedg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94937"/>
            <a:ext cx="7632847" cy="369332"/>
          </a:xfrm>
          <a:prstGeom prst="rect">
            <a:avLst/>
          </a:prstGeom>
          <a:noFill/>
        </p:spPr>
        <p:txBody>
          <a:bodyPr wrap="square" rtlCol="0">
            <a:spAutoFit/>
          </a:bodyPr>
          <a:lstStyle/>
          <a:p>
            <a:pPr algn="ctr"/>
            <a:r>
              <a:rPr lang="en-US" dirty="0">
                <a:solidFill>
                  <a:srgbClr val="FFFF00"/>
                </a:solidFill>
                <a:latin typeface="Arial Black" panose="020B0A04020102020204" pitchFamily="34" charset="0"/>
              </a:rPr>
              <a:t>ACTIVITATEA UNIT</a:t>
            </a:r>
            <a:r>
              <a:rPr lang="ro-RO" dirty="0">
                <a:solidFill>
                  <a:srgbClr val="FFFF00"/>
                </a:solidFill>
                <a:latin typeface="Arial Black" panose="020B0A04020102020204" pitchFamily="34" charset="0"/>
              </a:rPr>
              <a:t>ĂȚII</a:t>
            </a:r>
            <a:r>
              <a:rPr lang="en-US" dirty="0">
                <a:solidFill>
                  <a:srgbClr val="FFFF00"/>
                </a:solidFill>
                <a:latin typeface="Arial Black" panose="020B0A04020102020204" pitchFamily="34" charset="0"/>
              </a:rPr>
              <a:t> DE PRIMIRE URGEN</a:t>
            </a:r>
            <a:r>
              <a:rPr lang="ro-RO" dirty="0">
                <a:solidFill>
                  <a:srgbClr val="FFFF00"/>
                </a:solidFill>
                <a:latin typeface="Arial Black" panose="020B0A04020102020204" pitchFamily="34" charset="0"/>
              </a:rPr>
              <a:t>ȚE (</a:t>
            </a:r>
            <a:r>
              <a:rPr lang="en-US" dirty="0">
                <a:solidFill>
                  <a:srgbClr val="FFFF00"/>
                </a:solidFill>
                <a:latin typeface="Arial Black" panose="020B0A04020102020204" pitchFamily="34" charset="0"/>
              </a:rPr>
              <a:t>UPU</a:t>
            </a:r>
            <a:r>
              <a:rPr lang="ro-RO" dirty="0">
                <a:solidFill>
                  <a:srgbClr val="FFFF00"/>
                </a:solidFill>
                <a:latin typeface="Arial Black" panose="020B0A04020102020204" pitchFamily="34" charset="0"/>
              </a:rPr>
              <a:t>)</a:t>
            </a:r>
            <a:r>
              <a:rPr lang="en-US" dirty="0">
                <a:solidFill>
                  <a:srgbClr val="FFFF00"/>
                </a:solidFill>
                <a:latin typeface="Arial Black" panose="020B0A04020102020204" pitchFamily="34" charset="0"/>
              </a:rPr>
              <a:t> 2021</a:t>
            </a:r>
            <a:endParaRPr lang="ru-RU" dirty="0">
              <a:solidFill>
                <a:srgbClr val="FFFF00"/>
              </a:solidFill>
              <a:latin typeface="Arial Black" panose="020B0A04020102020204" pitchFamily="34" charset="0"/>
            </a:endParaRPr>
          </a:p>
        </p:txBody>
      </p:sp>
      <p:sp>
        <p:nvSpPr>
          <p:cNvPr id="3" name="Прямоугольник 2"/>
          <p:cNvSpPr/>
          <p:nvPr/>
        </p:nvSpPr>
        <p:spPr>
          <a:xfrm>
            <a:off x="1043608" y="575930"/>
            <a:ext cx="7495521" cy="369332"/>
          </a:xfrm>
          <a:prstGeom prst="rect">
            <a:avLst/>
          </a:prstGeom>
        </p:spPr>
        <p:txBody>
          <a:bodyPr wrap="square">
            <a:spAutoFit/>
          </a:bodyPr>
          <a:lstStyle/>
          <a:p>
            <a:pPr algn="ctr"/>
            <a:r>
              <a:rPr lang="ro-RO" b="1" dirty="0">
                <a:effectLst/>
                <a:latin typeface="Arial" panose="020B0604020202020204" pitchFamily="34" charset="0"/>
                <a:ea typeface="Calibri" panose="020F0502020204030204" pitchFamily="34" charset="0"/>
                <a:cs typeface="Arial" panose="020B0604020202020204" pitchFamily="34" charset="0"/>
              </a:rPr>
              <a:t>Repartizarea pacienților internați  după tipul de îndreptare </a:t>
            </a:r>
            <a:endParaRPr lang="ro-RO" dirty="0">
              <a:latin typeface="Arial" panose="020B0604020202020204" pitchFamily="34" charset="0"/>
              <a:cs typeface="Arial" panose="020B0604020202020204" pitchFamily="34" charset="0"/>
            </a:endParaRPr>
          </a:p>
        </p:txBody>
      </p:sp>
      <p:graphicFrame>
        <p:nvGraphicFramePr>
          <p:cNvPr id="4" name="Таблица 3">
            <a:extLst>
              <a:ext uri="{FF2B5EF4-FFF2-40B4-BE49-F238E27FC236}">
                <a16:creationId xmlns:a16="http://schemas.microsoft.com/office/drawing/2014/main" id="{504943CD-C506-4E4A-8318-B614F123F004}"/>
              </a:ext>
            </a:extLst>
          </p:cNvPr>
          <p:cNvGraphicFramePr>
            <a:graphicFrameLocks noGrp="1"/>
          </p:cNvGraphicFramePr>
          <p:nvPr>
            <p:extLst>
              <p:ext uri="{D42A27DB-BD31-4B8C-83A1-F6EECF244321}">
                <p14:modId xmlns:p14="http://schemas.microsoft.com/office/powerpoint/2010/main" val="3974494780"/>
              </p:ext>
            </p:extLst>
          </p:nvPr>
        </p:nvGraphicFramePr>
        <p:xfrm>
          <a:off x="107505" y="1056922"/>
          <a:ext cx="8784975" cy="4892359"/>
        </p:xfrm>
        <a:graphic>
          <a:graphicData uri="http://schemas.openxmlformats.org/drawingml/2006/table">
            <a:tbl>
              <a:tblPr firstRow="1" bandRow="1">
                <a:tableStyleId>{69CF1AB2-1976-4502-BF36-3FF5EA218861}</a:tableStyleId>
              </a:tblPr>
              <a:tblGrid>
                <a:gridCol w="2664296">
                  <a:extLst>
                    <a:ext uri="{9D8B030D-6E8A-4147-A177-3AD203B41FA5}">
                      <a16:colId xmlns:a16="http://schemas.microsoft.com/office/drawing/2014/main" val="1341716679"/>
                    </a:ext>
                  </a:extLst>
                </a:gridCol>
                <a:gridCol w="1656185">
                  <a:extLst>
                    <a:ext uri="{9D8B030D-6E8A-4147-A177-3AD203B41FA5}">
                      <a16:colId xmlns:a16="http://schemas.microsoft.com/office/drawing/2014/main" val="4013231786"/>
                    </a:ext>
                  </a:extLst>
                </a:gridCol>
                <a:gridCol w="1296145">
                  <a:extLst>
                    <a:ext uri="{9D8B030D-6E8A-4147-A177-3AD203B41FA5}">
                      <a16:colId xmlns:a16="http://schemas.microsoft.com/office/drawing/2014/main" val="2694802422"/>
                    </a:ext>
                  </a:extLst>
                </a:gridCol>
                <a:gridCol w="1584176">
                  <a:extLst>
                    <a:ext uri="{9D8B030D-6E8A-4147-A177-3AD203B41FA5}">
                      <a16:colId xmlns:a16="http://schemas.microsoft.com/office/drawing/2014/main" val="3203795719"/>
                    </a:ext>
                  </a:extLst>
                </a:gridCol>
                <a:gridCol w="1584173">
                  <a:extLst>
                    <a:ext uri="{9D8B030D-6E8A-4147-A177-3AD203B41FA5}">
                      <a16:colId xmlns:a16="http://schemas.microsoft.com/office/drawing/2014/main" val="426826873"/>
                    </a:ext>
                  </a:extLst>
                </a:gridCol>
              </a:tblGrid>
              <a:tr h="638169">
                <a:tc>
                  <a:txBody>
                    <a:bodyPr/>
                    <a:lstStyle/>
                    <a:p>
                      <a:pPr algn="ctr"/>
                      <a:r>
                        <a:rPr lang="en-US" sz="1400" b="1" dirty="0" err="1" smtClean="0">
                          <a:solidFill>
                            <a:schemeClr val="bg1"/>
                          </a:solidFill>
                          <a:latin typeface="Arial" panose="020B0604020202020204" pitchFamily="34" charset="0"/>
                          <a:cs typeface="Arial" panose="020B0604020202020204" pitchFamily="34" charset="0"/>
                        </a:rPr>
                        <a:t>Bilet</a:t>
                      </a:r>
                      <a:r>
                        <a:rPr lang="en-US" sz="1400" b="1" dirty="0" smtClean="0">
                          <a:solidFill>
                            <a:schemeClr val="bg1"/>
                          </a:solidFill>
                          <a:latin typeface="Arial" panose="020B0604020202020204" pitchFamily="34" charset="0"/>
                          <a:cs typeface="Arial" panose="020B0604020202020204" pitchFamily="34" charset="0"/>
                        </a:rPr>
                        <a:t> de </a:t>
                      </a:r>
                      <a:r>
                        <a:rPr lang="en-US" sz="1400" b="1" dirty="0" err="1" smtClean="0">
                          <a:solidFill>
                            <a:schemeClr val="bg1"/>
                          </a:solidFill>
                          <a:latin typeface="Arial" panose="020B0604020202020204" pitchFamily="34" charset="0"/>
                          <a:cs typeface="Arial" panose="020B0604020202020204" pitchFamily="34" charset="0"/>
                        </a:rPr>
                        <a:t>trimitere</a:t>
                      </a:r>
                      <a:r>
                        <a:rPr lang="ro-RO" sz="1400" b="1" dirty="0" smtClean="0">
                          <a:solidFill>
                            <a:schemeClr val="bg1"/>
                          </a:solidFill>
                          <a:latin typeface="Arial" panose="020B0604020202020204" pitchFamily="34" charset="0"/>
                          <a:cs typeface="Arial" panose="020B0604020202020204" pitchFamily="34" charset="0"/>
                        </a:rPr>
                        <a:t> </a:t>
                      </a:r>
                      <a:r>
                        <a:rPr lang="ro-RO" sz="1400" b="1" dirty="0">
                          <a:solidFill>
                            <a:schemeClr val="bg1"/>
                          </a:solidFill>
                          <a:latin typeface="Arial" panose="020B0604020202020204" pitchFamily="34" charset="0"/>
                          <a:cs typeface="Arial" panose="020B0604020202020204" pitchFamily="34" charset="0"/>
                        </a:rPr>
                        <a:t>trimiterea</a:t>
                      </a:r>
                    </a:p>
                  </a:txBody>
                  <a:tcPr marL="68580" marR="68580" marT="34290" marB="34290"/>
                </a:tc>
                <a:tc>
                  <a:txBody>
                    <a:bodyPr/>
                    <a:lstStyle/>
                    <a:p>
                      <a:pPr algn="ctr"/>
                      <a:r>
                        <a:rPr lang="ro-RO" sz="1400" b="1" dirty="0">
                          <a:solidFill>
                            <a:schemeClr val="bg1"/>
                          </a:solidFill>
                          <a:latin typeface="Arial" panose="020B0604020202020204" pitchFamily="34" charset="0"/>
                          <a:cs typeface="Arial" panose="020B0604020202020204" pitchFamily="34" charset="0"/>
                        </a:rPr>
                        <a:t>2018</a:t>
                      </a:r>
                    </a:p>
                  </a:txBody>
                  <a:tcPr marL="68580" marR="68580" marT="34290" marB="34290"/>
                </a:tc>
                <a:tc>
                  <a:txBody>
                    <a:bodyPr/>
                    <a:lstStyle/>
                    <a:p>
                      <a:pPr algn="ctr"/>
                      <a:r>
                        <a:rPr lang="ro-RO" sz="1400" b="1" dirty="0">
                          <a:solidFill>
                            <a:schemeClr val="bg1"/>
                          </a:solidFill>
                          <a:latin typeface="Arial" panose="020B0604020202020204" pitchFamily="34" charset="0"/>
                          <a:cs typeface="Arial" panose="020B0604020202020204" pitchFamily="34" charset="0"/>
                        </a:rPr>
                        <a:t>2019</a:t>
                      </a:r>
                    </a:p>
                  </a:txBody>
                  <a:tcPr marL="68580" marR="68580" marT="34290" marB="34290"/>
                </a:tc>
                <a:tc>
                  <a:txBody>
                    <a:bodyPr/>
                    <a:lstStyle/>
                    <a:p>
                      <a:pPr algn="ctr"/>
                      <a:r>
                        <a:rPr lang="en-US" sz="1400" b="1" dirty="0">
                          <a:solidFill>
                            <a:schemeClr val="bg1"/>
                          </a:solidFill>
                          <a:latin typeface="Arial" panose="020B0604020202020204" pitchFamily="34" charset="0"/>
                          <a:cs typeface="Arial" panose="020B0604020202020204" pitchFamily="34" charset="0"/>
                        </a:rPr>
                        <a:t>2020</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b="1" dirty="0">
                          <a:solidFill>
                            <a:schemeClr val="bg1"/>
                          </a:solidFill>
                          <a:latin typeface="Arial" panose="020B0604020202020204" pitchFamily="34" charset="0"/>
                          <a:cs typeface="Arial" panose="020B0604020202020204" pitchFamily="34" charset="0"/>
                        </a:rPr>
                        <a:t>2021</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931371549"/>
                  </a:ext>
                </a:extLst>
              </a:tr>
              <a:tr h="390773">
                <a:tc>
                  <a:txBody>
                    <a:bodyPr/>
                    <a:lstStyle/>
                    <a:p>
                      <a:r>
                        <a:rPr lang="ro-RO" sz="1400" b="1" dirty="0">
                          <a:solidFill>
                            <a:schemeClr val="bg1"/>
                          </a:solidFill>
                          <a:latin typeface="Arial" panose="020B0604020202020204" pitchFamily="34" charset="0"/>
                          <a:cs typeface="Arial" panose="020B0604020202020204" pitchFamily="34" charset="0"/>
                        </a:rPr>
                        <a:t>AMU</a:t>
                      </a:r>
                    </a:p>
                  </a:txBody>
                  <a:tcPr marL="68580" marR="68580" marT="34290" marB="34290"/>
                </a:tc>
                <a:tc>
                  <a:txBody>
                    <a:bodyPr/>
                    <a:lstStyle/>
                    <a:p>
                      <a:pPr algn="r"/>
                      <a:r>
                        <a:rPr lang="ro-RO" sz="1400" b="1" dirty="0">
                          <a:solidFill>
                            <a:schemeClr val="bg1"/>
                          </a:solidFill>
                          <a:latin typeface="Arial" panose="020B0604020202020204" pitchFamily="34" charset="0"/>
                          <a:cs typeface="Arial" panose="020B0604020202020204" pitchFamily="34" charset="0"/>
                        </a:rPr>
                        <a:t>3298 (33%)</a:t>
                      </a:r>
                    </a:p>
                  </a:txBody>
                  <a:tcPr marL="68580" marR="68580" marT="34290" marB="34290"/>
                </a:tc>
                <a:tc>
                  <a:txBody>
                    <a:bodyPr/>
                    <a:lstStyle/>
                    <a:p>
                      <a:pPr algn="r"/>
                      <a:r>
                        <a:rPr lang="ro-RO" sz="1400" b="1" dirty="0">
                          <a:solidFill>
                            <a:schemeClr val="bg1"/>
                          </a:solidFill>
                          <a:latin typeface="Arial" panose="020B0604020202020204" pitchFamily="34" charset="0"/>
                          <a:cs typeface="Arial" panose="020B0604020202020204" pitchFamily="34" charset="0"/>
                        </a:rPr>
                        <a:t>2616 (25%)</a:t>
                      </a:r>
                    </a:p>
                  </a:txBody>
                  <a:tcPr marL="68580" marR="68580" marT="34290" marB="34290"/>
                </a:tc>
                <a:tc>
                  <a:txBody>
                    <a:bodyPr/>
                    <a:lstStyle/>
                    <a:p>
                      <a:pPr algn="r"/>
                      <a:r>
                        <a:rPr lang="en-US" sz="1400" b="1">
                          <a:solidFill>
                            <a:schemeClr val="bg1"/>
                          </a:solidFill>
                          <a:latin typeface="Arial" panose="020B0604020202020204" pitchFamily="34" charset="0"/>
                          <a:cs typeface="Arial" panose="020B0604020202020204" pitchFamily="34" charset="0"/>
                        </a:rPr>
                        <a:t>1611</a:t>
                      </a:r>
                      <a:r>
                        <a:rPr lang="en-US" sz="1400" b="1" baseline="0">
                          <a:solidFill>
                            <a:schemeClr val="bg1"/>
                          </a:solidFill>
                          <a:latin typeface="Arial" panose="020B0604020202020204" pitchFamily="34" charset="0"/>
                          <a:cs typeface="Arial" panose="020B0604020202020204" pitchFamily="34" charset="0"/>
                        </a:rPr>
                        <a:t> (</a:t>
                      </a:r>
                      <a:r>
                        <a:rPr lang="en-US" sz="1400" b="1">
                          <a:solidFill>
                            <a:schemeClr val="bg1"/>
                          </a:solidFill>
                          <a:latin typeface="Arial" panose="020B0604020202020204" pitchFamily="34" charset="0"/>
                          <a:cs typeface="Arial" panose="020B0604020202020204" pitchFamily="34" charset="0"/>
                        </a:rPr>
                        <a:t>24,5%)</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pPr algn="r"/>
                      <a:r>
                        <a:rPr lang="en-US" sz="1400" b="1" dirty="0">
                          <a:solidFill>
                            <a:schemeClr val="bg1"/>
                          </a:solidFill>
                          <a:latin typeface="Arial" panose="020B0604020202020204" pitchFamily="34" charset="0"/>
                          <a:cs typeface="Arial" panose="020B0604020202020204" pitchFamily="34" charset="0"/>
                        </a:rPr>
                        <a:t>1904 – (20 %)</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334538886"/>
                  </a:ext>
                </a:extLst>
              </a:tr>
              <a:tr h="629132">
                <a:tc>
                  <a:txBody>
                    <a:bodyPr/>
                    <a:lstStyle/>
                    <a:p>
                      <a:r>
                        <a:rPr lang="ro-RO" sz="1400" b="1" dirty="0">
                          <a:solidFill>
                            <a:schemeClr val="bg1"/>
                          </a:solidFill>
                          <a:latin typeface="Arial" panose="020B0604020202020204" pitchFamily="34" charset="0"/>
                          <a:cs typeface="Arial" panose="020B0604020202020204" pitchFamily="34" charset="0"/>
                        </a:rPr>
                        <a:t>CMC (comisia medicală consultativă)</a:t>
                      </a:r>
                    </a:p>
                  </a:txBody>
                  <a:tcPr marL="68580" marR="68580" marT="34290" marB="34290"/>
                </a:tc>
                <a:tc>
                  <a:txBody>
                    <a:bodyPr/>
                    <a:lstStyle/>
                    <a:p>
                      <a:pPr algn="r"/>
                      <a:r>
                        <a:rPr lang="ro-RO" sz="1400" b="1" dirty="0">
                          <a:solidFill>
                            <a:schemeClr val="bg1"/>
                          </a:solidFill>
                          <a:latin typeface="Arial" panose="020B0604020202020204" pitchFamily="34" charset="0"/>
                          <a:cs typeface="Arial" panose="020B0604020202020204" pitchFamily="34" charset="0"/>
                        </a:rPr>
                        <a:t>734 (7%)</a:t>
                      </a:r>
                    </a:p>
                  </a:txBody>
                  <a:tcPr marL="68580" marR="68580" marT="34290" marB="34290"/>
                </a:tc>
                <a:tc>
                  <a:txBody>
                    <a:bodyPr/>
                    <a:lstStyle/>
                    <a:p>
                      <a:pPr algn="r"/>
                      <a:r>
                        <a:rPr lang="ro-RO" sz="1400" b="1" dirty="0">
                          <a:solidFill>
                            <a:schemeClr val="bg1"/>
                          </a:solidFill>
                          <a:latin typeface="Arial" panose="020B0604020202020204" pitchFamily="34" charset="0"/>
                          <a:cs typeface="Arial" panose="020B0604020202020204" pitchFamily="34" charset="0"/>
                        </a:rPr>
                        <a:t>1331 (12%)</a:t>
                      </a:r>
                    </a:p>
                  </a:txBody>
                  <a:tcPr marL="68580" marR="68580" marT="34290" marB="34290"/>
                </a:tc>
                <a:tc>
                  <a:txBody>
                    <a:bodyPr/>
                    <a:lstStyle/>
                    <a:p>
                      <a:pPr algn="r"/>
                      <a:r>
                        <a:rPr lang="en-US" sz="1400" b="1" dirty="0">
                          <a:solidFill>
                            <a:schemeClr val="bg1"/>
                          </a:solidFill>
                          <a:latin typeface="Arial" panose="020B0604020202020204" pitchFamily="34" charset="0"/>
                          <a:cs typeface="Arial" panose="020B0604020202020204" pitchFamily="34" charset="0"/>
                        </a:rPr>
                        <a:t>1289</a:t>
                      </a:r>
                      <a:r>
                        <a:rPr lang="en-US" sz="1400" b="1" baseline="0" dirty="0">
                          <a:solidFill>
                            <a:schemeClr val="bg1"/>
                          </a:solidFill>
                          <a:latin typeface="Arial" panose="020B0604020202020204" pitchFamily="34" charset="0"/>
                          <a:cs typeface="Arial" panose="020B0604020202020204" pitchFamily="34" charset="0"/>
                        </a:rPr>
                        <a:t> (</a:t>
                      </a:r>
                      <a:r>
                        <a:rPr lang="en-US" sz="1400" b="1" dirty="0">
                          <a:solidFill>
                            <a:schemeClr val="bg1"/>
                          </a:solidFill>
                          <a:latin typeface="Arial" panose="020B0604020202020204" pitchFamily="34" charset="0"/>
                          <a:cs typeface="Arial" panose="020B0604020202020204" pitchFamily="34" charset="0"/>
                        </a:rPr>
                        <a:t>19,6%)</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pPr algn="r"/>
                      <a:r>
                        <a:rPr lang="en-US" sz="1400" b="1" dirty="0">
                          <a:solidFill>
                            <a:schemeClr val="bg1"/>
                          </a:solidFill>
                          <a:latin typeface="Arial" panose="020B0604020202020204" pitchFamily="34" charset="0"/>
                          <a:cs typeface="Arial" panose="020B0604020202020204" pitchFamily="34" charset="0"/>
                        </a:rPr>
                        <a:t>2035 – (21,5 %)</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394940973"/>
                  </a:ext>
                </a:extLst>
              </a:tr>
              <a:tr h="363266">
                <a:tc>
                  <a:txBody>
                    <a:bodyPr/>
                    <a:lstStyle/>
                    <a:p>
                      <a:r>
                        <a:rPr lang="ro-RO" sz="1400" b="1" dirty="0">
                          <a:solidFill>
                            <a:schemeClr val="bg1"/>
                          </a:solidFill>
                          <a:latin typeface="Arial" panose="020B0604020202020204" pitchFamily="34" charset="0"/>
                          <a:cs typeface="Arial" panose="020B0604020202020204" pitchFamily="34" charset="0"/>
                        </a:rPr>
                        <a:t>CMF (f. 027e)</a:t>
                      </a:r>
                    </a:p>
                  </a:txBody>
                  <a:tcPr marL="68580" marR="68580" marT="34290" marB="34290"/>
                </a:tc>
                <a:tc>
                  <a:txBody>
                    <a:bodyPr/>
                    <a:lstStyle/>
                    <a:p>
                      <a:pPr algn="r"/>
                      <a:r>
                        <a:rPr lang="ro-RO" sz="1400" b="1" dirty="0">
                          <a:solidFill>
                            <a:schemeClr val="bg1"/>
                          </a:solidFill>
                          <a:latin typeface="Arial" panose="020B0604020202020204" pitchFamily="34" charset="0"/>
                          <a:cs typeface="Arial" panose="020B0604020202020204" pitchFamily="34" charset="0"/>
                        </a:rPr>
                        <a:t>1894 (19%)</a:t>
                      </a:r>
                    </a:p>
                  </a:txBody>
                  <a:tcPr marL="68580" marR="68580" marT="34290" marB="34290"/>
                </a:tc>
                <a:tc>
                  <a:txBody>
                    <a:bodyPr/>
                    <a:lstStyle/>
                    <a:p>
                      <a:pPr algn="r"/>
                      <a:r>
                        <a:rPr lang="ro-RO" sz="1400" b="1" dirty="0">
                          <a:solidFill>
                            <a:schemeClr val="bg1"/>
                          </a:solidFill>
                          <a:latin typeface="Arial" panose="020B0604020202020204" pitchFamily="34" charset="0"/>
                          <a:cs typeface="Arial" panose="020B0604020202020204" pitchFamily="34" charset="0"/>
                        </a:rPr>
                        <a:t>2188 (21%)</a:t>
                      </a:r>
                    </a:p>
                  </a:txBody>
                  <a:tcPr marL="68580" marR="68580" marT="34290" marB="34290"/>
                </a:tc>
                <a:tc>
                  <a:txBody>
                    <a:bodyPr/>
                    <a:lstStyle/>
                    <a:p>
                      <a:pPr algn="r"/>
                      <a:r>
                        <a:rPr lang="en-US" sz="1400" b="1" dirty="0">
                          <a:solidFill>
                            <a:schemeClr val="bg1"/>
                          </a:solidFill>
                          <a:latin typeface="Arial" panose="020B0604020202020204" pitchFamily="34" charset="0"/>
                          <a:cs typeface="Arial" panose="020B0604020202020204" pitchFamily="34" charset="0"/>
                        </a:rPr>
                        <a:t>897</a:t>
                      </a:r>
                      <a:r>
                        <a:rPr lang="en-US" sz="1400" b="1" baseline="0" dirty="0">
                          <a:solidFill>
                            <a:schemeClr val="bg1"/>
                          </a:solidFill>
                          <a:latin typeface="Arial" panose="020B0604020202020204" pitchFamily="34" charset="0"/>
                          <a:cs typeface="Arial" panose="020B0604020202020204" pitchFamily="34" charset="0"/>
                        </a:rPr>
                        <a:t> (</a:t>
                      </a:r>
                      <a:r>
                        <a:rPr lang="en-US" sz="1400" b="1" dirty="0">
                          <a:solidFill>
                            <a:schemeClr val="bg1"/>
                          </a:solidFill>
                          <a:latin typeface="Arial" panose="020B0604020202020204" pitchFamily="34" charset="0"/>
                          <a:cs typeface="Arial" panose="020B0604020202020204" pitchFamily="34" charset="0"/>
                        </a:rPr>
                        <a:t>13,6%)</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pPr algn="r"/>
                      <a:r>
                        <a:rPr lang="en-US" sz="1400" b="1" dirty="0">
                          <a:solidFill>
                            <a:schemeClr val="bg1"/>
                          </a:solidFill>
                          <a:latin typeface="Arial" panose="020B0604020202020204" pitchFamily="34" charset="0"/>
                          <a:cs typeface="Arial" panose="020B0604020202020204" pitchFamily="34" charset="0"/>
                        </a:rPr>
                        <a:t>2112- (22 %)</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462502375"/>
                  </a:ext>
                </a:extLst>
              </a:tr>
              <a:tr h="386203">
                <a:tc>
                  <a:txBody>
                    <a:bodyPr/>
                    <a:lstStyle/>
                    <a:p>
                      <a:r>
                        <a:rPr lang="ro-RO" sz="1400" b="1" dirty="0">
                          <a:solidFill>
                            <a:schemeClr val="bg1"/>
                          </a:solidFill>
                          <a:latin typeface="Arial" panose="020B0604020202020204" pitchFamily="34" charset="0"/>
                          <a:cs typeface="Arial" panose="020B0604020202020204" pitchFamily="34" charset="0"/>
                        </a:rPr>
                        <a:t>DC</a:t>
                      </a:r>
                    </a:p>
                  </a:txBody>
                  <a:tcPr marL="68580" marR="68580" marT="34290" marB="34290"/>
                </a:tc>
                <a:tc>
                  <a:txBody>
                    <a:bodyPr/>
                    <a:lstStyle/>
                    <a:p>
                      <a:pPr algn="r"/>
                      <a:r>
                        <a:rPr lang="ro-RO" sz="1400" b="1" dirty="0">
                          <a:solidFill>
                            <a:schemeClr val="bg1"/>
                          </a:solidFill>
                          <a:latin typeface="Arial" panose="020B0604020202020204" pitchFamily="34" charset="0"/>
                          <a:cs typeface="Arial" panose="020B0604020202020204" pitchFamily="34" charset="0"/>
                        </a:rPr>
                        <a:t>4103 (40%)</a:t>
                      </a:r>
                    </a:p>
                  </a:txBody>
                  <a:tcPr marL="68580" marR="68580" marT="34290" marB="34290"/>
                </a:tc>
                <a:tc>
                  <a:txBody>
                    <a:bodyPr/>
                    <a:lstStyle/>
                    <a:p>
                      <a:pPr algn="r"/>
                      <a:r>
                        <a:rPr lang="ro-RO" sz="1400" b="1" dirty="0">
                          <a:solidFill>
                            <a:schemeClr val="bg1"/>
                          </a:solidFill>
                          <a:latin typeface="Arial" panose="020B0604020202020204" pitchFamily="34" charset="0"/>
                          <a:cs typeface="Arial" panose="020B0604020202020204" pitchFamily="34" charset="0"/>
                        </a:rPr>
                        <a:t>4300 (41%)</a:t>
                      </a:r>
                    </a:p>
                  </a:txBody>
                  <a:tcPr marL="68580" marR="68580" marT="34290" marB="34290"/>
                </a:tc>
                <a:tc>
                  <a:txBody>
                    <a:bodyPr/>
                    <a:lstStyle/>
                    <a:p>
                      <a:pPr algn="r"/>
                      <a:r>
                        <a:rPr lang="en-US" sz="1400" b="1" dirty="0">
                          <a:solidFill>
                            <a:schemeClr val="bg1"/>
                          </a:solidFill>
                          <a:latin typeface="Arial" panose="020B0604020202020204" pitchFamily="34" charset="0"/>
                          <a:cs typeface="Arial" panose="020B0604020202020204" pitchFamily="34" charset="0"/>
                        </a:rPr>
                        <a:t>2700</a:t>
                      </a:r>
                      <a:r>
                        <a:rPr lang="en-US" sz="1400" b="1" baseline="0" dirty="0">
                          <a:solidFill>
                            <a:schemeClr val="bg1"/>
                          </a:solidFill>
                          <a:latin typeface="Arial" panose="020B0604020202020204" pitchFamily="34" charset="0"/>
                          <a:cs typeface="Arial" panose="020B0604020202020204" pitchFamily="34" charset="0"/>
                        </a:rPr>
                        <a:t> (</a:t>
                      </a:r>
                      <a:r>
                        <a:rPr lang="en-US" sz="1400" b="1" dirty="0">
                          <a:solidFill>
                            <a:schemeClr val="bg1"/>
                          </a:solidFill>
                          <a:latin typeface="Arial" panose="020B0604020202020204" pitchFamily="34" charset="0"/>
                          <a:cs typeface="Arial" panose="020B0604020202020204" pitchFamily="34" charset="0"/>
                        </a:rPr>
                        <a:t>41,1%)</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pPr algn="r"/>
                      <a:r>
                        <a:rPr lang="en-US" sz="1400" b="1" dirty="0">
                          <a:solidFill>
                            <a:schemeClr val="bg1"/>
                          </a:solidFill>
                          <a:latin typeface="Arial" panose="020B0604020202020204" pitchFamily="34" charset="0"/>
                          <a:cs typeface="Arial" panose="020B0604020202020204" pitchFamily="34" charset="0"/>
                        </a:rPr>
                        <a:t>3435 – (36 %)</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642155455"/>
                  </a:ext>
                </a:extLst>
              </a:tr>
              <a:tr h="363266">
                <a:tc>
                  <a:txBody>
                    <a:bodyPr/>
                    <a:lstStyle/>
                    <a:p>
                      <a:r>
                        <a:rPr lang="ro-RO" sz="1400" b="1" dirty="0">
                          <a:solidFill>
                            <a:schemeClr val="bg1"/>
                          </a:solidFill>
                          <a:latin typeface="Arial" panose="020B0604020202020204" pitchFamily="34" charset="0"/>
                          <a:cs typeface="Arial" panose="020B0604020202020204" pitchFamily="34" charset="0"/>
                        </a:rPr>
                        <a:t>La cerere</a:t>
                      </a:r>
                    </a:p>
                  </a:txBody>
                  <a:tcPr marL="68580" marR="68580" marT="34290" marB="34290"/>
                </a:tc>
                <a:tc>
                  <a:txBody>
                    <a:bodyPr/>
                    <a:lstStyle/>
                    <a:p>
                      <a:pPr algn="r"/>
                      <a:r>
                        <a:rPr lang="ro-RO" sz="1400" b="1" dirty="0">
                          <a:solidFill>
                            <a:schemeClr val="bg1"/>
                          </a:solidFill>
                          <a:latin typeface="Arial" panose="020B0604020202020204" pitchFamily="34" charset="0"/>
                          <a:cs typeface="Arial" panose="020B0604020202020204" pitchFamily="34" charset="0"/>
                        </a:rPr>
                        <a:t>122 (1%)</a:t>
                      </a:r>
                    </a:p>
                  </a:txBody>
                  <a:tcPr marL="68580" marR="68580" marT="34290" marB="34290"/>
                </a:tc>
                <a:tc>
                  <a:txBody>
                    <a:bodyPr/>
                    <a:lstStyle/>
                    <a:p>
                      <a:pPr algn="r"/>
                      <a:r>
                        <a:rPr lang="ro-RO" sz="1400" b="1" dirty="0">
                          <a:solidFill>
                            <a:schemeClr val="bg1"/>
                          </a:solidFill>
                          <a:latin typeface="Arial" panose="020B0604020202020204" pitchFamily="34" charset="0"/>
                          <a:cs typeface="Arial" panose="020B0604020202020204" pitchFamily="34" charset="0"/>
                        </a:rPr>
                        <a:t>122 (1%)</a:t>
                      </a:r>
                    </a:p>
                  </a:txBody>
                  <a:tcPr marL="68580" marR="68580" marT="34290" marB="34290"/>
                </a:tc>
                <a:tc>
                  <a:txBody>
                    <a:bodyPr/>
                    <a:lstStyle/>
                    <a:p>
                      <a:pPr algn="r"/>
                      <a:r>
                        <a:rPr lang="en-US" sz="1400" b="1" dirty="0">
                          <a:solidFill>
                            <a:schemeClr val="bg1"/>
                          </a:solidFill>
                          <a:latin typeface="Arial" panose="020B0604020202020204" pitchFamily="34" charset="0"/>
                          <a:cs typeface="Arial" panose="020B0604020202020204" pitchFamily="34" charset="0"/>
                        </a:rPr>
                        <a:t>69</a:t>
                      </a:r>
                      <a:r>
                        <a:rPr lang="en-US" sz="1400" b="1" baseline="0" dirty="0">
                          <a:solidFill>
                            <a:schemeClr val="bg1"/>
                          </a:solidFill>
                          <a:latin typeface="Arial" panose="020B0604020202020204" pitchFamily="34" charset="0"/>
                          <a:cs typeface="Arial" panose="020B0604020202020204" pitchFamily="34" charset="0"/>
                        </a:rPr>
                        <a:t> (</a:t>
                      </a:r>
                      <a:r>
                        <a:rPr lang="en-US" sz="1400" b="1" dirty="0">
                          <a:solidFill>
                            <a:schemeClr val="bg1"/>
                          </a:solidFill>
                          <a:latin typeface="Arial" panose="020B0604020202020204" pitchFamily="34" charset="0"/>
                          <a:cs typeface="Arial" panose="020B0604020202020204" pitchFamily="34" charset="0"/>
                        </a:rPr>
                        <a:t>1,05%)</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pPr algn="r"/>
                      <a:r>
                        <a:rPr lang="en-US" sz="1400" b="1" dirty="0">
                          <a:solidFill>
                            <a:schemeClr val="bg1"/>
                          </a:solidFill>
                          <a:latin typeface="Arial" panose="020B0604020202020204" pitchFamily="34" charset="0"/>
                          <a:cs typeface="Arial" panose="020B0604020202020204" pitchFamily="34" charset="0"/>
                        </a:rPr>
                        <a:t>46 – (0,5 %)</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920326746"/>
                  </a:ext>
                </a:extLst>
              </a:tr>
              <a:tr h="363266">
                <a:tc>
                  <a:txBody>
                    <a:bodyPr/>
                    <a:lstStyle/>
                    <a:p>
                      <a:r>
                        <a:rPr lang="ro-RO" sz="1400" b="1" dirty="0">
                          <a:solidFill>
                            <a:schemeClr val="bg1"/>
                          </a:solidFill>
                          <a:latin typeface="Arial" panose="020B0604020202020204" pitchFamily="34" charset="0"/>
                          <a:cs typeface="Arial" panose="020B0604020202020204" pitchFamily="34" charset="0"/>
                        </a:rPr>
                        <a:t>Tematic</a:t>
                      </a:r>
                    </a:p>
                  </a:txBody>
                  <a:tcPr marL="68580" marR="68580" marT="34290" marB="34290"/>
                </a:tc>
                <a:tc>
                  <a:txBody>
                    <a:bodyPr/>
                    <a:lstStyle/>
                    <a:p>
                      <a:pPr algn="r"/>
                      <a:r>
                        <a:rPr lang="ro-RO" sz="1400" b="1" dirty="0">
                          <a:solidFill>
                            <a:schemeClr val="bg1"/>
                          </a:solidFill>
                          <a:latin typeface="Arial" panose="020B0604020202020204" pitchFamily="34" charset="0"/>
                          <a:cs typeface="Arial" panose="020B0604020202020204" pitchFamily="34" charset="0"/>
                        </a:rPr>
                        <a:t>1</a:t>
                      </a:r>
                    </a:p>
                  </a:txBody>
                  <a:tcPr marL="68580" marR="68580" marT="34290" marB="34290"/>
                </a:tc>
                <a:tc>
                  <a:txBody>
                    <a:bodyPr/>
                    <a:lstStyle/>
                    <a:p>
                      <a:pPr algn="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pPr algn="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pPr algn="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692701681"/>
                  </a:ext>
                </a:extLst>
              </a:tr>
              <a:tr h="393583">
                <a:tc>
                  <a:txBody>
                    <a:bodyPr/>
                    <a:lstStyle/>
                    <a:p>
                      <a:r>
                        <a:rPr lang="ro-RO" sz="1400" b="1" dirty="0">
                          <a:solidFill>
                            <a:schemeClr val="bg1"/>
                          </a:solidFill>
                          <a:latin typeface="Arial" panose="020B0604020202020204" pitchFamily="34" charset="0"/>
                          <a:cs typeface="Arial" panose="020B0604020202020204" pitchFamily="34" charset="0"/>
                        </a:rPr>
                        <a:t>Administrația, MSMPS</a:t>
                      </a:r>
                    </a:p>
                  </a:txBody>
                  <a:tcPr marL="68580" marR="68580" marT="34290" marB="34290"/>
                </a:tc>
                <a:tc>
                  <a:txBody>
                    <a:bodyPr/>
                    <a:lstStyle/>
                    <a:p>
                      <a:pPr algn="r"/>
                      <a:r>
                        <a:rPr lang="ro-RO" sz="1400" b="1" dirty="0">
                          <a:solidFill>
                            <a:schemeClr val="bg1"/>
                          </a:solidFill>
                          <a:latin typeface="Arial" panose="020B0604020202020204" pitchFamily="34" charset="0"/>
                          <a:cs typeface="Arial" panose="020B0604020202020204" pitchFamily="34" charset="0"/>
                        </a:rPr>
                        <a:t>1</a:t>
                      </a:r>
                    </a:p>
                  </a:txBody>
                  <a:tcPr marL="68580" marR="68580" marT="34290" marB="34290"/>
                </a:tc>
                <a:tc>
                  <a:txBody>
                    <a:bodyPr/>
                    <a:lstStyle/>
                    <a:p>
                      <a:pPr algn="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pPr algn="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pPr algn="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558956874"/>
                  </a:ext>
                </a:extLst>
              </a:tr>
              <a:tr h="363266">
                <a:tc>
                  <a:txBody>
                    <a:bodyPr/>
                    <a:lstStyle/>
                    <a:p>
                      <a:r>
                        <a:rPr lang="ro-RO" sz="1400" b="1" dirty="0">
                          <a:solidFill>
                            <a:schemeClr val="bg1"/>
                          </a:solidFill>
                          <a:latin typeface="Arial" panose="020B0604020202020204" pitchFamily="34" charset="0"/>
                          <a:cs typeface="Arial" panose="020B0604020202020204" pitchFamily="34" charset="0"/>
                        </a:rPr>
                        <a:t>Total internări</a:t>
                      </a:r>
                    </a:p>
                  </a:txBody>
                  <a:tcPr marL="68580" marR="68580" marT="34290" marB="34290"/>
                </a:tc>
                <a:tc>
                  <a:txBody>
                    <a:bodyPr/>
                    <a:lstStyle/>
                    <a:p>
                      <a:pPr algn="r"/>
                      <a:r>
                        <a:rPr lang="ro-RO" sz="1400" b="1" dirty="0">
                          <a:solidFill>
                            <a:schemeClr val="bg1"/>
                          </a:solidFill>
                          <a:latin typeface="Arial" panose="020B0604020202020204" pitchFamily="34" charset="0"/>
                          <a:cs typeface="Arial" panose="020B0604020202020204" pitchFamily="34" charset="0"/>
                        </a:rPr>
                        <a:t>10153</a:t>
                      </a:r>
                    </a:p>
                  </a:txBody>
                  <a:tcPr marL="68580" marR="68580" marT="34290" marB="34290"/>
                </a:tc>
                <a:tc>
                  <a:txBody>
                    <a:bodyPr/>
                    <a:lstStyle/>
                    <a:p>
                      <a:pPr algn="r"/>
                      <a:r>
                        <a:rPr lang="ro-RO" sz="1400" b="1" dirty="0">
                          <a:solidFill>
                            <a:schemeClr val="bg1"/>
                          </a:solidFill>
                          <a:latin typeface="Arial" panose="020B0604020202020204" pitchFamily="34" charset="0"/>
                          <a:cs typeface="Arial" panose="020B0604020202020204" pitchFamily="34" charset="0"/>
                        </a:rPr>
                        <a:t>10557</a:t>
                      </a:r>
                    </a:p>
                  </a:txBody>
                  <a:tcPr marL="68580" marR="68580" marT="34290" marB="34290"/>
                </a:tc>
                <a:tc>
                  <a:txBody>
                    <a:bodyPr/>
                    <a:lstStyle/>
                    <a:p>
                      <a:pPr algn="r"/>
                      <a:r>
                        <a:rPr lang="en-US" sz="1400" b="1" dirty="0">
                          <a:solidFill>
                            <a:schemeClr val="bg1"/>
                          </a:solidFill>
                          <a:latin typeface="Arial" panose="020B0604020202020204" pitchFamily="34" charset="0"/>
                          <a:cs typeface="Arial" panose="020B0604020202020204" pitchFamily="34" charset="0"/>
                        </a:rPr>
                        <a:t>6566</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pPr algn="r"/>
                      <a:r>
                        <a:rPr lang="en-US" sz="1400" b="1" dirty="0">
                          <a:solidFill>
                            <a:schemeClr val="bg1"/>
                          </a:solidFill>
                          <a:latin typeface="Arial" panose="020B0604020202020204" pitchFamily="34" charset="0"/>
                          <a:cs typeface="Arial" panose="020B0604020202020204" pitchFamily="34" charset="0"/>
                        </a:rPr>
                        <a:t>9532</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811485055"/>
                  </a:ext>
                </a:extLst>
              </a:tr>
              <a:tr h="638169">
                <a:tc>
                  <a:txBody>
                    <a:bodyPr/>
                    <a:lstStyle/>
                    <a:p>
                      <a:r>
                        <a:rPr lang="ro-RO" sz="1400" b="1" dirty="0">
                          <a:solidFill>
                            <a:schemeClr val="bg1"/>
                          </a:solidFill>
                          <a:latin typeface="Arial" panose="020B0604020202020204" pitchFamily="34" charset="0"/>
                          <a:cs typeface="Arial" panose="020B0604020202020204" pitchFamily="34" charset="0"/>
                        </a:rPr>
                        <a:t>Consultații fără internare (refuzuri)</a:t>
                      </a:r>
                    </a:p>
                  </a:txBody>
                  <a:tcPr marL="68580" marR="68580" marT="34290" marB="34290"/>
                </a:tc>
                <a:tc>
                  <a:txBody>
                    <a:bodyPr/>
                    <a:lstStyle/>
                    <a:p>
                      <a:pPr algn="r"/>
                      <a:r>
                        <a:rPr lang="ro-RO" sz="1400" b="1" dirty="0">
                          <a:solidFill>
                            <a:schemeClr val="bg1"/>
                          </a:solidFill>
                          <a:latin typeface="Arial" panose="020B0604020202020204" pitchFamily="34" charset="0"/>
                          <a:cs typeface="Arial" panose="020B0604020202020204" pitchFamily="34" charset="0"/>
                        </a:rPr>
                        <a:t>938</a:t>
                      </a:r>
                    </a:p>
                  </a:txBody>
                  <a:tcPr marL="68580" marR="68580" marT="34290" marB="34290"/>
                </a:tc>
                <a:tc>
                  <a:txBody>
                    <a:bodyPr/>
                    <a:lstStyle/>
                    <a:p>
                      <a:pPr algn="r"/>
                      <a:r>
                        <a:rPr lang="ro-RO" sz="1400" b="1" dirty="0">
                          <a:solidFill>
                            <a:schemeClr val="bg1"/>
                          </a:solidFill>
                          <a:latin typeface="Arial" panose="020B0604020202020204" pitchFamily="34" charset="0"/>
                          <a:cs typeface="Arial" panose="020B0604020202020204" pitchFamily="34" charset="0"/>
                        </a:rPr>
                        <a:t>1085</a:t>
                      </a:r>
                    </a:p>
                  </a:txBody>
                  <a:tcPr marL="68580" marR="68580" marT="34290" marB="34290"/>
                </a:tc>
                <a:tc>
                  <a:txBody>
                    <a:bodyPr/>
                    <a:lstStyle/>
                    <a:p>
                      <a:pPr algn="r"/>
                      <a:r>
                        <a:rPr lang="en-US" sz="1400" b="1" dirty="0">
                          <a:solidFill>
                            <a:schemeClr val="bg1"/>
                          </a:solidFill>
                          <a:latin typeface="Arial" panose="020B0604020202020204" pitchFamily="34" charset="0"/>
                          <a:cs typeface="Arial" panose="020B0604020202020204" pitchFamily="34" charset="0"/>
                        </a:rPr>
                        <a:t>1049</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pPr algn="r"/>
                      <a:r>
                        <a:rPr lang="en-US" sz="1400" b="1" dirty="0" smtClean="0">
                          <a:solidFill>
                            <a:schemeClr val="bg1"/>
                          </a:solidFill>
                          <a:latin typeface="Arial" panose="020B0604020202020204" pitchFamily="34" charset="0"/>
                          <a:cs typeface="Arial" panose="020B0604020202020204" pitchFamily="34" charset="0"/>
                        </a:rPr>
                        <a:t>917(8,8%)</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559626778"/>
                  </a:ext>
                </a:extLst>
              </a:tr>
              <a:tr h="363266">
                <a:tc>
                  <a:txBody>
                    <a:bodyPr/>
                    <a:lstStyle/>
                    <a:p>
                      <a:r>
                        <a:rPr lang="ro-RO" sz="1400" b="1" dirty="0">
                          <a:solidFill>
                            <a:schemeClr val="bg1"/>
                          </a:solidFill>
                          <a:latin typeface="Arial" panose="020B0604020202020204" pitchFamily="34" charset="0"/>
                          <a:cs typeface="Arial" panose="020B0604020202020204" pitchFamily="34" charset="0"/>
                        </a:rPr>
                        <a:t>TOTAL</a:t>
                      </a:r>
                    </a:p>
                  </a:txBody>
                  <a:tcPr marL="68580" marR="68580" marT="34290" marB="34290"/>
                </a:tc>
                <a:tc>
                  <a:txBody>
                    <a:bodyPr/>
                    <a:lstStyle/>
                    <a:p>
                      <a:pPr algn="r"/>
                      <a:r>
                        <a:rPr lang="ro-RO" sz="1400" b="1" dirty="0">
                          <a:solidFill>
                            <a:schemeClr val="bg1"/>
                          </a:solidFill>
                          <a:latin typeface="Arial" panose="020B0604020202020204" pitchFamily="34" charset="0"/>
                          <a:cs typeface="Arial" panose="020B0604020202020204" pitchFamily="34" charset="0"/>
                        </a:rPr>
                        <a:t>11091</a:t>
                      </a:r>
                    </a:p>
                  </a:txBody>
                  <a:tcPr marL="68580" marR="68580" marT="34290" marB="34290"/>
                </a:tc>
                <a:tc>
                  <a:txBody>
                    <a:bodyPr/>
                    <a:lstStyle/>
                    <a:p>
                      <a:pPr algn="r"/>
                      <a:r>
                        <a:rPr lang="ro-RO" sz="1400" b="1" dirty="0">
                          <a:solidFill>
                            <a:schemeClr val="bg1"/>
                          </a:solidFill>
                          <a:latin typeface="Arial" panose="020B0604020202020204" pitchFamily="34" charset="0"/>
                          <a:cs typeface="Arial" panose="020B0604020202020204" pitchFamily="34" charset="0"/>
                        </a:rPr>
                        <a:t>11642</a:t>
                      </a:r>
                    </a:p>
                  </a:txBody>
                  <a:tcPr marL="68580" marR="68580" marT="34290" marB="34290"/>
                </a:tc>
                <a:tc>
                  <a:txBody>
                    <a:bodyPr/>
                    <a:lstStyle/>
                    <a:p>
                      <a:pPr algn="r"/>
                      <a:r>
                        <a:rPr lang="en-US" sz="1400" b="1" dirty="0">
                          <a:solidFill>
                            <a:schemeClr val="bg1"/>
                          </a:solidFill>
                          <a:latin typeface="Arial" panose="020B0604020202020204" pitchFamily="34" charset="0"/>
                          <a:cs typeface="Arial" panose="020B0604020202020204" pitchFamily="34" charset="0"/>
                        </a:rPr>
                        <a:t>7615</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pPr algn="r"/>
                      <a:r>
                        <a:rPr lang="en-US" sz="1400" b="1" dirty="0">
                          <a:solidFill>
                            <a:schemeClr val="bg1"/>
                          </a:solidFill>
                          <a:latin typeface="Arial" panose="020B0604020202020204" pitchFamily="34" charset="0"/>
                          <a:cs typeface="Arial" panose="020B0604020202020204" pitchFamily="34" charset="0"/>
                        </a:rPr>
                        <a:t>10449</a:t>
                      </a:r>
                      <a:endParaRPr lang="ro-RO" sz="1400" b="1" dirty="0">
                        <a:solidFill>
                          <a:schemeClr val="bg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084517141"/>
                  </a:ext>
                </a:extLst>
              </a:tr>
            </a:tbl>
          </a:graphicData>
        </a:graphic>
      </p:graphicFrame>
    </p:spTree>
    <p:extLst>
      <p:ext uri="{BB962C8B-B14F-4D97-AF65-F5344CB8AC3E}">
        <p14:creationId xmlns:p14="http://schemas.microsoft.com/office/powerpoint/2010/main" val="3072746240"/>
      </p:ext>
    </p:extLst>
  </p:cSld>
  <p:clrMapOvr>
    <a:masterClrMapping/>
  </p:clrMapOvr>
  <p:transition spd="slow">
    <p:wedg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2"/>
          <p:cNvGraphicFramePr>
            <a:graphicFrameLocks noGrp="1"/>
          </p:cNvGraphicFramePr>
          <p:nvPr>
            <p:extLst>
              <p:ext uri="{D42A27DB-BD31-4B8C-83A1-F6EECF244321}">
                <p14:modId xmlns:p14="http://schemas.microsoft.com/office/powerpoint/2010/main" val="3085599330"/>
              </p:ext>
            </p:extLst>
          </p:nvPr>
        </p:nvGraphicFramePr>
        <p:xfrm>
          <a:off x="179512" y="1124743"/>
          <a:ext cx="8640959" cy="4896548"/>
        </p:xfrm>
        <a:graphic>
          <a:graphicData uri="http://schemas.openxmlformats.org/drawingml/2006/table">
            <a:tbl>
              <a:tblPr firstRow="1" firstCol="1" bandRow="1">
                <a:tableStyleId>{69CF1AB2-1976-4502-BF36-3FF5EA218861}</a:tableStyleId>
              </a:tblPr>
              <a:tblGrid>
                <a:gridCol w="3840427">
                  <a:extLst>
                    <a:ext uri="{9D8B030D-6E8A-4147-A177-3AD203B41FA5}">
                      <a16:colId xmlns:a16="http://schemas.microsoft.com/office/drawing/2014/main" val="1278691741"/>
                    </a:ext>
                  </a:extLst>
                </a:gridCol>
                <a:gridCol w="1622297">
                  <a:extLst>
                    <a:ext uri="{9D8B030D-6E8A-4147-A177-3AD203B41FA5}">
                      <a16:colId xmlns:a16="http://schemas.microsoft.com/office/drawing/2014/main" val="405739277"/>
                    </a:ext>
                  </a:extLst>
                </a:gridCol>
                <a:gridCol w="1719746">
                  <a:extLst>
                    <a:ext uri="{9D8B030D-6E8A-4147-A177-3AD203B41FA5}">
                      <a16:colId xmlns:a16="http://schemas.microsoft.com/office/drawing/2014/main" val="3468394848"/>
                    </a:ext>
                  </a:extLst>
                </a:gridCol>
                <a:gridCol w="1458489">
                  <a:extLst>
                    <a:ext uri="{9D8B030D-6E8A-4147-A177-3AD203B41FA5}">
                      <a16:colId xmlns:a16="http://schemas.microsoft.com/office/drawing/2014/main" val="2548901312"/>
                    </a:ext>
                  </a:extLst>
                </a:gridCol>
              </a:tblGrid>
              <a:tr h="316377">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 </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2019</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                 20</a:t>
                      </a:r>
                      <a:r>
                        <a:rPr lang="en-US" sz="1400" b="1" noProof="0" dirty="0">
                          <a:solidFill>
                            <a:schemeClr val="bg1"/>
                          </a:solidFill>
                          <a:effectLst/>
                          <a:latin typeface="Arial" panose="020B0604020202020204" pitchFamily="34" charset="0"/>
                          <a:cs typeface="Arial" panose="020B0604020202020204" pitchFamily="34" charset="0"/>
                        </a:rPr>
                        <a:t>20</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202</a:t>
                      </a:r>
                      <a:r>
                        <a:rPr lang="en-US" sz="1400" b="1" noProof="0" dirty="0">
                          <a:solidFill>
                            <a:schemeClr val="bg1"/>
                          </a:solidFill>
                          <a:effectLst/>
                          <a:latin typeface="Arial" panose="020B0604020202020204" pitchFamily="34" charset="0"/>
                          <a:cs typeface="Arial" panose="020B0604020202020204" pitchFamily="34" charset="0"/>
                        </a:rPr>
                        <a:t>1</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extLst>
                  <a:ext uri="{0D108BD9-81ED-4DB2-BD59-A6C34878D82A}">
                    <a16:rowId xmlns:a16="http://schemas.microsoft.com/office/drawing/2014/main" val="1779618180"/>
                  </a:ext>
                </a:extLst>
              </a:tr>
              <a:tr h="435645">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Pacienți decedați total</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125</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120</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119</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extLst>
                  <a:ext uri="{0D108BD9-81ED-4DB2-BD59-A6C34878D82A}">
                    <a16:rowId xmlns:a16="http://schemas.microsoft.com/office/drawing/2014/main" val="714337306"/>
                  </a:ext>
                </a:extLst>
              </a:tr>
              <a:tr h="435645">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Decedați în BTI</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91(72,8%)</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106(88,3%)</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93</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extLst>
                  <a:ext uri="{0D108BD9-81ED-4DB2-BD59-A6C34878D82A}">
                    <a16:rowId xmlns:a16="http://schemas.microsoft.com/office/drawing/2014/main" val="226365273"/>
                  </a:ext>
                </a:extLst>
              </a:tr>
              <a:tr h="435645">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Decedați în secții clinice</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37(17,2%)</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14(11,7)</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26</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extLst>
                  <a:ext uri="{0D108BD9-81ED-4DB2-BD59-A6C34878D82A}">
                    <a16:rowId xmlns:a16="http://schemas.microsoft.com/office/drawing/2014/main" val="214595307"/>
                  </a:ext>
                </a:extLst>
              </a:tr>
              <a:tr h="448306">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Pacienți din municipiul Chișinău</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63(50,4%)</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98(81,6%)</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70</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extLst>
                  <a:ext uri="{0D108BD9-81ED-4DB2-BD59-A6C34878D82A}">
                    <a16:rowId xmlns:a16="http://schemas.microsoft.com/office/drawing/2014/main" val="1321929504"/>
                  </a:ext>
                </a:extLst>
              </a:tr>
              <a:tr h="435645">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Decedați până la 24 ore</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32(25,6%)</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51(42,5)</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48</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extLst>
                  <a:ext uri="{0D108BD9-81ED-4DB2-BD59-A6C34878D82A}">
                    <a16:rowId xmlns:a16="http://schemas.microsoft.com/office/drawing/2014/main" val="1327831915"/>
                  </a:ext>
                </a:extLst>
              </a:tr>
              <a:tr h="511029">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Decedați 24- 48 ore</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12(12,5%)</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16(13,3)</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25</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extLst>
                  <a:ext uri="{0D108BD9-81ED-4DB2-BD59-A6C34878D82A}">
                    <a16:rowId xmlns:a16="http://schemas.microsoft.com/office/drawing/2014/main" val="511592217"/>
                  </a:ext>
                </a:extLst>
              </a:tr>
              <a:tr h="435645">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Decedați după 48 ore </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68(57,4%)</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53(44,1%)</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46</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extLst>
                  <a:ext uri="{0D108BD9-81ED-4DB2-BD59-A6C34878D82A}">
                    <a16:rowId xmlns:a16="http://schemas.microsoft.com/office/drawing/2014/main" val="896488463"/>
                  </a:ext>
                </a:extLst>
              </a:tr>
              <a:tr h="435645">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Decese pacienți cu IMA</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42</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42</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47</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extLst>
                  <a:ext uri="{0D108BD9-81ED-4DB2-BD59-A6C34878D82A}">
                    <a16:rowId xmlns:a16="http://schemas.microsoft.com/office/drawing/2014/main" val="1203172323"/>
                  </a:ext>
                </a:extLst>
              </a:tr>
              <a:tr h="347816">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Decese pacienți cu IMA în BTI</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31</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40</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46</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extLst>
                  <a:ext uri="{0D108BD9-81ED-4DB2-BD59-A6C34878D82A}">
                    <a16:rowId xmlns:a16="http://schemas.microsoft.com/office/drawing/2014/main" val="2604257978"/>
                  </a:ext>
                </a:extLst>
              </a:tr>
              <a:tr h="659150">
                <a:tc>
                  <a:txBody>
                    <a:bodyPr/>
                    <a:lstStyle/>
                    <a:p>
                      <a:pPr>
                        <a:lnSpc>
                          <a:spcPct val="100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Pacienți decedați la</a:t>
                      </a:r>
                      <a:r>
                        <a:rPr lang="ro-RO" sz="1400" b="1" baseline="0" noProof="0" dirty="0">
                          <a:solidFill>
                            <a:schemeClr val="bg1"/>
                          </a:solidFill>
                          <a:effectLst/>
                          <a:latin typeface="Arial" panose="020B0604020202020204" pitchFamily="34" charset="0"/>
                          <a:cs typeface="Arial" panose="020B0604020202020204" pitchFamily="34" charset="0"/>
                        </a:rPr>
                        <a:t> care s-a efectuat  </a:t>
                      </a:r>
                      <a:r>
                        <a:rPr lang="ro-RO" sz="1400" b="1" noProof="0" dirty="0">
                          <a:solidFill>
                            <a:schemeClr val="bg1"/>
                          </a:solidFill>
                          <a:effectLst/>
                          <a:latin typeface="Arial" panose="020B0604020202020204" pitchFamily="34" charset="0"/>
                          <a:cs typeface="Arial" panose="020B0604020202020204" pitchFamily="34" charset="0"/>
                        </a:rPr>
                        <a:t>  </a:t>
                      </a:r>
                      <a:r>
                        <a:rPr lang="ro-RO" sz="1400" b="1" noProof="0" dirty="0" err="1">
                          <a:solidFill>
                            <a:schemeClr val="bg1"/>
                          </a:solidFill>
                          <a:effectLst/>
                          <a:latin typeface="Arial" panose="020B0604020202020204" pitchFamily="34" charset="0"/>
                          <a:cs typeface="Arial" panose="020B0604020202020204" pitchFamily="34" charset="0"/>
                        </a:rPr>
                        <a:t>angioplastie</a:t>
                      </a:r>
                      <a:r>
                        <a:rPr lang="ro-RO" sz="1400" b="1" noProof="0" dirty="0">
                          <a:solidFill>
                            <a:schemeClr val="bg1"/>
                          </a:solidFill>
                          <a:effectLst/>
                          <a:latin typeface="Arial" panose="020B0604020202020204" pitchFamily="34" charset="0"/>
                          <a:cs typeface="Arial" panose="020B0604020202020204" pitchFamily="34" charset="0"/>
                        </a:rPr>
                        <a:t>  coronariană  </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17</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9</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21</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extLst>
                  <a:ext uri="{0D108BD9-81ED-4DB2-BD59-A6C34878D82A}">
                    <a16:rowId xmlns:a16="http://schemas.microsoft.com/office/drawing/2014/main" val="2087673667"/>
                  </a:ext>
                </a:extLst>
              </a:tr>
            </a:tbl>
          </a:graphicData>
        </a:graphic>
      </p:graphicFrame>
      <p:sp>
        <p:nvSpPr>
          <p:cNvPr id="5" name="Заголовок 1"/>
          <p:cNvSpPr txBox="1">
            <a:spLocks/>
          </p:cNvSpPr>
          <p:nvPr/>
        </p:nvSpPr>
        <p:spPr>
          <a:xfrm>
            <a:off x="1835696" y="365475"/>
            <a:ext cx="5992537" cy="432048"/>
          </a:xfrm>
          <a:prstGeom prst="rect">
            <a:avLst/>
          </a:prstGeom>
          <a:noFill/>
        </p:spPr>
        <p:txBody>
          <a:bodyPr>
            <a:no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fontAlgn="auto">
              <a:spcAft>
                <a:spcPts val="0"/>
              </a:spcAft>
            </a:pPr>
            <a:r>
              <a:rPr lang="en-US" sz="2100" dirty="0">
                <a:solidFill>
                  <a:srgbClr val="FFFF00"/>
                </a:solidFill>
                <a:latin typeface="Arial Black" panose="020B0A04020102020204" pitchFamily="34" charset="0"/>
                <a:cs typeface="Arial" panose="020B0604020202020204" pitchFamily="34" charset="0"/>
              </a:rPr>
              <a:t>DECESE </a:t>
            </a:r>
            <a:endParaRPr lang="ru-RU" sz="2100" dirty="0">
              <a:solidFill>
                <a:srgbClr val="FFFF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590977732"/>
      </p:ext>
    </p:extLst>
  </p:cSld>
  <p:clrMapOvr>
    <a:masterClrMapping/>
  </p:clrMapOvr>
  <p:transition spd="slow">
    <p:wedg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1403648" y="276050"/>
            <a:ext cx="6696744" cy="432048"/>
          </a:xfrm>
          <a:prstGeom prst="rect">
            <a:avLst/>
          </a:prstGeom>
          <a:noFill/>
        </p:spPr>
        <p:txBody>
          <a:bodyPr>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fontAlgn="auto">
              <a:spcAft>
                <a:spcPts val="0"/>
              </a:spcAft>
            </a:pPr>
            <a:r>
              <a:rPr lang="en-US" sz="2100" dirty="0">
                <a:solidFill>
                  <a:srgbClr val="FFFF00"/>
                </a:solidFill>
                <a:effectLst/>
                <a:latin typeface="Arial Black" panose="020B0A04020102020204" pitchFamily="34" charset="0"/>
                <a:cs typeface="Arial" panose="020B0604020202020204" pitchFamily="34" charset="0"/>
              </a:rPr>
              <a:t>DECESE</a:t>
            </a:r>
            <a:r>
              <a:rPr lang="ro-RO" sz="2100" dirty="0">
                <a:solidFill>
                  <a:srgbClr val="FFFF00"/>
                </a:solidFill>
                <a:effectLst/>
                <a:latin typeface="Arial Black" panose="020B0A04020102020204" pitchFamily="34" charset="0"/>
                <a:cs typeface="Arial" panose="020B0604020202020204" pitchFamily="34" charset="0"/>
              </a:rPr>
              <a:t> – </a:t>
            </a:r>
            <a:r>
              <a:rPr lang="ro-RO" sz="2100" dirty="0" err="1">
                <a:solidFill>
                  <a:srgbClr val="FFFF00"/>
                </a:solidFill>
                <a:effectLst/>
                <a:latin typeface="Arial Black" panose="020B0A04020102020204" pitchFamily="34" charset="0"/>
                <a:cs typeface="Arial" panose="020B0604020202020204" pitchFamily="34" charset="0"/>
              </a:rPr>
              <a:t>nozologii</a:t>
            </a:r>
            <a:endParaRPr lang="ru-RU" sz="2100" dirty="0">
              <a:solidFill>
                <a:srgbClr val="FFFF00"/>
              </a:solidFill>
              <a:effectLst/>
              <a:latin typeface="Arial Black" panose="020B0A04020102020204" pitchFamily="34" charset="0"/>
              <a:cs typeface="Arial" panose="020B0604020202020204" pitchFamily="34" charset="0"/>
            </a:endParaRPr>
          </a:p>
        </p:txBody>
      </p:sp>
      <p:graphicFrame>
        <p:nvGraphicFramePr>
          <p:cNvPr id="3" name="Tabel 2"/>
          <p:cNvGraphicFramePr>
            <a:graphicFrameLocks noGrp="1"/>
          </p:cNvGraphicFramePr>
          <p:nvPr>
            <p:extLst>
              <p:ext uri="{D42A27DB-BD31-4B8C-83A1-F6EECF244321}">
                <p14:modId xmlns:p14="http://schemas.microsoft.com/office/powerpoint/2010/main" val="1796231879"/>
              </p:ext>
            </p:extLst>
          </p:nvPr>
        </p:nvGraphicFramePr>
        <p:xfrm>
          <a:off x="251520" y="1335521"/>
          <a:ext cx="8016959" cy="4559975"/>
        </p:xfrm>
        <a:graphic>
          <a:graphicData uri="http://schemas.openxmlformats.org/drawingml/2006/table">
            <a:tbl>
              <a:tblPr firstRow="1" firstCol="1" bandRow="1">
                <a:tableStyleId>{69CF1AB2-1976-4502-BF36-3FF5EA218861}</a:tableStyleId>
              </a:tblPr>
              <a:tblGrid>
                <a:gridCol w="3079115">
                  <a:extLst>
                    <a:ext uri="{9D8B030D-6E8A-4147-A177-3AD203B41FA5}">
                      <a16:colId xmlns:a16="http://schemas.microsoft.com/office/drawing/2014/main" val="1278691741"/>
                    </a:ext>
                  </a:extLst>
                </a:gridCol>
                <a:gridCol w="1656184">
                  <a:extLst>
                    <a:ext uri="{9D8B030D-6E8A-4147-A177-3AD203B41FA5}">
                      <a16:colId xmlns:a16="http://schemas.microsoft.com/office/drawing/2014/main" val="405739277"/>
                    </a:ext>
                  </a:extLst>
                </a:gridCol>
                <a:gridCol w="1440160">
                  <a:extLst>
                    <a:ext uri="{9D8B030D-6E8A-4147-A177-3AD203B41FA5}">
                      <a16:colId xmlns:a16="http://schemas.microsoft.com/office/drawing/2014/main" val="3468394848"/>
                    </a:ext>
                  </a:extLst>
                </a:gridCol>
                <a:gridCol w="1841500">
                  <a:extLst>
                    <a:ext uri="{9D8B030D-6E8A-4147-A177-3AD203B41FA5}">
                      <a16:colId xmlns:a16="http://schemas.microsoft.com/office/drawing/2014/main" val="3718857562"/>
                    </a:ext>
                  </a:extLst>
                </a:gridCol>
              </a:tblGrid>
              <a:tr h="435063">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 </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  201</a:t>
                      </a:r>
                      <a:r>
                        <a:rPr lang="en-US" sz="1400" b="1" noProof="0" dirty="0">
                          <a:solidFill>
                            <a:schemeClr val="bg1"/>
                          </a:solidFill>
                          <a:effectLst/>
                          <a:latin typeface="Arial" panose="020B0604020202020204" pitchFamily="34" charset="0"/>
                          <a:cs typeface="Arial" panose="020B0604020202020204" pitchFamily="34" charset="0"/>
                        </a:rPr>
                        <a:t>9</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20</a:t>
                      </a:r>
                      <a:r>
                        <a:rPr lang="en-US" sz="1400" b="1" noProof="0" dirty="0">
                          <a:solidFill>
                            <a:schemeClr val="bg1"/>
                          </a:solidFill>
                          <a:effectLst/>
                          <a:latin typeface="Arial" panose="020B0604020202020204" pitchFamily="34" charset="0"/>
                          <a:cs typeface="Arial" panose="020B0604020202020204" pitchFamily="34" charset="0"/>
                        </a:rPr>
                        <a:t>20</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202</a:t>
                      </a:r>
                      <a:r>
                        <a:rPr lang="en-US" sz="1400" b="1" noProof="0" dirty="0">
                          <a:solidFill>
                            <a:schemeClr val="bg1"/>
                          </a:solidFill>
                          <a:effectLst/>
                          <a:latin typeface="Arial" panose="020B0604020202020204" pitchFamily="34" charset="0"/>
                          <a:cs typeface="Arial" panose="020B0604020202020204" pitchFamily="34" charset="0"/>
                        </a:rPr>
                        <a:t>1</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extLst>
                  <a:ext uri="{0D108BD9-81ED-4DB2-BD59-A6C34878D82A}">
                    <a16:rowId xmlns:a16="http://schemas.microsoft.com/office/drawing/2014/main" val="1779618180"/>
                  </a:ext>
                </a:extLst>
              </a:tr>
              <a:tr h="289139">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Pacienți  decedați   total</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125</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120</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119</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extLst>
                  <a:ext uri="{0D108BD9-81ED-4DB2-BD59-A6C34878D82A}">
                    <a16:rowId xmlns:a16="http://schemas.microsoft.com/office/drawing/2014/main" val="714337306"/>
                  </a:ext>
                </a:extLst>
              </a:tr>
              <a:tr h="289139">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Infarct  miocardic  acut </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43</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42</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49</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extLst>
                  <a:ext uri="{0D108BD9-81ED-4DB2-BD59-A6C34878D82A}">
                    <a16:rowId xmlns:a16="http://schemas.microsoft.com/office/drawing/2014/main" val="226365273"/>
                  </a:ext>
                </a:extLst>
              </a:tr>
              <a:tr h="289139">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Insuficiența</a:t>
                      </a:r>
                      <a:r>
                        <a:rPr lang="ro-RO" sz="1400" b="1" baseline="0" noProof="0" dirty="0">
                          <a:solidFill>
                            <a:schemeClr val="bg1"/>
                          </a:solidFill>
                          <a:effectLst/>
                          <a:latin typeface="Arial" panose="020B0604020202020204" pitchFamily="34" charset="0"/>
                          <a:cs typeface="Arial" panose="020B0604020202020204" pitchFamily="34" charset="0"/>
                        </a:rPr>
                        <a:t>  cardiacă  progresivă </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56</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66</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55</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extLst>
                  <a:ext uri="{0D108BD9-81ED-4DB2-BD59-A6C34878D82A}">
                    <a16:rowId xmlns:a16="http://schemas.microsoft.com/office/drawing/2014/main" val="214595307"/>
                  </a:ext>
                </a:extLst>
              </a:tr>
              <a:tr h="378984">
                <a:tc>
                  <a:txBody>
                    <a:bodyPr/>
                    <a:lstStyle/>
                    <a:p>
                      <a:pPr>
                        <a:lnSpc>
                          <a:spcPct val="107000"/>
                        </a:lnSpc>
                        <a:spcAft>
                          <a:spcPts val="0"/>
                        </a:spcAft>
                      </a:pPr>
                      <a:r>
                        <a:rPr lang="ro-RO" sz="1400" b="1" noProof="0" dirty="0" err="1">
                          <a:solidFill>
                            <a:schemeClr val="bg1"/>
                          </a:solidFill>
                          <a:effectLst/>
                          <a:latin typeface="Arial" panose="020B0604020202020204" pitchFamily="34" charset="0"/>
                          <a:cs typeface="Arial" panose="020B0604020202020204" pitchFamily="34" charset="0"/>
                        </a:rPr>
                        <a:t>Tromboembolie</a:t>
                      </a:r>
                      <a:r>
                        <a:rPr lang="ro-RO" sz="1400" b="1" baseline="0" noProof="0" dirty="0">
                          <a:solidFill>
                            <a:schemeClr val="bg1"/>
                          </a:solidFill>
                          <a:effectLst/>
                          <a:latin typeface="Arial" panose="020B0604020202020204" pitchFamily="34" charset="0"/>
                          <a:cs typeface="Arial" panose="020B0604020202020204" pitchFamily="34" charset="0"/>
                        </a:rPr>
                        <a:t>  pulmonară</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7</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5</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10</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extLst>
                  <a:ext uri="{0D108BD9-81ED-4DB2-BD59-A6C34878D82A}">
                    <a16:rowId xmlns:a16="http://schemas.microsoft.com/office/drawing/2014/main" val="1321929504"/>
                  </a:ext>
                </a:extLst>
              </a:tr>
              <a:tr h="289139">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 Disecție  de  aortă</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3</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2</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1</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extLst>
                  <a:ext uri="{0D108BD9-81ED-4DB2-BD59-A6C34878D82A}">
                    <a16:rowId xmlns:a16="http://schemas.microsoft.com/office/drawing/2014/main" val="2291914678"/>
                  </a:ext>
                </a:extLst>
              </a:tr>
              <a:tr h="385709">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Accident vascular  cerebral </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3</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1</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1</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extLst>
                  <a:ext uri="{0D108BD9-81ED-4DB2-BD59-A6C34878D82A}">
                    <a16:rowId xmlns:a16="http://schemas.microsoft.com/office/drawing/2014/main" val="1327831915"/>
                  </a:ext>
                </a:extLst>
              </a:tr>
              <a:tr h="289139">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 Angină  instabilă </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2</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extLst>
                  <a:ext uri="{0D108BD9-81ED-4DB2-BD59-A6C34878D82A}">
                    <a16:rowId xmlns:a16="http://schemas.microsoft.com/office/drawing/2014/main" val="511592217"/>
                  </a:ext>
                </a:extLst>
              </a:tr>
              <a:tr h="289139">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Bloc AV  complet</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2</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2</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extLst>
                  <a:ext uri="{0D108BD9-81ED-4DB2-BD59-A6C34878D82A}">
                    <a16:rowId xmlns:a16="http://schemas.microsoft.com/office/drawing/2014/main" val="896488463"/>
                  </a:ext>
                </a:extLst>
              </a:tr>
              <a:tr h="289139">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 BPCO </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2</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extLst>
                  <a:ext uri="{0D108BD9-81ED-4DB2-BD59-A6C34878D82A}">
                    <a16:rowId xmlns:a16="http://schemas.microsoft.com/office/drawing/2014/main" val="1203172323"/>
                  </a:ext>
                </a:extLst>
              </a:tr>
              <a:tr h="378984">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 Boală  cronică renală</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3</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1</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1</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extLst>
                  <a:ext uri="{0D108BD9-81ED-4DB2-BD59-A6C34878D82A}">
                    <a16:rowId xmlns:a16="http://schemas.microsoft.com/office/drawing/2014/main" val="2604257978"/>
                  </a:ext>
                </a:extLst>
              </a:tr>
              <a:tr h="378984">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 Endocardită  infecțioasă</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1</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3</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extLst>
                  <a:ext uri="{0D108BD9-81ED-4DB2-BD59-A6C34878D82A}">
                    <a16:rowId xmlns:a16="http://schemas.microsoft.com/office/drawing/2014/main" val="3214490783"/>
                  </a:ext>
                </a:extLst>
              </a:tr>
              <a:tr h="578278">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Altele (pneumonie,</a:t>
                      </a:r>
                      <a:r>
                        <a:rPr lang="ro-RO" sz="1400" b="1" baseline="0" noProof="0" dirty="0">
                          <a:solidFill>
                            <a:schemeClr val="bg1"/>
                          </a:solidFill>
                          <a:effectLst/>
                          <a:latin typeface="Arial" panose="020B0604020202020204" pitchFamily="34" charset="0"/>
                          <a:cs typeface="Arial" panose="020B0604020202020204" pitchFamily="34" charset="0"/>
                        </a:rPr>
                        <a:t> oncologie, hipotermie)</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3</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tc>
                  <a:txBody>
                    <a:bodyPr/>
                    <a:lstStyle/>
                    <a:p>
                      <a:pPr algn="ctr">
                        <a:lnSpc>
                          <a:spcPct val="107000"/>
                        </a:lnSpc>
                        <a:spcAft>
                          <a:spcPts val="0"/>
                        </a:spcAft>
                      </a:pP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tc>
                <a:extLst>
                  <a:ext uri="{0D108BD9-81ED-4DB2-BD59-A6C34878D82A}">
                    <a16:rowId xmlns:a16="http://schemas.microsoft.com/office/drawing/2014/main" val="633835610"/>
                  </a:ext>
                </a:extLst>
              </a:tr>
            </a:tbl>
          </a:graphicData>
        </a:graphic>
      </p:graphicFrame>
    </p:spTree>
    <p:extLst>
      <p:ext uri="{BB962C8B-B14F-4D97-AF65-F5344CB8AC3E}">
        <p14:creationId xmlns:p14="http://schemas.microsoft.com/office/powerpoint/2010/main" val="2655448208"/>
      </p:ext>
    </p:extLst>
  </p:cSld>
  <p:clrMapOvr>
    <a:masterClrMapping/>
  </p:clrMapOvr>
  <p:transition spd="slow">
    <p:wedg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8"/>
            <a:ext cx="8496943" cy="648072"/>
          </a:xfrm>
          <a:noFill/>
        </p:spPr>
        <p:txBody>
          <a:bodyPr>
            <a:normAutofit/>
          </a:bodyPr>
          <a:lstStyle/>
          <a:p>
            <a:r>
              <a:rPr lang="ro-RO" altLang="ro-RO" sz="2000" dirty="0">
                <a:solidFill>
                  <a:srgbClr val="FFFF00"/>
                </a:solidFill>
                <a:effectLst/>
                <a:latin typeface="Arial" panose="020B0604020202020204" pitchFamily="34" charset="0"/>
                <a:cs typeface="Arial" panose="020B0604020202020204" pitchFamily="34" charset="0"/>
              </a:rPr>
              <a:t>REPARTIȚIA EXPERTIZELOR</a:t>
            </a:r>
            <a:r>
              <a:rPr lang="en-US" altLang="ro-RO" sz="2000" dirty="0">
                <a:solidFill>
                  <a:srgbClr val="FFFF00"/>
                </a:solidFill>
                <a:effectLst/>
                <a:latin typeface="Arial" panose="020B0604020202020204" pitchFamily="34" charset="0"/>
                <a:cs typeface="Arial" panose="020B0604020202020204" pitchFamily="34" charset="0"/>
              </a:rPr>
              <a:t> MORFOPATOLOGIE  2021</a:t>
            </a:r>
            <a:endParaRPr lang="en-US" sz="2000" dirty="0">
              <a:solidFill>
                <a:srgbClr val="FFFF00"/>
              </a:solidFill>
              <a:effectLst/>
              <a:latin typeface="Arial" panose="020B0604020202020204" pitchFamily="34" charset="0"/>
              <a:cs typeface="Arial" panose="020B0604020202020204" pitchFamily="34" charset="0"/>
            </a:endParaRPr>
          </a:p>
        </p:txBody>
      </p:sp>
      <p:graphicFrame>
        <p:nvGraphicFramePr>
          <p:cNvPr id="7" name="Таблица 6">
            <a:extLst>
              <a:ext uri="{FF2B5EF4-FFF2-40B4-BE49-F238E27FC236}">
                <a16:creationId xmlns:a16="http://schemas.microsoft.com/office/drawing/2014/main" id="{3C37EC19-7525-4510-AD33-B908E5DCA748}"/>
              </a:ext>
            </a:extLst>
          </p:cNvPr>
          <p:cNvGraphicFramePr>
            <a:graphicFrameLocks noGrp="1"/>
          </p:cNvGraphicFramePr>
          <p:nvPr>
            <p:extLst/>
          </p:nvPr>
        </p:nvGraphicFramePr>
        <p:xfrm>
          <a:off x="381731" y="1340768"/>
          <a:ext cx="8510747" cy="4269420"/>
        </p:xfrm>
        <a:graphic>
          <a:graphicData uri="http://schemas.openxmlformats.org/drawingml/2006/table">
            <a:tbl>
              <a:tblPr firstRow="1" bandRow="1">
                <a:tableStyleId>{69CF1AB2-1976-4502-BF36-3FF5EA218861}</a:tableStyleId>
              </a:tblPr>
              <a:tblGrid>
                <a:gridCol w="3338798">
                  <a:extLst>
                    <a:ext uri="{9D8B030D-6E8A-4147-A177-3AD203B41FA5}">
                      <a16:colId xmlns:a16="http://schemas.microsoft.com/office/drawing/2014/main" val="3067826184"/>
                    </a:ext>
                  </a:extLst>
                </a:gridCol>
                <a:gridCol w="1715567">
                  <a:extLst>
                    <a:ext uri="{9D8B030D-6E8A-4147-A177-3AD203B41FA5}">
                      <a16:colId xmlns:a16="http://schemas.microsoft.com/office/drawing/2014/main" val="1164156655"/>
                    </a:ext>
                  </a:extLst>
                </a:gridCol>
                <a:gridCol w="2088232">
                  <a:extLst>
                    <a:ext uri="{9D8B030D-6E8A-4147-A177-3AD203B41FA5}">
                      <a16:colId xmlns:a16="http://schemas.microsoft.com/office/drawing/2014/main" val="1539598260"/>
                    </a:ext>
                  </a:extLst>
                </a:gridCol>
                <a:gridCol w="1368150">
                  <a:extLst>
                    <a:ext uri="{9D8B030D-6E8A-4147-A177-3AD203B41FA5}">
                      <a16:colId xmlns:a16="http://schemas.microsoft.com/office/drawing/2014/main" val="3845416303"/>
                    </a:ext>
                  </a:extLst>
                </a:gridCol>
              </a:tblGrid>
              <a:tr h="1003694">
                <a:tc>
                  <a:txBody>
                    <a:bodyPr/>
                    <a:lstStyle/>
                    <a:p>
                      <a:pPr algn="ct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Secția</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2075" marR="92075"/>
                </a:tc>
                <a:tc>
                  <a:txBody>
                    <a:bodyPr/>
                    <a:lstStyle/>
                    <a:p>
                      <a:pPr algn="ct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Total decedați</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2075" marR="92075"/>
                </a:tc>
                <a:tc>
                  <a:txBody>
                    <a:bodyPr/>
                    <a:lstStyle/>
                    <a:p>
                      <a:pPr algn="ct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Expertiza </a:t>
                      </a:r>
                      <a:r>
                        <a:rPr lang="ro-RO" sz="1400" b="1" noProof="0" dirty="0" err="1">
                          <a:solidFill>
                            <a:schemeClr val="bg1"/>
                          </a:solidFill>
                          <a:effectLst/>
                          <a:latin typeface="Arial" panose="020B0604020202020204" pitchFamily="34" charset="0"/>
                          <a:cs typeface="Arial" panose="020B0604020202020204" pitchFamily="34" charset="0"/>
                        </a:rPr>
                        <a:t>morfopatologică</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2075" marR="92075"/>
                </a:tc>
                <a:tc>
                  <a:txBody>
                    <a:bodyPr/>
                    <a:lstStyle/>
                    <a:p>
                      <a:pPr algn="ct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Fără necropsie</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2075" marR="92075"/>
                </a:tc>
                <a:extLst>
                  <a:ext uri="{0D108BD9-81ED-4DB2-BD59-A6C34878D82A}">
                    <a16:rowId xmlns:a16="http://schemas.microsoft.com/office/drawing/2014/main" val="2191225664"/>
                  </a:ext>
                </a:extLst>
              </a:tr>
              <a:tr h="397517">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Cardiologie urgentă</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2075" marR="92075"/>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9</a:t>
                      </a:r>
                      <a:r>
                        <a:rPr lang="ro-RO" sz="1400" b="1" noProof="0" dirty="0">
                          <a:solidFill>
                            <a:schemeClr val="bg1"/>
                          </a:solidFill>
                          <a:effectLst/>
                          <a:latin typeface="Arial" panose="020B0604020202020204" pitchFamily="34" charset="0"/>
                          <a:cs typeface="Arial" panose="020B0604020202020204" pitchFamily="34" charset="0"/>
                        </a:rPr>
                        <a:t>3</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2075" marR="92075"/>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5</a:t>
                      </a:r>
                      <a:r>
                        <a:rPr lang="ro-RO" sz="1400" b="1" noProof="0" dirty="0">
                          <a:solidFill>
                            <a:schemeClr val="bg1"/>
                          </a:solidFill>
                          <a:effectLst/>
                          <a:latin typeface="Arial" panose="020B0604020202020204" pitchFamily="34" charset="0"/>
                          <a:cs typeface="Arial" panose="020B0604020202020204" pitchFamily="34" charset="0"/>
                        </a:rPr>
                        <a:t>1</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2075" marR="92075"/>
                </a:tc>
                <a:tc>
                  <a:txBody>
                    <a:bodyPr/>
                    <a:lstStyle/>
                    <a:p>
                      <a:pPr algn="ct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42</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2075" marR="92075"/>
                </a:tc>
                <a:extLst>
                  <a:ext uri="{0D108BD9-81ED-4DB2-BD59-A6C34878D82A}">
                    <a16:rowId xmlns:a16="http://schemas.microsoft.com/office/drawing/2014/main" val="1357733044"/>
                  </a:ext>
                </a:extLst>
              </a:tr>
              <a:tr h="397517">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Cardiologie intervențională</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2075" marR="92075"/>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3</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2075" marR="92075"/>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3</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2075" marR="92075"/>
                </a:tc>
                <a:tc>
                  <a:txBody>
                    <a:bodyPr/>
                    <a:lstStyle/>
                    <a:p>
                      <a:pPr algn="ctr">
                        <a:lnSpc>
                          <a:spcPct val="107000"/>
                        </a:lnSpc>
                        <a:spcAft>
                          <a:spcPts val="0"/>
                        </a:spcAft>
                      </a:pP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2075" marR="92075"/>
                </a:tc>
                <a:extLst>
                  <a:ext uri="{0D108BD9-81ED-4DB2-BD59-A6C34878D82A}">
                    <a16:rowId xmlns:a16="http://schemas.microsoft.com/office/drawing/2014/main" val="1122980965"/>
                  </a:ext>
                </a:extLst>
              </a:tr>
              <a:tr h="577536">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Insuficienta cardiaca cronica</a:t>
                      </a:r>
                      <a:r>
                        <a:rPr lang="en-US" sz="1400" b="1" noProof="0" dirty="0">
                          <a:solidFill>
                            <a:schemeClr val="bg1"/>
                          </a:solidFill>
                          <a:effectLst/>
                          <a:latin typeface="Arial" panose="020B0604020202020204" pitchFamily="34" charset="0"/>
                          <a:cs typeface="Arial" panose="020B0604020202020204" pitchFamily="34" charset="0"/>
                        </a:rPr>
                        <a:t> </a:t>
                      </a:r>
                      <a:r>
                        <a:rPr lang="en-US" sz="1400" b="1" noProof="0" dirty="0" err="1">
                          <a:solidFill>
                            <a:schemeClr val="bg1"/>
                          </a:solidFill>
                          <a:effectLst/>
                          <a:latin typeface="Arial" panose="020B0604020202020204" pitchFamily="34" charset="0"/>
                          <a:cs typeface="Arial" panose="020B0604020202020204" pitchFamily="34" charset="0"/>
                        </a:rPr>
                        <a:t>si</a:t>
                      </a:r>
                      <a:r>
                        <a:rPr lang="en-US" sz="1400" b="1" noProof="0" dirty="0">
                          <a:solidFill>
                            <a:schemeClr val="bg1"/>
                          </a:solidFill>
                          <a:effectLst/>
                          <a:latin typeface="Arial" panose="020B0604020202020204" pitchFamily="34" charset="0"/>
                          <a:cs typeface="Arial" panose="020B0604020202020204" pitchFamily="34" charset="0"/>
                        </a:rPr>
                        <a:t>  MCD</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2075" marR="92075"/>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6</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2075" marR="92075"/>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4</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2075" marR="92075"/>
                </a:tc>
                <a:tc>
                  <a:txBody>
                    <a:bodyPr/>
                    <a:lstStyle/>
                    <a:p>
                      <a:pPr algn="ct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2</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2075" marR="92075"/>
                </a:tc>
                <a:extLst>
                  <a:ext uri="{0D108BD9-81ED-4DB2-BD59-A6C34878D82A}">
                    <a16:rowId xmlns:a16="http://schemas.microsoft.com/office/drawing/2014/main" val="1933669394"/>
                  </a:ext>
                </a:extLst>
              </a:tr>
              <a:tr h="700605">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Cardiologie generală</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2075" marR="92075"/>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5</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2075" marR="92075"/>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3</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2075" marR="92075"/>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2</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2075" marR="92075"/>
                </a:tc>
                <a:extLst>
                  <a:ext uri="{0D108BD9-81ED-4DB2-BD59-A6C34878D82A}">
                    <a16:rowId xmlns:a16="http://schemas.microsoft.com/office/drawing/2014/main" val="967036197"/>
                  </a:ext>
                </a:extLst>
              </a:tr>
              <a:tr h="397517">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HTA</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2075" marR="92075"/>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6</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2075" marR="92075"/>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5</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2075" marR="92075"/>
                </a:tc>
                <a:tc>
                  <a:txBody>
                    <a:bodyPr/>
                    <a:lstStyle/>
                    <a:p>
                      <a:pPr algn="ct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1</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2075" marR="92075"/>
                </a:tc>
                <a:extLst>
                  <a:ext uri="{0D108BD9-81ED-4DB2-BD59-A6C34878D82A}">
                    <a16:rowId xmlns:a16="http://schemas.microsoft.com/office/drawing/2014/main" val="3817255644"/>
                  </a:ext>
                </a:extLst>
              </a:tr>
              <a:tr h="397517">
                <a:tc>
                  <a:txBody>
                    <a:bodyPr/>
                    <a:lstStyle/>
                    <a:p>
                      <a:pPr>
                        <a:lnSpc>
                          <a:spcPct val="107000"/>
                        </a:lnSpc>
                        <a:spcAft>
                          <a:spcPts val="0"/>
                        </a:spcAft>
                      </a:pPr>
                      <a:r>
                        <a:rPr lang="en-US" sz="1400" b="1" noProof="0" dirty="0" err="1">
                          <a:solidFill>
                            <a:schemeClr val="bg1"/>
                          </a:solidFill>
                          <a:effectLst/>
                          <a:latin typeface="Arial" panose="020B0604020202020204" pitchFamily="34" charset="0"/>
                          <a:cs typeface="Arial" panose="020B0604020202020204" pitchFamily="34" charset="0"/>
                        </a:rPr>
                        <a:t>Cardochirurgie</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2075" marR="92075"/>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6</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2075" marR="92075"/>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6</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2075" marR="92075"/>
                </a:tc>
                <a:tc>
                  <a:txBody>
                    <a:bodyPr/>
                    <a:lstStyle/>
                    <a:p>
                      <a:pPr algn="ctr">
                        <a:lnSpc>
                          <a:spcPct val="107000"/>
                        </a:lnSpc>
                        <a:spcAft>
                          <a:spcPts val="0"/>
                        </a:spcAft>
                      </a:pP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2075" marR="92075"/>
                </a:tc>
                <a:extLst>
                  <a:ext uri="{0D108BD9-81ED-4DB2-BD59-A6C34878D82A}">
                    <a16:rowId xmlns:a16="http://schemas.microsoft.com/office/drawing/2014/main" val="1867546457"/>
                  </a:ext>
                </a:extLst>
              </a:tr>
              <a:tr h="397517">
                <a:tc>
                  <a:txBody>
                    <a:bodyPr/>
                    <a:lstStyle/>
                    <a:p>
                      <a:pPr>
                        <a:lnSpc>
                          <a:spcPct val="107000"/>
                        </a:lnSpc>
                        <a:spcAft>
                          <a:spcPts val="0"/>
                        </a:spcAft>
                      </a:pPr>
                      <a:r>
                        <a:rPr lang="ro-RO" sz="1400" b="1" noProof="0" dirty="0">
                          <a:solidFill>
                            <a:schemeClr val="bg1"/>
                          </a:solidFill>
                          <a:effectLst/>
                          <a:latin typeface="Arial" panose="020B0604020202020204" pitchFamily="34" charset="0"/>
                          <a:cs typeface="Arial" panose="020B0604020202020204" pitchFamily="34" charset="0"/>
                        </a:rPr>
                        <a:t>Total</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2075" marR="92075"/>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1</a:t>
                      </a:r>
                      <a:r>
                        <a:rPr lang="ro-RO" sz="1400" b="1" noProof="0" dirty="0">
                          <a:solidFill>
                            <a:schemeClr val="bg1"/>
                          </a:solidFill>
                          <a:effectLst/>
                          <a:latin typeface="Arial" panose="020B0604020202020204" pitchFamily="34" charset="0"/>
                          <a:cs typeface="Arial" panose="020B0604020202020204" pitchFamily="34" charset="0"/>
                        </a:rPr>
                        <a:t>1</a:t>
                      </a:r>
                      <a:r>
                        <a:rPr lang="en-US" sz="1400" b="1" noProof="0" dirty="0" smtClean="0">
                          <a:solidFill>
                            <a:schemeClr val="bg1"/>
                          </a:solidFill>
                          <a:effectLst/>
                          <a:latin typeface="Arial" panose="020B0604020202020204" pitchFamily="34" charset="0"/>
                          <a:cs typeface="Arial" panose="020B0604020202020204" pitchFamily="34" charset="0"/>
                        </a:rPr>
                        <a:t>9 (2,0%)</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2075" marR="92075"/>
                </a:tc>
                <a:tc>
                  <a:txBody>
                    <a:bodyPr/>
                    <a:lstStyle/>
                    <a:p>
                      <a:pPr algn="ctr">
                        <a:lnSpc>
                          <a:spcPct val="107000"/>
                        </a:lnSpc>
                        <a:spcAft>
                          <a:spcPts val="0"/>
                        </a:spcAft>
                      </a:pPr>
                      <a:r>
                        <a:rPr lang="en-US" sz="1400" b="1" noProof="0" dirty="0" smtClean="0">
                          <a:solidFill>
                            <a:schemeClr val="bg1"/>
                          </a:solidFill>
                          <a:effectLst/>
                          <a:latin typeface="Arial" panose="020B0604020202020204" pitchFamily="34" charset="0"/>
                          <a:cs typeface="Arial" panose="020B0604020202020204" pitchFamily="34" charset="0"/>
                        </a:rPr>
                        <a:t>72(60,5%)</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2075" marR="92075"/>
                </a:tc>
                <a:tc>
                  <a:txBody>
                    <a:bodyPr/>
                    <a:lstStyle/>
                    <a:p>
                      <a:pPr algn="ctr">
                        <a:lnSpc>
                          <a:spcPct val="107000"/>
                        </a:lnSpc>
                        <a:spcAft>
                          <a:spcPts val="0"/>
                        </a:spcAft>
                      </a:pPr>
                      <a:r>
                        <a:rPr lang="en-US" sz="1400" b="1" noProof="0" dirty="0">
                          <a:solidFill>
                            <a:schemeClr val="bg1"/>
                          </a:solidFill>
                          <a:effectLst/>
                          <a:latin typeface="Arial" panose="020B0604020202020204" pitchFamily="34" charset="0"/>
                          <a:cs typeface="Arial" panose="020B0604020202020204" pitchFamily="34" charset="0"/>
                        </a:rPr>
                        <a:t>47</a:t>
                      </a:r>
                      <a:endParaRPr lang="ro-RO" sz="14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2075" marR="92075"/>
                </a:tc>
                <a:extLst>
                  <a:ext uri="{0D108BD9-81ED-4DB2-BD59-A6C34878D82A}">
                    <a16:rowId xmlns:a16="http://schemas.microsoft.com/office/drawing/2014/main" val="4228835276"/>
                  </a:ext>
                </a:extLst>
              </a:tr>
            </a:tbl>
          </a:graphicData>
        </a:graphic>
      </p:graphicFrame>
    </p:spTree>
    <p:extLst>
      <p:ext uri="{BB962C8B-B14F-4D97-AF65-F5344CB8AC3E}">
        <p14:creationId xmlns:p14="http://schemas.microsoft.com/office/powerpoint/2010/main" val="13057596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22706" y="158703"/>
            <a:ext cx="7665718" cy="593455"/>
          </a:xfrm>
          <a:prstGeom prst="rect">
            <a:avLst/>
          </a:prstGeom>
          <a:noFill/>
        </p:spPr>
        <p:txBody>
          <a:bodyPr>
            <a:no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defTabSz="513458" fontAlgn="auto">
              <a:spcAft>
                <a:spcPts val="0"/>
              </a:spcAft>
            </a:pPr>
            <a:r>
              <a:rPr lang="ro-RO" sz="2000" dirty="0">
                <a:solidFill>
                  <a:srgbClr val="FFFF00"/>
                </a:solidFill>
                <a:effectLst/>
                <a:latin typeface="Arial Black" panose="020B0A04020102020204" pitchFamily="34" charset="0"/>
                <a:cs typeface="Arial" panose="020B0604020202020204" pitchFamily="34" charset="0"/>
              </a:rPr>
              <a:t>ACTIVITATEA  SECȚIEI  CARDIOLOGIE FUNCȚIONALĂ</a:t>
            </a:r>
            <a:endParaRPr lang="ro-RO" sz="2000" i="1" dirty="0">
              <a:solidFill>
                <a:srgbClr val="FFFF00"/>
              </a:solidFill>
              <a:effectLst/>
              <a:latin typeface="Arial Black" panose="020B0A04020102020204" pitchFamily="34" charset="0"/>
              <a:cs typeface="Arial" panose="020B0604020202020204" pitchFamily="34" charset="0"/>
            </a:endParaRPr>
          </a:p>
        </p:txBody>
      </p:sp>
      <p:sp>
        <p:nvSpPr>
          <p:cNvPr id="3" name="Номер слайда 5"/>
          <p:cNvSpPr>
            <a:spLocks noGrp="1"/>
          </p:cNvSpPr>
          <p:nvPr>
            <p:ph type="sldNum" sz="quarter" idx="12"/>
          </p:nvPr>
        </p:nvSpPr>
        <p:spPr>
          <a:xfrm>
            <a:off x="1420135" y="4969919"/>
            <a:ext cx="4936094" cy="258501"/>
          </a:xfrm>
          <a:noFill/>
        </p:spPr>
        <p:txBody>
          <a:bodyPr/>
          <a:lstStyle/>
          <a:p>
            <a:pPr algn="l" defTabSz="513458"/>
            <a:r>
              <a:rPr lang="ro-RO" b="1">
                <a:latin typeface="Arial" charset="0"/>
              </a:rPr>
              <a:t>	</a:t>
            </a:r>
            <a:endParaRPr lang="ru-RU" b="1">
              <a:latin typeface="Arial" charset="0"/>
            </a:endParaRPr>
          </a:p>
        </p:txBody>
      </p:sp>
      <p:pic>
        <p:nvPicPr>
          <p:cNvPr id="4" name="Рисунок 3"/>
          <p:cNvPicPr>
            <a:picLocks noChangeAspect="1"/>
          </p:cNvPicPr>
          <p:nvPr/>
        </p:nvPicPr>
        <p:blipFill>
          <a:blip r:embed="rId2"/>
          <a:stretch>
            <a:fillRect/>
          </a:stretch>
        </p:blipFill>
        <p:spPr>
          <a:xfrm>
            <a:off x="6660232" y="1374175"/>
            <a:ext cx="2362093" cy="1650957"/>
          </a:xfrm>
          <a:prstGeom prst="rect">
            <a:avLst/>
          </a:prstGeom>
        </p:spPr>
      </p:pic>
      <p:pic>
        <p:nvPicPr>
          <p:cNvPr id="5" name="Рисунок 4"/>
          <p:cNvPicPr>
            <a:picLocks noChangeAspect="1"/>
          </p:cNvPicPr>
          <p:nvPr/>
        </p:nvPicPr>
        <p:blipFill>
          <a:blip r:embed="rId3"/>
          <a:stretch>
            <a:fillRect/>
          </a:stretch>
        </p:blipFill>
        <p:spPr>
          <a:xfrm>
            <a:off x="6611109" y="3717032"/>
            <a:ext cx="2411216" cy="1704968"/>
          </a:xfrm>
          <a:prstGeom prst="rect">
            <a:avLst/>
          </a:prstGeom>
        </p:spPr>
      </p:pic>
      <p:graphicFrame>
        <p:nvGraphicFramePr>
          <p:cNvPr id="7" name="Таблица 6"/>
          <p:cNvGraphicFramePr>
            <a:graphicFrameLocks noGrp="1"/>
          </p:cNvGraphicFramePr>
          <p:nvPr>
            <p:extLst>
              <p:ext uri="{D42A27DB-BD31-4B8C-83A1-F6EECF244321}">
                <p14:modId xmlns:p14="http://schemas.microsoft.com/office/powerpoint/2010/main" val="2450425751"/>
              </p:ext>
            </p:extLst>
          </p:nvPr>
        </p:nvGraphicFramePr>
        <p:xfrm>
          <a:off x="179513" y="960352"/>
          <a:ext cx="6336704" cy="5369943"/>
        </p:xfrm>
        <a:graphic>
          <a:graphicData uri="http://schemas.openxmlformats.org/drawingml/2006/table">
            <a:tbl>
              <a:tblPr>
                <a:tableStyleId>{69CF1AB2-1976-4502-BF36-3FF5EA218861}</a:tableStyleId>
              </a:tblPr>
              <a:tblGrid>
                <a:gridCol w="3381944">
                  <a:extLst>
                    <a:ext uri="{9D8B030D-6E8A-4147-A177-3AD203B41FA5}">
                      <a16:colId xmlns:a16="http://schemas.microsoft.com/office/drawing/2014/main" val="992886144"/>
                    </a:ext>
                  </a:extLst>
                </a:gridCol>
                <a:gridCol w="443657">
                  <a:extLst>
                    <a:ext uri="{9D8B030D-6E8A-4147-A177-3AD203B41FA5}">
                      <a16:colId xmlns:a16="http://schemas.microsoft.com/office/drawing/2014/main" val="3681619139"/>
                    </a:ext>
                  </a:extLst>
                </a:gridCol>
                <a:gridCol w="443657">
                  <a:extLst>
                    <a:ext uri="{9D8B030D-6E8A-4147-A177-3AD203B41FA5}">
                      <a16:colId xmlns:a16="http://schemas.microsoft.com/office/drawing/2014/main" val="1738316805"/>
                    </a:ext>
                  </a:extLst>
                </a:gridCol>
                <a:gridCol w="443657">
                  <a:extLst>
                    <a:ext uri="{9D8B030D-6E8A-4147-A177-3AD203B41FA5}">
                      <a16:colId xmlns:a16="http://schemas.microsoft.com/office/drawing/2014/main" val="2826255572"/>
                    </a:ext>
                  </a:extLst>
                </a:gridCol>
                <a:gridCol w="443657">
                  <a:extLst>
                    <a:ext uri="{9D8B030D-6E8A-4147-A177-3AD203B41FA5}">
                      <a16:colId xmlns:a16="http://schemas.microsoft.com/office/drawing/2014/main" val="2094182124"/>
                    </a:ext>
                  </a:extLst>
                </a:gridCol>
                <a:gridCol w="423377">
                  <a:extLst>
                    <a:ext uri="{9D8B030D-6E8A-4147-A177-3AD203B41FA5}">
                      <a16:colId xmlns:a16="http://schemas.microsoft.com/office/drawing/2014/main" val="2630785162"/>
                    </a:ext>
                  </a:extLst>
                </a:gridCol>
                <a:gridCol w="385349">
                  <a:extLst>
                    <a:ext uri="{9D8B030D-6E8A-4147-A177-3AD203B41FA5}">
                      <a16:colId xmlns:a16="http://schemas.microsoft.com/office/drawing/2014/main" val="633801031"/>
                    </a:ext>
                  </a:extLst>
                </a:gridCol>
                <a:gridCol w="371406">
                  <a:extLst>
                    <a:ext uri="{9D8B030D-6E8A-4147-A177-3AD203B41FA5}">
                      <a16:colId xmlns:a16="http://schemas.microsoft.com/office/drawing/2014/main" val="3706960501"/>
                    </a:ext>
                  </a:extLst>
                </a:gridCol>
              </a:tblGrid>
              <a:tr h="275636">
                <a:tc>
                  <a:txBody>
                    <a:bodyPr/>
                    <a:lstStyle/>
                    <a:p>
                      <a:pPr algn="l">
                        <a:lnSpc>
                          <a:spcPct val="107000"/>
                        </a:lnSpc>
                        <a:spcAft>
                          <a:spcPts val="800"/>
                        </a:spcAft>
                      </a:pPr>
                      <a:r>
                        <a:rPr lang="en-US" sz="1000" b="1" dirty="0">
                          <a:solidFill>
                            <a:schemeClr val="bg1"/>
                          </a:solidFill>
                          <a:effectLst/>
                          <a:latin typeface="Arial" panose="020B0604020202020204" pitchFamily="34" charset="0"/>
                          <a:cs typeface="Arial" panose="020B0604020202020204" pitchFamily="34" charset="0"/>
                        </a:rPr>
                        <a:t> </a:t>
                      </a:r>
                      <a:r>
                        <a:rPr lang="ro-RO" sz="1000" b="1" dirty="0">
                          <a:solidFill>
                            <a:schemeClr val="bg1"/>
                          </a:solidFill>
                          <a:effectLst/>
                          <a:latin typeface="Arial" panose="020B0604020202020204" pitchFamily="34" charset="0"/>
                          <a:cs typeface="Arial" panose="020B0604020202020204" pitchFamily="34" charset="0"/>
                        </a:rPr>
                        <a:t>Investigații</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2015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2016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dirty="0">
                          <a:solidFill>
                            <a:schemeClr val="bg1"/>
                          </a:solidFill>
                          <a:effectLst/>
                          <a:latin typeface="Arial" panose="020B0604020202020204" pitchFamily="34" charset="0"/>
                          <a:cs typeface="Arial" panose="020B0604020202020204" pitchFamily="34" charset="0"/>
                        </a:rPr>
                        <a:t>2017 </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2018</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2019</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29" marR="9029" marT="9029" marB="0"/>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2020</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29" marR="9029" marT="9029" marB="0"/>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2021</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81574893"/>
                  </a:ext>
                </a:extLst>
              </a:tr>
              <a:tr h="275636">
                <a:tc>
                  <a:txBody>
                    <a:bodyPr/>
                    <a:lstStyle/>
                    <a:p>
                      <a:pPr algn="l">
                        <a:lnSpc>
                          <a:spcPct val="107000"/>
                        </a:lnSpc>
                        <a:spcAft>
                          <a:spcPts val="800"/>
                        </a:spcAft>
                      </a:pPr>
                      <a:r>
                        <a:rPr lang="ro-RO" sz="1000" b="1" dirty="0">
                          <a:solidFill>
                            <a:schemeClr val="bg1"/>
                          </a:solidFill>
                          <a:effectLst/>
                          <a:latin typeface="Arial" panose="020B0604020202020204" pitchFamily="34" charset="0"/>
                          <a:cs typeface="Arial" panose="020B0604020202020204" pitchFamily="34" charset="0"/>
                        </a:rPr>
                        <a:t>Electrocardiografii</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7396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3853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ro-RO" sz="1000" b="1">
                          <a:solidFill>
                            <a:schemeClr val="bg1"/>
                          </a:solidFill>
                          <a:effectLst/>
                          <a:latin typeface="Arial" panose="020B0604020202020204" pitchFamily="34" charset="0"/>
                          <a:cs typeface="Arial" panose="020B0604020202020204" pitchFamily="34" charset="0"/>
                        </a:rPr>
                        <a:t>3060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ro-RO" sz="1000" b="1">
                          <a:solidFill>
                            <a:schemeClr val="bg1"/>
                          </a:solidFill>
                          <a:effectLst/>
                          <a:latin typeface="Arial" panose="020B0604020202020204" pitchFamily="34" charset="0"/>
                          <a:cs typeface="Arial" panose="020B0604020202020204" pitchFamily="34" charset="0"/>
                        </a:rPr>
                        <a:t>4008</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1040</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29" marR="9029" marT="9029" marB="0"/>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46</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29" marR="9029" marT="9029" marB="0"/>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65</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357497640"/>
                  </a:ext>
                </a:extLst>
              </a:tr>
              <a:tr h="275636">
                <a:tc>
                  <a:txBody>
                    <a:bodyPr/>
                    <a:lstStyle/>
                    <a:p>
                      <a:pPr algn="l">
                        <a:lnSpc>
                          <a:spcPct val="107000"/>
                        </a:lnSpc>
                        <a:spcAft>
                          <a:spcPts val="800"/>
                        </a:spcAft>
                      </a:pPr>
                      <a:r>
                        <a:rPr lang="ro-RO" sz="1000" b="1" dirty="0">
                          <a:solidFill>
                            <a:schemeClr val="bg1"/>
                          </a:solidFill>
                          <a:effectLst/>
                          <a:latin typeface="Arial" panose="020B0604020202020204" pitchFamily="34" charset="0"/>
                          <a:cs typeface="Arial" panose="020B0604020202020204" pitchFamily="34" charset="0"/>
                        </a:rPr>
                        <a:t>Ecocardiografii </a:t>
                      </a:r>
                      <a:r>
                        <a:rPr lang="ro-RO" sz="1000" b="1" dirty="0" err="1">
                          <a:solidFill>
                            <a:schemeClr val="bg1"/>
                          </a:solidFill>
                          <a:effectLst/>
                          <a:latin typeface="Arial" panose="020B0604020202020204" pitchFamily="34" charset="0"/>
                          <a:cs typeface="Arial" panose="020B0604020202020204" pitchFamily="34" charset="0"/>
                        </a:rPr>
                        <a:t>transtoracice</a:t>
                      </a:r>
                      <a:r>
                        <a:rPr lang="ro-RO" sz="1000" b="1" dirty="0">
                          <a:solidFill>
                            <a:schemeClr val="bg1"/>
                          </a:solidFill>
                          <a:effectLst/>
                          <a:latin typeface="Arial" panose="020B0604020202020204" pitchFamily="34" charset="0"/>
                          <a:cs typeface="Arial" panose="020B0604020202020204" pitchFamily="34" charset="0"/>
                        </a:rPr>
                        <a:t> </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6377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7641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ro-RO" sz="1000" b="1">
                          <a:solidFill>
                            <a:schemeClr val="bg1"/>
                          </a:solidFill>
                          <a:effectLst/>
                          <a:latin typeface="Arial" panose="020B0604020202020204" pitchFamily="34" charset="0"/>
                          <a:cs typeface="Arial" panose="020B0604020202020204" pitchFamily="34" charset="0"/>
                        </a:rPr>
                        <a:t>7362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ro-RO" sz="1000" b="1">
                          <a:solidFill>
                            <a:schemeClr val="bg1"/>
                          </a:solidFill>
                          <a:effectLst/>
                          <a:latin typeface="Arial" panose="020B0604020202020204" pitchFamily="34" charset="0"/>
                          <a:cs typeface="Arial" panose="020B0604020202020204" pitchFamily="34" charset="0"/>
                        </a:rPr>
                        <a:t>7581</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8202</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29" marR="9029" marT="9029" marB="0"/>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5363</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29" marR="9029" marT="9029" marB="0"/>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6340</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3589381092"/>
                  </a:ext>
                </a:extLst>
              </a:tr>
              <a:tr h="275636">
                <a:tc>
                  <a:txBody>
                    <a:bodyPr/>
                    <a:lstStyle/>
                    <a:p>
                      <a:pPr algn="l">
                        <a:lnSpc>
                          <a:spcPct val="107000"/>
                        </a:lnSpc>
                        <a:spcAft>
                          <a:spcPts val="800"/>
                        </a:spcAft>
                      </a:pPr>
                      <a:r>
                        <a:rPr lang="en-US" sz="1000" b="1" dirty="0" err="1">
                          <a:solidFill>
                            <a:schemeClr val="bg1"/>
                          </a:solidFill>
                          <a:effectLst/>
                          <a:latin typeface="Arial" panose="020B0604020202020204" pitchFamily="34" charset="0"/>
                          <a:cs typeface="Arial" panose="020B0604020202020204" pitchFamily="34" charset="0"/>
                        </a:rPr>
                        <a:t>Ecografia</a:t>
                      </a:r>
                      <a:r>
                        <a:rPr lang="en-US" sz="1000" b="1" dirty="0">
                          <a:solidFill>
                            <a:schemeClr val="bg1"/>
                          </a:solidFill>
                          <a:effectLst/>
                          <a:latin typeface="Arial" panose="020B0604020202020204" pitchFamily="34" charset="0"/>
                          <a:cs typeface="Arial" panose="020B0604020202020204" pitchFamily="34" charset="0"/>
                        </a:rPr>
                        <a:t> </a:t>
                      </a:r>
                      <a:r>
                        <a:rPr lang="en-US" sz="1000" b="1" dirty="0" err="1">
                          <a:solidFill>
                            <a:schemeClr val="bg1"/>
                          </a:solidFill>
                          <a:effectLst/>
                          <a:latin typeface="Arial" panose="020B0604020202020204" pitchFamily="34" charset="0"/>
                          <a:cs typeface="Arial" panose="020B0604020202020204" pitchFamily="34" charset="0"/>
                        </a:rPr>
                        <a:t>transesofagian</a:t>
                      </a:r>
                      <a:r>
                        <a:rPr lang="ro-RO" sz="1000" b="1" dirty="0">
                          <a:solidFill>
                            <a:schemeClr val="bg1"/>
                          </a:solidFill>
                          <a:effectLst/>
                          <a:latin typeface="Arial" panose="020B0604020202020204" pitchFamily="34" charset="0"/>
                          <a:cs typeface="Arial" panose="020B0604020202020204" pitchFamily="34" charset="0"/>
                        </a:rPr>
                        <a:t>ă</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ro-RO" sz="1000" b="1" dirty="0">
                          <a:solidFill>
                            <a:schemeClr val="bg1"/>
                          </a:solidFill>
                          <a:effectLst/>
                          <a:latin typeface="Arial" panose="020B0604020202020204" pitchFamily="34" charset="0"/>
                          <a:cs typeface="Arial" panose="020B0604020202020204" pitchFamily="34" charset="0"/>
                        </a:rPr>
                        <a:t> </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pPr>
                      <a:endParaRPr lang="en-US" sz="1000" b="1">
                        <a:solidFill>
                          <a:schemeClr val="bg1"/>
                        </a:solidFill>
                        <a:effectLst/>
                        <a:latin typeface="Arial" panose="020B0604020202020204" pitchFamily="34" charset="0"/>
                        <a:cs typeface="Arial" panose="020B0604020202020204" pitchFamily="34" charset="0"/>
                      </a:endParaRPr>
                    </a:p>
                  </a:txBody>
                  <a:tcPr marL="36118" marR="36118" marT="17457" marB="17457"/>
                </a:tc>
                <a:tc>
                  <a:txBody>
                    <a:bodyPr/>
                    <a:lstStyle/>
                    <a:p>
                      <a:pPr algn="l">
                        <a:lnSpc>
                          <a:spcPct val="107000"/>
                        </a:lnSpc>
                      </a:pPr>
                      <a:endParaRPr lang="en-US" sz="1000" b="1">
                        <a:solidFill>
                          <a:schemeClr val="bg1"/>
                        </a:solidFill>
                        <a:effectLst/>
                        <a:latin typeface="Arial" panose="020B060402020202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ro-RO" sz="1000" b="1">
                          <a:solidFill>
                            <a:schemeClr val="bg1"/>
                          </a:solidFill>
                          <a:effectLst/>
                          <a:latin typeface="Arial" panose="020B0604020202020204" pitchFamily="34" charset="0"/>
                          <a:cs typeface="Arial" panose="020B0604020202020204" pitchFamily="34" charset="0"/>
                        </a:rPr>
                        <a:t>77</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89</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29" marR="9029" marT="9029" marB="0"/>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57</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29" marR="9029" marT="9029" marB="0"/>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62</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2472169313"/>
                  </a:ext>
                </a:extLst>
              </a:tr>
              <a:tr h="275636">
                <a:tc>
                  <a:txBody>
                    <a:bodyPr/>
                    <a:lstStyle/>
                    <a:p>
                      <a:pPr algn="l">
                        <a:lnSpc>
                          <a:spcPct val="107000"/>
                        </a:lnSpc>
                        <a:spcAft>
                          <a:spcPts val="800"/>
                        </a:spcAft>
                      </a:pPr>
                      <a:r>
                        <a:rPr lang="ro-RO" sz="1000" b="1" dirty="0">
                          <a:solidFill>
                            <a:schemeClr val="bg1"/>
                          </a:solidFill>
                          <a:effectLst/>
                          <a:latin typeface="Arial" panose="020B0604020202020204" pitchFamily="34" charset="0"/>
                          <a:cs typeface="Arial" panose="020B0604020202020204" pitchFamily="34" charset="0"/>
                        </a:rPr>
                        <a:t>Ecocardiografii de stres</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dirty="0">
                          <a:solidFill>
                            <a:schemeClr val="bg1"/>
                          </a:solidFill>
                          <a:effectLst/>
                          <a:latin typeface="Arial" panose="020B0604020202020204" pitchFamily="34" charset="0"/>
                          <a:cs typeface="Arial" panose="020B0604020202020204" pitchFamily="34" charset="0"/>
                        </a:rPr>
                        <a:t>20 </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ro-RO" sz="1000" b="1">
                          <a:solidFill>
                            <a:schemeClr val="bg1"/>
                          </a:solidFill>
                          <a:effectLst/>
                          <a:latin typeface="Arial" panose="020B0604020202020204" pitchFamily="34" charset="0"/>
                          <a:cs typeface="Arial" panose="020B0604020202020204" pitchFamily="34" charset="0"/>
                        </a:rPr>
                        <a:t>-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ro-RO" sz="1000" b="1">
                          <a:solidFill>
                            <a:schemeClr val="bg1"/>
                          </a:solidFill>
                          <a:effectLst/>
                          <a:latin typeface="Arial" panose="020B0604020202020204" pitchFamily="34" charset="0"/>
                          <a:cs typeface="Arial" panose="020B0604020202020204" pitchFamily="34" charset="0"/>
                        </a:rPr>
                        <a:t>-</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dirty="0">
                          <a:solidFill>
                            <a:schemeClr val="bg1"/>
                          </a:solidFill>
                          <a:effectLst/>
                          <a:latin typeface="Arial" panose="020B0604020202020204" pitchFamily="34" charset="0"/>
                          <a:cs typeface="Arial" panose="020B0604020202020204" pitchFamily="34" charset="0"/>
                        </a:rPr>
                        <a:t>  -</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29" marR="9029" marT="9029" marB="0"/>
                </a:tc>
                <a:tc>
                  <a:txBody>
                    <a:bodyPr/>
                    <a:lstStyle/>
                    <a:p>
                      <a:pPr algn="l">
                        <a:lnSpc>
                          <a:spcPct val="107000"/>
                        </a:lnSpc>
                      </a:pPr>
                      <a:endParaRPr lang="en-US" sz="1000" b="1">
                        <a:solidFill>
                          <a:schemeClr val="bg1"/>
                        </a:solidFill>
                        <a:effectLst/>
                        <a:latin typeface="Arial" panose="020B0604020202020204" pitchFamily="34" charset="0"/>
                        <a:cs typeface="Arial" panose="020B0604020202020204" pitchFamily="34" charset="0"/>
                      </a:endParaRPr>
                    </a:p>
                  </a:txBody>
                  <a:tcPr marL="9029" marR="9029" marT="9029" marB="0"/>
                </a:tc>
                <a:tc>
                  <a:txBody>
                    <a:bodyPr/>
                    <a:lstStyle/>
                    <a:p>
                      <a:pPr algn="l">
                        <a:lnSpc>
                          <a:spcPct val="107000"/>
                        </a:lnSpc>
                        <a:spcAft>
                          <a:spcPts val="800"/>
                        </a:spcAft>
                      </a:pPr>
                      <a:r>
                        <a:rPr lang="ro-RO" sz="1000" b="1">
                          <a:solidFill>
                            <a:schemeClr val="bg1"/>
                          </a:solidFill>
                          <a:effectLst/>
                          <a:latin typeface="Arial" panose="020B0604020202020204" pitchFamily="34" charset="0"/>
                          <a:cs typeface="Arial" panose="020B0604020202020204" pitchFamily="34" charset="0"/>
                        </a:rPr>
                        <a:t>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3309712101"/>
                  </a:ext>
                </a:extLst>
              </a:tr>
              <a:tr h="275636">
                <a:tc>
                  <a:txBody>
                    <a:bodyPr/>
                    <a:lstStyle/>
                    <a:p>
                      <a:pPr algn="l">
                        <a:lnSpc>
                          <a:spcPct val="107000"/>
                        </a:lnSpc>
                        <a:spcAft>
                          <a:spcPts val="800"/>
                        </a:spcAft>
                      </a:pPr>
                      <a:r>
                        <a:rPr lang="ro-RO" sz="1000" b="1" dirty="0">
                          <a:solidFill>
                            <a:schemeClr val="bg1"/>
                          </a:solidFill>
                          <a:effectLst/>
                          <a:latin typeface="Arial" panose="020B0604020202020204" pitchFamily="34" charset="0"/>
                          <a:cs typeface="Arial" panose="020B0604020202020204" pitchFamily="34" charset="0"/>
                        </a:rPr>
                        <a:t>Ultrasonografii abdominale</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4714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dirty="0">
                          <a:solidFill>
                            <a:schemeClr val="bg1"/>
                          </a:solidFill>
                          <a:effectLst/>
                          <a:latin typeface="Arial" panose="020B0604020202020204" pitchFamily="34" charset="0"/>
                          <a:cs typeface="Arial" panose="020B0604020202020204" pitchFamily="34" charset="0"/>
                        </a:rPr>
                        <a:t>5655 </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ro-RO" sz="1000" b="1">
                          <a:solidFill>
                            <a:schemeClr val="bg1"/>
                          </a:solidFill>
                          <a:effectLst/>
                          <a:latin typeface="Arial" panose="020B0604020202020204" pitchFamily="34" charset="0"/>
                          <a:cs typeface="Arial" panose="020B0604020202020204" pitchFamily="34" charset="0"/>
                        </a:rPr>
                        <a:t>5561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ro-RO" sz="1000" b="1">
                          <a:solidFill>
                            <a:schemeClr val="bg1"/>
                          </a:solidFill>
                          <a:effectLst/>
                          <a:latin typeface="Arial" panose="020B0604020202020204" pitchFamily="34" charset="0"/>
                          <a:cs typeface="Arial" panose="020B0604020202020204" pitchFamily="34" charset="0"/>
                        </a:rPr>
                        <a:t>5310</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  5176</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29" marR="9029" marT="9029" marB="0"/>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3322</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29" marR="9029" marT="9029" marB="0"/>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5320</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2722365049"/>
                  </a:ext>
                </a:extLst>
              </a:tr>
              <a:tr h="493566">
                <a:tc>
                  <a:txBody>
                    <a:bodyPr/>
                    <a:lstStyle/>
                    <a:p>
                      <a:pPr algn="l">
                        <a:lnSpc>
                          <a:spcPct val="107000"/>
                        </a:lnSpc>
                        <a:spcAft>
                          <a:spcPts val="800"/>
                        </a:spcAft>
                      </a:pPr>
                      <a:r>
                        <a:rPr lang="ro-RO" sz="1000" b="1" dirty="0">
                          <a:solidFill>
                            <a:schemeClr val="bg1"/>
                          </a:solidFill>
                          <a:effectLst/>
                          <a:latin typeface="Arial" panose="020B0604020202020204" pitchFamily="34" charset="0"/>
                          <a:cs typeface="Arial" panose="020B0604020202020204" pitchFamily="34" charset="0"/>
                        </a:rPr>
                        <a:t>Duplex ultrasonografii v. periferice </a:t>
                      </a:r>
                      <a:r>
                        <a:rPr lang="ro-RO" sz="1000" b="1" dirty="0" err="1">
                          <a:solidFill>
                            <a:schemeClr val="bg1"/>
                          </a:solidFill>
                          <a:effectLst/>
                          <a:latin typeface="Arial" panose="020B0604020202020204" pitchFamily="34" charset="0"/>
                          <a:cs typeface="Arial" panose="020B0604020202020204" pitchFamily="34" charset="0"/>
                        </a:rPr>
                        <a:t>şi</a:t>
                      </a:r>
                      <a:r>
                        <a:rPr lang="ro-RO" sz="1000" b="1" dirty="0">
                          <a:solidFill>
                            <a:schemeClr val="bg1"/>
                          </a:solidFill>
                          <a:effectLst/>
                          <a:latin typeface="Arial" panose="020B0604020202020204" pitchFamily="34" charset="0"/>
                          <a:cs typeface="Arial" panose="020B0604020202020204" pitchFamily="34" charset="0"/>
                        </a:rPr>
                        <a:t> </a:t>
                      </a:r>
                      <a:r>
                        <a:rPr lang="ro-RO" sz="1000" b="1" dirty="0" err="1">
                          <a:solidFill>
                            <a:schemeClr val="bg1"/>
                          </a:solidFill>
                          <a:effectLst/>
                          <a:latin typeface="Arial" panose="020B0604020202020204" pitchFamily="34" charset="0"/>
                          <a:cs typeface="Arial" panose="020B0604020202020204" pitchFamily="34" charset="0"/>
                        </a:rPr>
                        <a:t>extracraniene</a:t>
                      </a:r>
                      <a:r>
                        <a:rPr lang="ro-RO" sz="1000" b="1" dirty="0">
                          <a:solidFill>
                            <a:schemeClr val="bg1"/>
                          </a:solidFill>
                          <a:effectLst/>
                          <a:latin typeface="Arial" panose="020B0604020202020204" pitchFamily="34" charset="0"/>
                          <a:cs typeface="Arial" panose="020B0604020202020204" pitchFamily="34" charset="0"/>
                        </a:rPr>
                        <a:t> </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939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1254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ro-RO" sz="1000" b="1" dirty="0">
                          <a:solidFill>
                            <a:schemeClr val="bg1"/>
                          </a:solidFill>
                          <a:effectLst/>
                          <a:latin typeface="Arial" panose="020B0604020202020204" pitchFamily="34" charset="0"/>
                          <a:cs typeface="Arial" panose="020B0604020202020204" pitchFamily="34" charset="0"/>
                        </a:rPr>
                        <a:t>253 </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ro-RO" sz="1000" b="1">
                          <a:solidFill>
                            <a:schemeClr val="bg1"/>
                          </a:solidFill>
                          <a:effectLst/>
                          <a:latin typeface="Arial" panose="020B0604020202020204" pitchFamily="34" charset="0"/>
                          <a:cs typeface="Arial" panose="020B0604020202020204" pitchFamily="34" charset="0"/>
                        </a:rPr>
                        <a:t>163</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  422</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29" marR="9029" marT="9029" marB="0"/>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216</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29" marR="9029" marT="9029" marB="0"/>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266</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653968995"/>
                  </a:ext>
                </a:extLst>
              </a:tr>
              <a:tr h="493566">
                <a:tc>
                  <a:txBody>
                    <a:bodyPr/>
                    <a:lstStyle/>
                    <a:p>
                      <a:pPr algn="l">
                        <a:lnSpc>
                          <a:spcPct val="107000"/>
                        </a:lnSpc>
                        <a:spcAft>
                          <a:spcPts val="800"/>
                        </a:spcAft>
                      </a:pPr>
                      <a:r>
                        <a:rPr lang="ro-RO" sz="1000" b="1" dirty="0">
                          <a:solidFill>
                            <a:schemeClr val="bg1"/>
                          </a:solidFill>
                          <a:effectLst/>
                          <a:latin typeface="Arial" panose="020B0604020202020204" pitchFamily="34" charset="0"/>
                          <a:cs typeface="Arial" panose="020B0604020202020204" pitchFamily="34" charset="0"/>
                        </a:rPr>
                        <a:t>Ultrasonografii </a:t>
                      </a:r>
                      <a:r>
                        <a:rPr lang="en-US" sz="1000" b="1" dirty="0">
                          <a:solidFill>
                            <a:schemeClr val="bg1"/>
                          </a:solidFill>
                          <a:effectLst/>
                          <a:latin typeface="Arial" panose="020B0604020202020204" pitchFamily="34" charset="0"/>
                          <a:cs typeface="Arial" panose="020B0604020202020204" pitchFamily="34" charset="0"/>
                        </a:rPr>
                        <a:t> art</a:t>
                      </a:r>
                      <a:r>
                        <a:rPr lang="ro-RO" sz="1000" b="1" dirty="0">
                          <a:solidFill>
                            <a:schemeClr val="bg1"/>
                          </a:solidFill>
                          <a:effectLst/>
                          <a:latin typeface="Arial" panose="020B0604020202020204" pitchFamily="34" charset="0"/>
                          <a:cs typeface="Arial" panose="020B0604020202020204" pitchFamily="34" charset="0"/>
                        </a:rPr>
                        <a:t>. renale </a:t>
                      </a:r>
                      <a:r>
                        <a:rPr lang="ro-RO" sz="1000" b="1" dirty="0" err="1">
                          <a:solidFill>
                            <a:schemeClr val="bg1"/>
                          </a:solidFill>
                          <a:effectLst/>
                          <a:latin typeface="Arial" panose="020B0604020202020204" pitchFamily="34" charset="0"/>
                          <a:cs typeface="Arial" panose="020B0604020202020204" pitchFamily="34" charset="0"/>
                        </a:rPr>
                        <a:t>şi</a:t>
                      </a:r>
                      <a:r>
                        <a:rPr lang="ro-RO" sz="1000" b="1" dirty="0">
                          <a:solidFill>
                            <a:schemeClr val="bg1"/>
                          </a:solidFill>
                          <a:effectLst/>
                          <a:latin typeface="Arial" panose="020B0604020202020204" pitchFamily="34" charset="0"/>
                          <a:cs typeface="Arial" panose="020B0604020202020204" pitchFamily="34" charset="0"/>
                        </a:rPr>
                        <a:t> sistemei </a:t>
                      </a:r>
                      <a:r>
                        <a:rPr lang="ro-RO" sz="1000" b="1" dirty="0" err="1">
                          <a:solidFill>
                            <a:schemeClr val="bg1"/>
                          </a:solidFill>
                          <a:effectLst/>
                          <a:latin typeface="Arial" panose="020B0604020202020204" pitchFamily="34" charset="0"/>
                          <a:cs typeface="Arial" panose="020B0604020202020204" pitchFamily="34" charset="0"/>
                        </a:rPr>
                        <a:t>portale</a:t>
                      </a:r>
                      <a:r>
                        <a:rPr lang="ro-RO" sz="1000" b="1" dirty="0">
                          <a:solidFill>
                            <a:schemeClr val="bg1"/>
                          </a:solidFill>
                          <a:effectLst/>
                          <a:latin typeface="Arial" panose="020B0604020202020204" pitchFamily="34" charset="0"/>
                          <a:cs typeface="Arial" panose="020B0604020202020204" pitchFamily="34" charset="0"/>
                        </a:rPr>
                        <a:t> </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70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77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ro-RO" sz="1000" b="1">
                          <a:solidFill>
                            <a:schemeClr val="bg1"/>
                          </a:solidFill>
                          <a:effectLst/>
                          <a:latin typeface="Arial" panose="020B0604020202020204" pitchFamily="34" charset="0"/>
                          <a:cs typeface="Arial" panose="020B0604020202020204" pitchFamily="34" charset="0"/>
                        </a:rPr>
                        <a:t>90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ro-RO" sz="1000" b="1" dirty="0">
                          <a:solidFill>
                            <a:schemeClr val="bg1"/>
                          </a:solidFill>
                          <a:effectLst/>
                          <a:latin typeface="Arial" panose="020B0604020202020204" pitchFamily="34" charset="0"/>
                          <a:cs typeface="Arial" panose="020B0604020202020204" pitchFamily="34" charset="0"/>
                        </a:rPr>
                        <a:t>112</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dirty="0">
                          <a:solidFill>
                            <a:schemeClr val="bg1"/>
                          </a:solidFill>
                          <a:effectLst/>
                          <a:latin typeface="Arial" panose="020B0604020202020204" pitchFamily="34" charset="0"/>
                          <a:cs typeface="Arial" panose="020B0604020202020204" pitchFamily="34" charset="0"/>
                        </a:rPr>
                        <a:t>  112</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29" marR="9029" marT="9029" marB="0"/>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53</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29" marR="9029" marT="9029" marB="0"/>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101</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4231339737"/>
                  </a:ext>
                </a:extLst>
              </a:tr>
              <a:tr h="275636">
                <a:tc>
                  <a:txBody>
                    <a:bodyPr/>
                    <a:lstStyle/>
                    <a:p>
                      <a:pPr algn="l">
                        <a:lnSpc>
                          <a:spcPct val="107000"/>
                        </a:lnSpc>
                        <a:spcAft>
                          <a:spcPts val="800"/>
                        </a:spcAft>
                      </a:pPr>
                      <a:r>
                        <a:rPr lang="ro-RO" sz="1000" b="1" dirty="0" err="1">
                          <a:solidFill>
                            <a:schemeClr val="bg1"/>
                          </a:solidFill>
                          <a:effectLst/>
                          <a:latin typeface="Arial" panose="020B0604020202020204" pitchFamily="34" charset="0"/>
                          <a:cs typeface="Arial" panose="020B0604020202020204" pitchFamily="34" charset="0"/>
                        </a:rPr>
                        <a:t>Cicloergometrii</a:t>
                      </a:r>
                      <a:r>
                        <a:rPr lang="ro-RO" sz="1000" b="1" dirty="0">
                          <a:solidFill>
                            <a:schemeClr val="bg1"/>
                          </a:solidFill>
                          <a:effectLst/>
                          <a:latin typeface="Arial" panose="020B0604020202020204" pitchFamily="34" charset="0"/>
                          <a:cs typeface="Arial" panose="020B0604020202020204" pitchFamily="34" charset="0"/>
                        </a:rPr>
                        <a:t> </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1004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1244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ro-RO" sz="1000" b="1">
                          <a:solidFill>
                            <a:schemeClr val="bg1"/>
                          </a:solidFill>
                          <a:effectLst/>
                          <a:latin typeface="Arial" panose="020B0604020202020204" pitchFamily="34" charset="0"/>
                          <a:cs typeface="Arial" panose="020B0604020202020204" pitchFamily="34" charset="0"/>
                        </a:rPr>
                        <a:t>1576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ro-RO" sz="1000" b="1">
                          <a:solidFill>
                            <a:schemeClr val="bg1"/>
                          </a:solidFill>
                          <a:effectLst/>
                          <a:latin typeface="Arial" panose="020B0604020202020204" pitchFamily="34" charset="0"/>
                          <a:cs typeface="Arial" panose="020B0604020202020204" pitchFamily="34" charset="0"/>
                        </a:rPr>
                        <a:t>1244</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dirty="0">
                          <a:solidFill>
                            <a:schemeClr val="bg1"/>
                          </a:solidFill>
                          <a:effectLst/>
                          <a:latin typeface="Arial" panose="020B0604020202020204" pitchFamily="34" charset="0"/>
                          <a:cs typeface="Arial" panose="020B0604020202020204" pitchFamily="34" charset="0"/>
                        </a:rPr>
                        <a:t> 1320</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29" marR="9029" marT="9029" marB="0"/>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657</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29" marR="9029" marT="9029" marB="0"/>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906</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674728800"/>
                  </a:ext>
                </a:extLst>
              </a:tr>
              <a:tr h="275636">
                <a:tc>
                  <a:txBody>
                    <a:bodyPr/>
                    <a:lstStyle/>
                    <a:p>
                      <a:pPr algn="l">
                        <a:lnSpc>
                          <a:spcPct val="107000"/>
                        </a:lnSpc>
                        <a:spcAft>
                          <a:spcPts val="800"/>
                        </a:spcAft>
                      </a:pPr>
                      <a:r>
                        <a:rPr lang="ro-RO" sz="1000" b="1" dirty="0" err="1">
                          <a:solidFill>
                            <a:schemeClr val="bg1"/>
                          </a:solidFill>
                          <a:effectLst/>
                          <a:latin typeface="Arial" panose="020B0604020202020204" pitchFamily="34" charset="0"/>
                          <a:cs typeface="Arial" panose="020B0604020202020204" pitchFamily="34" charset="0"/>
                        </a:rPr>
                        <a:t>Treadmill</a:t>
                      </a:r>
                      <a:r>
                        <a:rPr lang="ro-RO" sz="1000" b="1" dirty="0">
                          <a:solidFill>
                            <a:schemeClr val="bg1"/>
                          </a:solidFill>
                          <a:effectLst/>
                          <a:latin typeface="Arial" panose="020B0604020202020204" pitchFamily="34" charset="0"/>
                          <a:cs typeface="Arial" panose="020B0604020202020204" pitchFamily="34" charset="0"/>
                        </a:rPr>
                        <a:t>-test </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dirty="0">
                          <a:solidFill>
                            <a:schemeClr val="bg1"/>
                          </a:solidFill>
                          <a:effectLst/>
                          <a:latin typeface="Arial" panose="020B0604020202020204" pitchFamily="34" charset="0"/>
                          <a:cs typeface="Arial" panose="020B0604020202020204" pitchFamily="34" charset="0"/>
                        </a:rPr>
                        <a:t>383 </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313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ro-RO" sz="1000" b="1">
                          <a:solidFill>
                            <a:schemeClr val="bg1"/>
                          </a:solidFill>
                          <a:effectLst/>
                          <a:latin typeface="Arial" panose="020B0604020202020204" pitchFamily="34" charset="0"/>
                          <a:cs typeface="Arial" panose="020B0604020202020204" pitchFamily="34" charset="0"/>
                        </a:rPr>
                        <a:t>376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ro-RO" sz="1000" b="1">
                          <a:solidFill>
                            <a:schemeClr val="bg1"/>
                          </a:solidFill>
                          <a:effectLst/>
                          <a:latin typeface="Arial" panose="020B0604020202020204" pitchFamily="34" charset="0"/>
                          <a:cs typeface="Arial" panose="020B0604020202020204" pitchFamily="34" charset="0"/>
                        </a:rPr>
                        <a:t>511</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dirty="0">
                          <a:solidFill>
                            <a:schemeClr val="bg1"/>
                          </a:solidFill>
                          <a:effectLst/>
                          <a:latin typeface="Arial" panose="020B0604020202020204" pitchFamily="34" charset="0"/>
                          <a:cs typeface="Arial" panose="020B0604020202020204" pitchFamily="34" charset="0"/>
                        </a:rPr>
                        <a:t>355</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29" marR="9029" marT="9029" marB="0"/>
                </a:tc>
                <a:tc>
                  <a:txBody>
                    <a:bodyPr/>
                    <a:lstStyle/>
                    <a:p>
                      <a:pPr algn="l">
                        <a:lnSpc>
                          <a:spcPct val="107000"/>
                        </a:lnSpc>
                      </a:pPr>
                      <a:endParaRPr lang="en-US" sz="1000" b="1">
                        <a:solidFill>
                          <a:schemeClr val="bg1"/>
                        </a:solidFill>
                        <a:effectLst/>
                        <a:latin typeface="Arial" panose="020B0604020202020204" pitchFamily="34" charset="0"/>
                        <a:cs typeface="Arial" panose="020B0604020202020204" pitchFamily="34" charset="0"/>
                      </a:endParaRPr>
                    </a:p>
                  </a:txBody>
                  <a:tcPr marL="9029" marR="9029" marT="9029" marB="0"/>
                </a:tc>
                <a:tc>
                  <a:txBody>
                    <a:bodyPr/>
                    <a:lstStyle/>
                    <a:p>
                      <a:pPr algn="l">
                        <a:lnSpc>
                          <a:spcPct val="107000"/>
                        </a:lnSpc>
                        <a:spcAft>
                          <a:spcPts val="800"/>
                        </a:spcAft>
                      </a:pPr>
                      <a:r>
                        <a:rPr lang="ro-RO" sz="1000" b="1">
                          <a:solidFill>
                            <a:schemeClr val="bg1"/>
                          </a:solidFill>
                          <a:effectLst/>
                          <a:latin typeface="Arial" panose="020B0604020202020204" pitchFamily="34" charset="0"/>
                          <a:cs typeface="Arial" panose="020B0604020202020204" pitchFamily="34" charset="0"/>
                        </a:rPr>
                        <a:t>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060592650"/>
                  </a:ext>
                </a:extLst>
              </a:tr>
              <a:tr h="309582">
                <a:tc>
                  <a:txBody>
                    <a:bodyPr/>
                    <a:lstStyle/>
                    <a:p>
                      <a:pPr algn="l">
                        <a:lnSpc>
                          <a:spcPct val="107000"/>
                        </a:lnSpc>
                        <a:spcAft>
                          <a:spcPts val="800"/>
                        </a:spcAft>
                      </a:pPr>
                      <a:r>
                        <a:rPr lang="ro-RO" sz="1000" b="1" dirty="0">
                          <a:solidFill>
                            <a:schemeClr val="bg1"/>
                          </a:solidFill>
                          <a:effectLst/>
                          <a:latin typeface="Arial" panose="020B0604020202020204" pitchFamily="34" charset="0"/>
                          <a:cs typeface="Arial" panose="020B0604020202020204" pitchFamily="34" charset="0"/>
                        </a:rPr>
                        <a:t>Monitorizarea ambulatorie a TA</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dirty="0">
                          <a:solidFill>
                            <a:schemeClr val="bg1"/>
                          </a:solidFill>
                          <a:effectLst/>
                          <a:latin typeface="Arial" panose="020B0604020202020204" pitchFamily="34" charset="0"/>
                          <a:cs typeface="Arial" panose="020B0604020202020204" pitchFamily="34" charset="0"/>
                        </a:rPr>
                        <a:t>65 </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87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ro-RO" sz="1000" b="1">
                          <a:solidFill>
                            <a:schemeClr val="bg1"/>
                          </a:solidFill>
                          <a:effectLst/>
                          <a:latin typeface="Arial" panose="020B0604020202020204" pitchFamily="34" charset="0"/>
                          <a:cs typeface="Arial" panose="020B0604020202020204" pitchFamily="34" charset="0"/>
                        </a:rPr>
                        <a:t>88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ro-RO" sz="1000" b="1">
                          <a:solidFill>
                            <a:schemeClr val="bg1"/>
                          </a:solidFill>
                          <a:effectLst/>
                          <a:latin typeface="Arial" panose="020B0604020202020204" pitchFamily="34" charset="0"/>
                          <a:cs typeface="Arial" panose="020B0604020202020204" pitchFamily="34" charset="0"/>
                        </a:rPr>
                        <a:t>93</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dirty="0">
                          <a:solidFill>
                            <a:schemeClr val="bg1"/>
                          </a:solidFill>
                          <a:effectLst/>
                          <a:latin typeface="Arial" panose="020B0604020202020204" pitchFamily="34" charset="0"/>
                          <a:cs typeface="Arial" panose="020B0604020202020204" pitchFamily="34" charset="0"/>
                        </a:rPr>
                        <a:t> 380</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29" marR="9029" marT="9029" marB="0"/>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46</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29" marR="9029" marT="9029" marB="0"/>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66</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3770358772"/>
                  </a:ext>
                </a:extLst>
              </a:tr>
              <a:tr h="716249">
                <a:tc>
                  <a:txBody>
                    <a:bodyPr/>
                    <a:lstStyle/>
                    <a:p>
                      <a:pPr algn="l">
                        <a:lnSpc>
                          <a:spcPct val="107000"/>
                        </a:lnSpc>
                        <a:spcAft>
                          <a:spcPts val="800"/>
                        </a:spcAft>
                      </a:pPr>
                      <a:r>
                        <a:rPr lang="ro-RO" sz="1000" b="1" dirty="0">
                          <a:solidFill>
                            <a:schemeClr val="bg1"/>
                          </a:solidFill>
                          <a:effectLst/>
                          <a:latin typeface="Arial" panose="020B0604020202020204" pitchFamily="34" charset="0"/>
                          <a:cs typeface="Arial" panose="020B0604020202020204" pitchFamily="34" charset="0"/>
                        </a:rPr>
                        <a:t>Aprecierea indicilor </a:t>
                      </a:r>
                      <a:r>
                        <a:rPr lang="ro-RO" sz="1000" b="1" dirty="0" err="1">
                          <a:solidFill>
                            <a:schemeClr val="bg1"/>
                          </a:solidFill>
                          <a:effectLst/>
                          <a:latin typeface="Arial" panose="020B0604020202020204" pitchFamily="34" charset="0"/>
                          <a:cs typeface="Arial" panose="020B0604020202020204" pitchFamily="34" charset="0"/>
                        </a:rPr>
                        <a:t>elasticităţii</a:t>
                      </a:r>
                      <a:r>
                        <a:rPr lang="ro-RO" sz="1000" b="1" dirty="0">
                          <a:solidFill>
                            <a:schemeClr val="bg1"/>
                          </a:solidFill>
                          <a:effectLst/>
                          <a:latin typeface="Arial" panose="020B0604020202020204" pitchFamily="34" charset="0"/>
                          <a:cs typeface="Arial" panose="020B0604020202020204" pitchFamily="34" charset="0"/>
                        </a:rPr>
                        <a:t> vasculare </a:t>
                      </a:r>
                      <a:r>
                        <a:rPr lang="ro-RO" sz="1000" b="1" dirty="0" err="1">
                          <a:solidFill>
                            <a:schemeClr val="bg1"/>
                          </a:solidFill>
                          <a:effectLst/>
                          <a:latin typeface="Arial" panose="020B0604020202020204" pitchFamily="34" charset="0"/>
                          <a:cs typeface="Arial" panose="020B0604020202020204" pitchFamily="34" charset="0"/>
                        </a:rPr>
                        <a:t>şi</a:t>
                      </a:r>
                      <a:r>
                        <a:rPr lang="ro-RO" sz="1000" b="1" dirty="0">
                          <a:solidFill>
                            <a:schemeClr val="bg1"/>
                          </a:solidFill>
                          <a:effectLst/>
                          <a:latin typeface="Arial" panose="020B0604020202020204" pitchFamily="34" charset="0"/>
                          <a:cs typeface="Arial" panose="020B0604020202020204" pitchFamily="34" charset="0"/>
                        </a:rPr>
                        <a:t> parametrilor hemodinamicii centrale</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dirty="0">
                          <a:solidFill>
                            <a:schemeClr val="bg1"/>
                          </a:solidFill>
                          <a:effectLst/>
                          <a:latin typeface="Arial" panose="020B0604020202020204" pitchFamily="34" charset="0"/>
                          <a:cs typeface="Arial" panose="020B0604020202020204" pitchFamily="34" charset="0"/>
                        </a:rPr>
                        <a:t>65 </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ro-RO" sz="1000" b="1" dirty="0">
                          <a:solidFill>
                            <a:schemeClr val="bg1"/>
                          </a:solidFill>
                          <a:effectLst/>
                          <a:latin typeface="Arial" panose="020B0604020202020204" pitchFamily="34" charset="0"/>
                          <a:cs typeface="Arial" panose="020B0604020202020204" pitchFamily="34" charset="0"/>
                        </a:rPr>
                        <a:t>70 </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ro-RO" sz="1000" b="1" dirty="0">
                          <a:solidFill>
                            <a:schemeClr val="bg1"/>
                          </a:solidFill>
                          <a:effectLst/>
                          <a:latin typeface="Arial" panose="020B0604020202020204" pitchFamily="34" charset="0"/>
                          <a:cs typeface="Arial" panose="020B0604020202020204" pitchFamily="34" charset="0"/>
                        </a:rPr>
                        <a:t>-</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dirty="0">
                          <a:solidFill>
                            <a:schemeClr val="bg1"/>
                          </a:solidFill>
                          <a:effectLst/>
                          <a:latin typeface="Arial" panose="020B0604020202020204" pitchFamily="34" charset="0"/>
                          <a:cs typeface="Arial" panose="020B0604020202020204" pitchFamily="34" charset="0"/>
                        </a:rPr>
                        <a:t>  -</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29" marR="9029" marT="9029" marB="0"/>
                </a:tc>
                <a:tc>
                  <a:txBody>
                    <a:bodyPr/>
                    <a:lstStyle/>
                    <a:p>
                      <a:pPr algn="l">
                        <a:lnSpc>
                          <a:spcPct val="107000"/>
                        </a:lnSpc>
                      </a:pPr>
                      <a:endParaRPr lang="en-US" sz="1000" b="1" dirty="0">
                        <a:solidFill>
                          <a:schemeClr val="bg1"/>
                        </a:solidFill>
                        <a:effectLst/>
                        <a:latin typeface="Arial" panose="020B0604020202020204" pitchFamily="34" charset="0"/>
                        <a:cs typeface="Arial" panose="020B0604020202020204" pitchFamily="34" charset="0"/>
                      </a:endParaRPr>
                    </a:p>
                  </a:txBody>
                  <a:tcPr marL="9029" marR="9029" marT="9029" marB="0"/>
                </a:tc>
                <a:tc>
                  <a:txBody>
                    <a:bodyPr/>
                    <a:lstStyle/>
                    <a:p>
                      <a:pPr algn="l">
                        <a:lnSpc>
                          <a:spcPct val="107000"/>
                        </a:lnSpc>
                        <a:spcAft>
                          <a:spcPts val="800"/>
                        </a:spcAft>
                      </a:pPr>
                      <a:r>
                        <a:rPr lang="ro-RO" sz="1000" b="1" dirty="0">
                          <a:solidFill>
                            <a:schemeClr val="bg1"/>
                          </a:solidFill>
                          <a:effectLst/>
                          <a:latin typeface="Arial" panose="020B0604020202020204" pitchFamily="34" charset="0"/>
                          <a:cs typeface="Arial" panose="020B0604020202020204" pitchFamily="34" charset="0"/>
                        </a:rPr>
                        <a:t> </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2266445537"/>
                  </a:ext>
                </a:extLst>
              </a:tr>
              <a:tr h="271564">
                <a:tc>
                  <a:txBody>
                    <a:bodyPr/>
                    <a:lstStyle/>
                    <a:p>
                      <a:pPr algn="l">
                        <a:lnSpc>
                          <a:spcPct val="107000"/>
                        </a:lnSpc>
                        <a:spcAft>
                          <a:spcPts val="800"/>
                        </a:spcAft>
                      </a:pPr>
                      <a:r>
                        <a:rPr lang="ro-RO" sz="1000" b="1" dirty="0" err="1">
                          <a:solidFill>
                            <a:schemeClr val="bg1"/>
                          </a:solidFill>
                          <a:effectLst/>
                          <a:latin typeface="Arial" panose="020B0604020202020204" pitchFamily="34" charset="0"/>
                          <a:cs typeface="Arial" panose="020B0604020202020204" pitchFamily="34" charset="0"/>
                        </a:rPr>
                        <a:t>Holter</a:t>
                      </a:r>
                      <a:r>
                        <a:rPr lang="ro-RO" sz="1000" b="1" dirty="0">
                          <a:solidFill>
                            <a:schemeClr val="bg1"/>
                          </a:solidFill>
                          <a:effectLst/>
                          <a:latin typeface="Arial" panose="020B0604020202020204" pitchFamily="34" charset="0"/>
                          <a:cs typeface="Arial" panose="020B0604020202020204" pitchFamily="34" charset="0"/>
                        </a:rPr>
                        <a:t> monitoring ECG 24-48 ore</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495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454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ro-RO" sz="1000" b="1">
                          <a:solidFill>
                            <a:schemeClr val="bg1"/>
                          </a:solidFill>
                          <a:effectLst/>
                          <a:latin typeface="Arial" panose="020B0604020202020204" pitchFamily="34" charset="0"/>
                          <a:cs typeface="Arial" panose="020B0604020202020204" pitchFamily="34" charset="0"/>
                        </a:rPr>
                        <a:t>435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ro-RO" sz="1000" b="1" dirty="0">
                          <a:solidFill>
                            <a:schemeClr val="bg1"/>
                          </a:solidFill>
                          <a:effectLst/>
                          <a:latin typeface="Arial" panose="020B0604020202020204" pitchFamily="34" charset="0"/>
                          <a:cs typeface="Arial" panose="020B0604020202020204" pitchFamily="34" charset="0"/>
                        </a:rPr>
                        <a:t>512</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dirty="0">
                          <a:solidFill>
                            <a:schemeClr val="bg1"/>
                          </a:solidFill>
                          <a:effectLst/>
                          <a:latin typeface="Arial" panose="020B0604020202020204" pitchFamily="34" charset="0"/>
                          <a:cs typeface="Arial" panose="020B0604020202020204" pitchFamily="34" charset="0"/>
                        </a:rPr>
                        <a:t> 560</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29" marR="9029" marT="9029" marB="0"/>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547</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29" marR="9029" marT="9029" marB="0"/>
                </a:tc>
                <a:tc>
                  <a:txBody>
                    <a:bodyPr/>
                    <a:lstStyle/>
                    <a:p>
                      <a:pPr algn="l">
                        <a:lnSpc>
                          <a:spcPct val="107000"/>
                        </a:lnSpc>
                        <a:spcAft>
                          <a:spcPts val="800"/>
                        </a:spcAft>
                      </a:pPr>
                      <a:r>
                        <a:rPr lang="en-US" sz="1000" b="1" dirty="0">
                          <a:solidFill>
                            <a:schemeClr val="bg1"/>
                          </a:solidFill>
                          <a:effectLst/>
                          <a:latin typeface="Arial" panose="020B0604020202020204" pitchFamily="34" charset="0"/>
                          <a:cs typeface="Arial" panose="020B0604020202020204" pitchFamily="34" charset="0"/>
                        </a:rPr>
                        <a:t>645</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587350849"/>
                  </a:ext>
                </a:extLst>
              </a:tr>
              <a:tr h="269527">
                <a:tc>
                  <a:txBody>
                    <a:bodyPr/>
                    <a:lstStyle/>
                    <a:p>
                      <a:pPr algn="l">
                        <a:lnSpc>
                          <a:spcPct val="107000"/>
                        </a:lnSpc>
                        <a:spcAft>
                          <a:spcPts val="800"/>
                        </a:spcAft>
                      </a:pPr>
                      <a:r>
                        <a:rPr lang="ro-RO" sz="1000" b="1" dirty="0">
                          <a:solidFill>
                            <a:schemeClr val="bg1"/>
                          </a:solidFill>
                          <a:effectLst/>
                          <a:latin typeface="Arial" panose="020B0604020202020204" pitchFamily="34" charset="0"/>
                          <a:cs typeface="Arial" panose="020B0604020202020204" pitchFamily="34" charset="0"/>
                        </a:rPr>
                        <a:t>Ultrasonografii ale glandei tiroide</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2894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3495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ro-RO" sz="1000" b="1">
                          <a:solidFill>
                            <a:schemeClr val="bg1"/>
                          </a:solidFill>
                          <a:effectLst/>
                          <a:latin typeface="Arial" panose="020B0604020202020204" pitchFamily="34" charset="0"/>
                          <a:cs typeface="Arial" panose="020B0604020202020204" pitchFamily="34" charset="0"/>
                        </a:rPr>
                        <a:t>3513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ro-RO" sz="1000" b="1">
                          <a:solidFill>
                            <a:schemeClr val="bg1"/>
                          </a:solidFill>
                          <a:effectLst/>
                          <a:latin typeface="Arial" panose="020B0604020202020204" pitchFamily="34" charset="0"/>
                          <a:cs typeface="Arial" panose="020B0604020202020204" pitchFamily="34" charset="0"/>
                        </a:rPr>
                        <a:t>3330</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dirty="0">
                          <a:solidFill>
                            <a:schemeClr val="bg1"/>
                          </a:solidFill>
                          <a:effectLst/>
                          <a:latin typeface="Arial" panose="020B0604020202020204" pitchFamily="34" charset="0"/>
                          <a:cs typeface="Arial" panose="020B0604020202020204" pitchFamily="34" charset="0"/>
                        </a:rPr>
                        <a:t>  3056</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29" marR="9029" marT="9029" marB="0"/>
                </a:tc>
                <a:tc>
                  <a:txBody>
                    <a:bodyPr/>
                    <a:lstStyle/>
                    <a:p>
                      <a:pPr algn="l">
                        <a:lnSpc>
                          <a:spcPct val="107000"/>
                        </a:lnSpc>
                        <a:spcAft>
                          <a:spcPts val="800"/>
                        </a:spcAft>
                      </a:pPr>
                      <a:r>
                        <a:rPr lang="en-US" sz="1000" b="1" dirty="0">
                          <a:solidFill>
                            <a:schemeClr val="bg1"/>
                          </a:solidFill>
                          <a:effectLst/>
                          <a:latin typeface="Arial" panose="020B0604020202020204" pitchFamily="34" charset="0"/>
                          <a:cs typeface="Arial" panose="020B0604020202020204" pitchFamily="34" charset="0"/>
                        </a:rPr>
                        <a:t>1580</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29" marR="9029" marT="9029" marB="0"/>
                </a:tc>
                <a:tc>
                  <a:txBody>
                    <a:bodyPr/>
                    <a:lstStyle/>
                    <a:p>
                      <a:pPr algn="l">
                        <a:lnSpc>
                          <a:spcPct val="107000"/>
                        </a:lnSpc>
                        <a:spcAft>
                          <a:spcPts val="800"/>
                        </a:spcAft>
                      </a:pPr>
                      <a:r>
                        <a:rPr lang="en-US" sz="1000" b="1" dirty="0">
                          <a:solidFill>
                            <a:schemeClr val="bg1"/>
                          </a:solidFill>
                          <a:effectLst/>
                          <a:latin typeface="Arial" panose="020B0604020202020204" pitchFamily="34" charset="0"/>
                          <a:cs typeface="Arial" panose="020B0604020202020204" pitchFamily="34" charset="0"/>
                        </a:rPr>
                        <a:t>1772</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2903198661"/>
                  </a:ext>
                </a:extLst>
              </a:tr>
              <a:tr h="275636">
                <a:tc>
                  <a:txBody>
                    <a:bodyPr/>
                    <a:lstStyle/>
                    <a:p>
                      <a:pPr algn="l">
                        <a:lnSpc>
                          <a:spcPct val="107000"/>
                        </a:lnSpc>
                        <a:spcAft>
                          <a:spcPts val="800"/>
                        </a:spcAft>
                      </a:pPr>
                      <a:r>
                        <a:rPr lang="ro-RO" sz="1000" b="1" dirty="0">
                          <a:solidFill>
                            <a:schemeClr val="bg1"/>
                          </a:solidFill>
                          <a:effectLst/>
                          <a:latin typeface="Arial" panose="020B0604020202020204" pitchFamily="34" charset="0"/>
                          <a:cs typeface="Arial" panose="020B0604020202020204" pitchFamily="34" charset="0"/>
                        </a:rPr>
                        <a:t>Spirografii</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120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480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ro-RO" sz="1000" b="1">
                          <a:solidFill>
                            <a:schemeClr val="bg1"/>
                          </a:solidFill>
                          <a:effectLst/>
                          <a:latin typeface="Arial" panose="020B0604020202020204" pitchFamily="34" charset="0"/>
                          <a:cs typeface="Arial" panose="020B0604020202020204" pitchFamily="34" charset="0"/>
                        </a:rPr>
                        <a:t>455 </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ro-RO" sz="1000" b="1">
                          <a:solidFill>
                            <a:schemeClr val="bg1"/>
                          </a:solidFill>
                          <a:effectLst/>
                          <a:latin typeface="Arial" panose="020B0604020202020204" pitchFamily="34" charset="0"/>
                          <a:cs typeface="Arial" panose="020B0604020202020204" pitchFamily="34" charset="0"/>
                        </a:rPr>
                        <a:t>175</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a:solidFill>
                            <a:schemeClr val="bg1"/>
                          </a:solidFill>
                          <a:effectLst/>
                          <a:latin typeface="Arial" panose="020B0604020202020204" pitchFamily="34" charset="0"/>
                          <a:cs typeface="Arial" panose="020B0604020202020204" pitchFamily="34" charset="0"/>
                        </a:rPr>
                        <a:t>  105</a:t>
                      </a:r>
                      <a:endParaRPr lang="en-US" sz="1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29" marR="9029" marT="9029" marB="0"/>
                </a:tc>
                <a:tc>
                  <a:txBody>
                    <a:bodyPr/>
                    <a:lstStyle/>
                    <a:p>
                      <a:pPr algn="l">
                        <a:lnSpc>
                          <a:spcPct val="107000"/>
                        </a:lnSpc>
                      </a:pPr>
                      <a:endParaRPr lang="en-US" sz="1000" b="1" dirty="0">
                        <a:solidFill>
                          <a:schemeClr val="bg1"/>
                        </a:solidFill>
                        <a:effectLst/>
                        <a:latin typeface="Arial" panose="020B0604020202020204" pitchFamily="34" charset="0"/>
                        <a:cs typeface="Arial" panose="020B0604020202020204" pitchFamily="34" charset="0"/>
                      </a:endParaRPr>
                    </a:p>
                  </a:txBody>
                  <a:tcPr marL="9029" marR="9029" marT="9029" marB="0"/>
                </a:tc>
                <a:tc>
                  <a:txBody>
                    <a:bodyPr/>
                    <a:lstStyle/>
                    <a:p>
                      <a:pPr algn="l">
                        <a:lnSpc>
                          <a:spcPct val="107000"/>
                        </a:lnSpc>
                        <a:spcAft>
                          <a:spcPts val="800"/>
                        </a:spcAft>
                      </a:pPr>
                      <a:r>
                        <a:rPr lang="ro-RO" sz="1000" b="1" dirty="0">
                          <a:solidFill>
                            <a:schemeClr val="bg1"/>
                          </a:solidFill>
                          <a:effectLst/>
                          <a:latin typeface="Arial" panose="020B0604020202020204" pitchFamily="34" charset="0"/>
                          <a:cs typeface="Arial" panose="020B0604020202020204" pitchFamily="34" charset="0"/>
                        </a:rPr>
                        <a:t> </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080069662"/>
                  </a:ext>
                </a:extLst>
              </a:tr>
              <a:tr h="275636">
                <a:tc>
                  <a:txBody>
                    <a:bodyPr/>
                    <a:lstStyle/>
                    <a:p>
                      <a:pPr algn="l">
                        <a:lnSpc>
                          <a:spcPct val="107000"/>
                        </a:lnSpc>
                        <a:spcAft>
                          <a:spcPts val="800"/>
                        </a:spcAft>
                      </a:pPr>
                      <a:r>
                        <a:rPr lang="ro-RO" sz="1000" b="1" dirty="0">
                          <a:solidFill>
                            <a:schemeClr val="bg1"/>
                          </a:solidFill>
                          <a:effectLst/>
                          <a:latin typeface="Arial" panose="020B0604020202020204" pitchFamily="34" charset="0"/>
                          <a:cs typeface="Arial" panose="020B0604020202020204" pitchFamily="34" charset="0"/>
                        </a:rPr>
                        <a:t>Total</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dirty="0">
                          <a:solidFill>
                            <a:schemeClr val="bg1"/>
                          </a:solidFill>
                          <a:effectLst/>
                          <a:latin typeface="Arial" panose="020B0604020202020204" pitchFamily="34" charset="0"/>
                          <a:cs typeface="Arial" panose="020B0604020202020204" pitchFamily="34" charset="0"/>
                        </a:rPr>
                        <a:t>24477 </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dirty="0">
                          <a:solidFill>
                            <a:schemeClr val="bg1"/>
                          </a:solidFill>
                          <a:effectLst/>
                          <a:latin typeface="Arial" panose="020B0604020202020204" pitchFamily="34" charset="0"/>
                          <a:cs typeface="Arial" panose="020B0604020202020204" pitchFamily="34" charset="0"/>
                        </a:rPr>
                        <a:t>24618 </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ro-RO" sz="1000" b="1" dirty="0">
                          <a:solidFill>
                            <a:schemeClr val="bg1"/>
                          </a:solidFill>
                          <a:effectLst/>
                          <a:latin typeface="Arial" panose="020B0604020202020204" pitchFamily="34" charset="0"/>
                          <a:cs typeface="Arial" panose="020B0604020202020204" pitchFamily="34" charset="0"/>
                        </a:rPr>
                        <a:t>22839 </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ro-RO" sz="1000" b="1" dirty="0">
                          <a:solidFill>
                            <a:schemeClr val="bg1"/>
                          </a:solidFill>
                          <a:effectLst/>
                          <a:latin typeface="Arial" panose="020B0604020202020204" pitchFamily="34" charset="0"/>
                          <a:cs typeface="Arial" panose="020B0604020202020204" pitchFamily="34" charset="0"/>
                        </a:rPr>
                        <a:t>23056</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6118" marR="36118" marT="17457" marB="17457"/>
                </a:tc>
                <a:tc>
                  <a:txBody>
                    <a:bodyPr/>
                    <a:lstStyle/>
                    <a:p>
                      <a:pPr algn="l">
                        <a:lnSpc>
                          <a:spcPct val="107000"/>
                        </a:lnSpc>
                        <a:spcAft>
                          <a:spcPts val="800"/>
                        </a:spcAft>
                      </a:pPr>
                      <a:r>
                        <a:rPr lang="en-US" sz="1000" b="1" dirty="0">
                          <a:solidFill>
                            <a:schemeClr val="bg1"/>
                          </a:solidFill>
                          <a:effectLst/>
                          <a:latin typeface="Arial" panose="020B0604020202020204" pitchFamily="34" charset="0"/>
                          <a:cs typeface="Arial" panose="020B0604020202020204" pitchFamily="34" charset="0"/>
                        </a:rPr>
                        <a:t>  19393</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29" marR="9029" marT="9029" marB="0"/>
                </a:tc>
                <a:tc>
                  <a:txBody>
                    <a:bodyPr/>
                    <a:lstStyle/>
                    <a:p>
                      <a:pPr algn="l">
                        <a:lnSpc>
                          <a:spcPct val="107000"/>
                        </a:lnSpc>
                        <a:spcAft>
                          <a:spcPts val="800"/>
                        </a:spcAft>
                      </a:pPr>
                      <a:r>
                        <a:rPr lang="en-US" sz="1000" b="1" dirty="0">
                          <a:solidFill>
                            <a:schemeClr val="bg1"/>
                          </a:solidFill>
                          <a:effectLst/>
                          <a:latin typeface="Arial" panose="020B0604020202020204" pitchFamily="34" charset="0"/>
                          <a:cs typeface="Arial" panose="020B0604020202020204" pitchFamily="34" charset="0"/>
                        </a:rPr>
                        <a:t>11834</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29" marR="9029" marT="9029" marB="0"/>
                </a:tc>
                <a:tc>
                  <a:txBody>
                    <a:bodyPr/>
                    <a:lstStyle/>
                    <a:p>
                      <a:pPr algn="l">
                        <a:lnSpc>
                          <a:spcPct val="107000"/>
                        </a:lnSpc>
                        <a:spcAft>
                          <a:spcPts val="800"/>
                        </a:spcAft>
                      </a:pPr>
                      <a:r>
                        <a:rPr lang="en-US" sz="1000" b="1" dirty="0">
                          <a:solidFill>
                            <a:schemeClr val="bg1"/>
                          </a:solidFill>
                          <a:effectLst/>
                          <a:latin typeface="Arial" panose="020B0604020202020204" pitchFamily="34" charset="0"/>
                          <a:cs typeface="Arial" panose="020B0604020202020204" pitchFamily="34" charset="0"/>
                        </a:rPr>
                        <a:t>15547</a:t>
                      </a:r>
                      <a:endParaRPr lang="en-US" sz="1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3176786758"/>
                  </a:ext>
                </a:extLst>
              </a:tr>
            </a:tbl>
          </a:graphicData>
        </a:graphic>
      </p:graphicFrame>
    </p:spTree>
    <p:extLst>
      <p:ext uri="{BB962C8B-B14F-4D97-AF65-F5344CB8AC3E}">
        <p14:creationId xmlns:p14="http://schemas.microsoft.com/office/powerpoint/2010/main" val="2407579507"/>
      </p:ext>
    </p:extLst>
  </p:cSld>
  <p:clrMapOvr>
    <a:masterClrMapping/>
  </p:clrMapOvr>
  <p:transition spd="slow">
    <p:wedg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05654" y="260648"/>
            <a:ext cx="5132692" cy="342081"/>
          </a:xfrm>
          <a:prstGeom prst="rect">
            <a:avLst/>
          </a:prstGeom>
          <a:noFill/>
        </p:spPr>
        <p:txBody>
          <a:bodyPr wrap="square">
            <a:spAutoFit/>
          </a:bodyPr>
          <a:lstStyle/>
          <a:p>
            <a:pPr algn="ctr">
              <a:lnSpc>
                <a:spcPct val="115000"/>
              </a:lnSpc>
              <a:spcAft>
                <a:spcPts val="316"/>
              </a:spcAft>
            </a:pPr>
            <a:r>
              <a:rPr lang="en-US" sz="1500" dirty="0">
                <a:solidFill>
                  <a:srgbClr val="FFFF00"/>
                </a:solidFill>
                <a:latin typeface="Arial Black" panose="020B0A04020102020204" pitchFamily="34" charset="0"/>
                <a:ea typeface="Calibri" panose="020F0502020204030204" pitchFamily="34" charset="0"/>
                <a:cs typeface="Times New Roman" panose="02020603050405020304" pitchFamily="18" charset="0"/>
              </a:rPr>
              <a:t>LABORATORUL CLINIC DIAGNOSTIC</a:t>
            </a:r>
            <a:r>
              <a:rPr lang="ro-RO" sz="1500" dirty="0">
                <a:solidFill>
                  <a:srgbClr val="FFFF00"/>
                </a:solidFill>
                <a:latin typeface="Arial Black" panose="020B0A04020102020204" pitchFamily="34" charset="0"/>
                <a:ea typeface="Calibri" panose="020F0502020204030204" pitchFamily="34" charset="0"/>
                <a:cs typeface="Times New Roman" panose="02020603050405020304" pitchFamily="18" charset="0"/>
              </a:rPr>
              <a:t> </a:t>
            </a:r>
            <a:r>
              <a:rPr lang="en-US" sz="1500" dirty="0">
                <a:solidFill>
                  <a:srgbClr val="FFFF00"/>
                </a:solidFill>
                <a:latin typeface="Arial Black" panose="020B0A04020102020204" pitchFamily="34" charset="0"/>
                <a:ea typeface="Calibri" panose="020F0502020204030204" pitchFamily="34" charset="0"/>
                <a:cs typeface="Times New Roman" panose="02020603050405020304" pitchFamily="18" charset="0"/>
              </a:rPr>
              <a:t> 2021</a:t>
            </a:r>
            <a:endParaRPr lang="ru-RU" sz="1500" dirty="0">
              <a:solidFill>
                <a:srgbClr val="FFFF00"/>
              </a:solidFill>
              <a:latin typeface="Arial Black" panose="020B0A04020102020204" pitchFamily="34" charset="0"/>
              <a:ea typeface="Calibri" panose="020F0502020204030204" pitchFamily="34" charset="0"/>
              <a:cs typeface="Times New Roman" panose="02020603050405020304" pitchFamily="18" charset="0"/>
            </a:endParaRPr>
          </a:p>
        </p:txBody>
      </p:sp>
      <p:graphicFrame>
        <p:nvGraphicFramePr>
          <p:cNvPr id="4" name="Таблица 3">
            <a:extLst>
              <a:ext uri="{FF2B5EF4-FFF2-40B4-BE49-F238E27FC236}">
                <a16:creationId xmlns:a16="http://schemas.microsoft.com/office/drawing/2014/main" id="{586EC047-DC44-43DA-A961-96E392220FAE}"/>
              </a:ext>
            </a:extLst>
          </p:cNvPr>
          <p:cNvGraphicFramePr>
            <a:graphicFrameLocks noGrp="1"/>
          </p:cNvGraphicFramePr>
          <p:nvPr>
            <p:extLst>
              <p:ext uri="{D42A27DB-BD31-4B8C-83A1-F6EECF244321}">
                <p14:modId xmlns:p14="http://schemas.microsoft.com/office/powerpoint/2010/main" val="3691392090"/>
              </p:ext>
            </p:extLst>
          </p:nvPr>
        </p:nvGraphicFramePr>
        <p:xfrm>
          <a:off x="539552" y="1412776"/>
          <a:ext cx="8136903" cy="3960439"/>
        </p:xfrm>
        <a:graphic>
          <a:graphicData uri="http://schemas.openxmlformats.org/drawingml/2006/table">
            <a:tbl>
              <a:tblPr>
                <a:tableStyleId>{69CF1AB2-1976-4502-BF36-3FF5EA218861}</a:tableStyleId>
              </a:tblPr>
              <a:tblGrid>
                <a:gridCol w="1080120">
                  <a:extLst>
                    <a:ext uri="{9D8B030D-6E8A-4147-A177-3AD203B41FA5}">
                      <a16:colId xmlns:a16="http://schemas.microsoft.com/office/drawing/2014/main" val="1145034732"/>
                    </a:ext>
                  </a:extLst>
                </a:gridCol>
                <a:gridCol w="499491">
                  <a:extLst>
                    <a:ext uri="{9D8B030D-6E8A-4147-A177-3AD203B41FA5}">
                      <a16:colId xmlns:a16="http://schemas.microsoft.com/office/drawing/2014/main" val="1839650162"/>
                    </a:ext>
                  </a:extLst>
                </a:gridCol>
                <a:gridCol w="496638">
                  <a:extLst>
                    <a:ext uri="{9D8B030D-6E8A-4147-A177-3AD203B41FA5}">
                      <a16:colId xmlns:a16="http://schemas.microsoft.com/office/drawing/2014/main" val="2203535688"/>
                    </a:ext>
                  </a:extLst>
                </a:gridCol>
                <a:gridCol w="496638">
                  <a:extLst>
                    <a:ext uri="{9D8B030D-6E8A-4147-A177-3AD203B41FA5}">
                      <a16:colId xmlns:a16="http://schemas.microsoft.com/office/drawing/2014/main" val="3795534397"/>
                    </a:ext>
                  </a:extLst>
                </a:gridCol>
                <a:gridCol w="492850">
                  <a:extLst>
                    <a:ext uri="{9D8B030D-6E8A-4147-A177-3AD203B41FA5}">
                      <a16:colId xmlns:a16="http://schemas.microsoft.com/office/drawing/2014/main" val="2404926295"/>
                    </a:ext>
                  </a:extLst>
                </a:gridCol>
                <a:gridCol w="492850">
                  <a:extLst>
                    <a:ext uri="{9D8B030D-6E8A-4147-A177-3AD203B41FA5}">
                      <a16:colId xmlns:a16="http://schemas.microsoft.com/office/drawing/2014/main" val="393131745"/>
                    </a:ext>
                  </a:extLst>
                </a:gridCol>
                <a:gridCol w="615903">
                  <a:extLst>
                    <a:ext uri="{9D8B030D-6E8A-4147-A177-3AD203B41FA5}">
                      <a16:colId xmlns:a16="http://schemas.microsoft.com/office/drawing/2014/main" val="325343811"/>
                    </a:ext>
                  </a:extLst>
                </a:gridCol>
                <a:gridCol w="615903">
                  <a:extLst>
                    <a:ext uri="{9D8B030D-6E8A-4147-A177-3AD203B41FA5}">
                      <a16:colId xmlns:a16="http://schemas.microsoft.com/office/drawing/2014/main" val="3180629139"/>
                    </a:ext>
                  </a:extLst>
                </a:gridCol>
                <a:gridCol w="651158">
                  <a:extLst>
                    <a:ext uri="{9D8B030D-6E8A-4147-A177-3AD203B41FA5}">
                      <a16:colId xmlns:a16="http://schemas.microsoft.com/office/drawing/2014/main" val="917763325"/>
                    </a:ext>
                  </a:extLst>
                </a:gridCol>
                <a:gridCol w="706319">
                  <a:extLst>
                    <a:ext uri="{9D8B030D-6E8A-4147-A177-3AD203B41FA5}">
                      <a16:colId xmlns:a16="http://schemas.microsoft.com/office/drawing/2014/main" val="890427484"/>
                    </a:ext>
                  </a:extLst>
                </a:gridCol>
                <a:gridCol w="629069">
                  <a:extLst>
                    <a:ext uri="{9D8B030D-6E8A-4147-A177-3AD203B41FA5}">
                      <a16:colId xmlns:a16="http://schemas.microsoft.com/office/drawing/2014/main" val="3662449454"/>
                    </a:ext>
                  </a:extLst>
                </a:gridCol>
                <a:gridCol w="524557">
                  <a:extLst>
                    <a:ext uri="{9D8B030D-6E8A-4147-A177-3AD203B41FA5}">
                      <a16:colId xmlns:a16="http://schemas.microsoft.com/office/drawing/2014/main" val="2539356169"/>
                    </a:ext>
                  </a:extLst>
                </a:gridCol>
                <a:gridCol w="835407">
                  <a:extLst>
                    <a:ext uri="{9D8B030D-6E8A-4147-A177-3AD203B41FA5}">
                      <a16:colId xmlns:a16="http://schemas.microsoft.com/office/drawing/2014/main" val="1827524878"/>
                    </a:ext>
                  </a:extLst>
                </a:gridCol>
              </a:tblGrid>
              <a:tr h="418548">
                <a:tc rowSpan="2">
                  <a:txBody>
                    <a:bodyPr/>
                    <a:lstStyle/>
                    <a:p>
                      <a:pPr algn="ctr">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Analize</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gridSpan="9">
                  <a:txBody>
                    <a:bodyPr/>
                    <a:lstStyle/>
                    <a:p>
                      <a:pPr algn="ctr">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Secția</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TOTAL</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rowSpan="2">
                  <a:txBody>
                    <a:bodyPr/>
                    <a:lstStyle/>
                    <a:p>
                      <a:pPr algn="ctr">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Cu plată</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rowSpan="2">
                  <a:txBody>
                    <a:bodyPr/>
                    <a:lstStyle/>
                    <a:p>
                      <a:pPr algn="ctr">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Controlul calității</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extLst>
                  <a:ext uri="{0D108BD9-81ED-4DB2-BD59-A6C34878D82A}">
                    <a16:rowId xmlns:a16="http://schemas.microsoft.com/office/drawing/2014/main" val="2032080896"/>
                  </a:ext>
                </a:extLst>
              </a:tr>
              <a:tr h="791562">
                <a:tc vMerge="1">
                  <a:txBody>
                    <a:bodyPr/>
                    <a:lstStyle/>
                    <a:p>
                      <a:endParaRPr lang="en-US"/>
                    </a:p>
                  </a:txBody>
                  <a:tcPr/>
                </a:tc>
                <a:tc>
                  <a:txBody>
                    <a:bodyPr/>
                    <a:lstStyle/>
                    <a:p>
                      <a:pPr algn="ctr">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1</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2</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3</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4</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5</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6</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BTI</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UPU </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TI Cardiochir.</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47201698"/>
                  </a:ext>
                </a:extLst>
              </a:tr>
              <a:tr h="721650">
                <a:tc>
                  <a:txBody>
                    <a:bodyPr/>
                    <a:lstStyle/>
                    <a:p>
                      <a:pPr algn="l">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Biochimice</a:t>
                      </a:r>
                    </a:p>
                    <a:p>
                      <a:pPr algn="l">
                        <a:lnSpc>
                          <a:spcPct val="107000"/>
                        </a:lnSpc>
                        <a:spcAft>
                          <a:spcPts val="0"/>
                        </a:spcAft>
                      </a:pP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ro-RO" sz="1100" b="1" noProof="0" dirty="0">
                          <a:solidFill>
                            <a:schemeClr val="bg1"/>
                          </a:solidFill>
                          <a:effectLst/>
                          <a:latin typeface="Arial" panose="020B0604020202020204" pitchFamily="34" charset="0"/>
                          <a:cs typeface="Arial" panose="020B0604020202020204" pitchFamily="34" charset="0"/>
                        </a:rPr>
                        <a:t>17</a:t>
                      </a:r>
                      <a:r>
                        <a:rPr lang="en-US" sz="1100" b="1" noProof="0" dirty="0">
                          <a:solidFill>
                            <a:schemeClr val="bg1"/>
                          </a:solidFill>
                          <a:effectLst/>
                          <a:latin typeface="Arial" panose="020B0604020202020204" pitchFamily="34" charset="0"/>
                          <a:cs typeface="Arial" panose="020B0604020202020204" pitchFamily="34" charset="0"/>
                        </a:rPr>
                        <a:t>738</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46351</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39907</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37866</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41222</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31939</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23251</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26143</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6654</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271071</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ro-RO" sz="1100" b="1" noProof="0" dirty="0">
                          <a:solidFill>
                            <a:schemeClr val="bg1"/>
                          </a:solidFill>
                          <a:effectLst/>
                          <a:latin typeface="Arial" panose="020B0604020202020204" pitchFamily="34" charset="0"/>
                          <a:cs typeface="Arial" panose="020B0604020202020204" pitchFamily="34" charset="0"/>
                        </a:rPr>
                        <a:t>4</a:t>
                      </a:r>
                      <a:r>
                        <a:rPr lang="en-US" sz="1100" b="1" noProof="0" dirty="0">
                          <a:solidFill>
                            <a:schemeClr val="bg1"/>
                          </a:solidFill>
                          <a:effectLst/>
                          <a:latin typeface="Arial" panose="020B0604020202020204" pitchFamily="34" charset="0"/>
                          <a:cs typeface="Arial" panose="020B0604020202020204" pitchFamily="34" charset="0"/>
                        </a:rPr>
                        <a:t>80</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ro-RO" sz="1100" b="1" noProof="0" dirty="0">
                          <a:solidFill>
                            <a:schemeClr val="bg1"/>
                          </a:solidFill>
                          <a:effectLst/>
                          <a:latin typeface="Arial" panose="020B0604020202020204" pitchFamily="34" charset="0"/>
                          <a:cs typeface="Arial" panose="020B0604020202020204" pitchFamily="34" charset="0"/>
                        </a:rPr>
                        <a:t>15</a:t>
                      </a:r>
                      <a:r>
                        <a:rPr lang="en-US" sz="1100" b="1" noProof="0" dirty="0">
                          <a:solidFill>
                            <a:schemeClr val="bg1"/>
                          </a:solidFill>
                          <a:effectLst/>
                          <a:latin typeface="Arial" panose="020B0604020202020204" pitchFamily="34" charset="0"/>
                          <a:cs typeface="Arial" panose="020B0604020202020204" pitchFamily="34" charset="0"/>
                        </a:rPr>
                        <a:t>600</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extLst>
                  <a:ext uri="{0D108BD9-81ED-4DB2-BD59-A6C34878D82A}">
                    <a16:rowId xmlns:a16="http://schemas.microsoft.com/office/drawing/2014/main" val="2302471369"/>
                  </a:ext>
                </a:extLst>
              </a:tr>
              <a:tr h="477743">
                <a:tc>
                  <a:txBody>
                    <a:bodyPr/>
                    <a:lstStyle/>
                    <a:p>
                      <a:pPr algn="l">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Imunologice</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1230</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3066</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4272</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4728</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4521</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2856</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ro-RO" sz="1100" b="1" noProof="0" dirty="0">
                          <a:solidFill>
                            <a:schemeClr val="bg1"/>
                          </a:solidFill>
                          <a:effectLst/>
                          <a:latin typeface="Arial" panose="020B0604020202020204" pitchFamily="34" charset="0"/>
                          <a:cs typeface="Arial" panose="020B0604020202020204" pitchFamily="34" charset="0"/>
                        </a:rPr>
                        <a:t>2</a:t>
                      </a:r>
                      <a:r>
                        <a:rPr lang="en-US" sz="1100" b="1" noProof="0" dirty="0">
                          <a:solidFill>
                            <a:schemeClr val="bg1"/>
                          </a:solidFill>
                          <a:effectLst/>
                          <a:latin typeface="Arial" panose="020B0604020202020204" pitchFamily="34" charset="0"/>
                          <a:cs typeface="Arial" panose="020B0604020202020204" pitchFamily="34" charset="0"/>
                        </a:rPr>
                        <a:t>659</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166</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219</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23717</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ro-RO" sz="1100" b="1" noProof="0" dirty="0">
                          <a:solidFill>
                            <a:schemeClr val="bg1"/>
                          </a:solidFill>
                          <a:effectLst/>
                          <a:latin typeface="Arial" panose="020B0604020202020204" pitchFamily="34" charset="0"/>
                          <a:cs typeface="Arial" panose="020B0604020202020204" pitchFamily="34" charset="0"/>
                        </a:rPr>
                        <a:t>0</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211</a:t>
                      </a:r>
                      <a:r>
                        <a:rPr lang="ro-RO" sz="1100" b="1" noProof="0" dirty="0">
                          <a:solidFill>
                            <a:schemeClr val="bg1"/>
                          </a:solidFill>
                          <a:effectLst/>
                          <a:latin typeface="Arial" panose="020B0604020202020204" pitchFamily="34" charset="0"/>
                          <a:cs typeface="Arial" panose="020B0604020202020204" pitchFamily="34" charset="0"/>
                        </a:rPr>
                        <a:t>2</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extLst>
                  <a:ext uri="{0D108BD9-81ED-4DB2-BD59-A6C34878D82A}">
                    <a16:rowId xmlns:a16="http://schemas.microsoft.com/office/drawing/2014/main" val="637434017"/>
                  </a:ext>
                </a:extLst>
              </a:tr>
              <a:tr h="540063">
                <a:tc>
                  <a:txBody>
                    <a:bodyPr/>
                    <a:lstStyle/>
                    <a:p>
                      <a:pPr algn="l">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Hematologice</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7826</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19036</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17875</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13620</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14876</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11279</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9448</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9317</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3989</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107266</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214</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3960</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extLst>
                  <a:ext uri="{0D108BD9-81ED-4DB2-BD59-A6C34878D82A}">
                    <a16:rowId xmlns:a16="http://schemas.microsoft.com/office/drawing/2014/main" val="1917174445"/>
                  </a:ext>
                </a:extLst>
              </a:tr>
              <a:tr h="533130">
                <a:tc>
                  <a:txBody>
                    <a:bodyPr/>
                    <a:lstStyle/>
                    <a:p>
                      <a:pPr algn="l">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Clinice</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3888</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11908</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8182</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10640</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9835</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8927</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4800</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102</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107</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58389</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169</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ro-RO" sz="1100" b="1" noProof="0" dirty="0">
                          <a:solidFill>
                            <a:schemeClr val="bg1"/>
                          </a:solidFill>
                          <a:effectLst/>
                          <a:latin typeface="Arial" panose="020B0604020202020204" pitchFamily="34" charset="0"/>
                          <a:cs typeface="Arial" panose="020B0604020202020204" pitchFamily="34" charset="0"/>
                        </a:rPr>
                        <a:t>0</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extLst>
                  <a:ext uri="{0D108BD9-81ED-4DB2-BD59-A6C34878D82A}">
                    <a16:rowId xmlns:a16="http://schemas.microsoft.com/office/drawing/2014/main" val="2928175971"/>
                  </a:ext>
                </a:extLst>
              </a:tr>
              <a:tr h="477743">
                <a:tc>
                  <a:txBody>
                    <a:bodyPr/>
                    <a:lstStyle/>
                    <a:p>
                      <a:pPr algn="l">
                        <a:lnSpc>
                          <a:spcPct val="107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TOTAL</a:t>
                      </a:r>
                      <a:endParaRPr lang="ro-RO" sz="12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30682</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80361</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70236</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66854</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70454</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55001</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40158</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35728</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10969</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460443</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ro-RO" sz="1100" b="1" noProof="0" dirty="0">
                          <a:solidFill>
                            <a:schemeClr val="bg1"/>
                          </a:solidFill>
                          <a:effectLst/>
                          <a:latin typeface="Arial" panose="020B0604020202020204" pitchFamily="34" charset="0"/>
                          <a:cs typeface="Arial" panose="020B0604020202020204" pitchFamily="34" charset="0"/>
                        </a:rPr>
                        <a:t>8</a:t>
                      </a:r>
                      <a:r>
                        <a:rPr lang="en-US" sz="1100" b="1" noProof="0" dirty="0">
                          <a:solidFill>
                            <a:schemeClr val="bg1"/>
                          </a:solidFill>
                          <a:effectLst/>
                          <a:latin typeface="Arial" panose="020B0604020202020204" pitchFamily="34" charset="0"/>
                          <a:cs typeface="Arial" panose="020B0604020202020204" pitchFamily="34" charset="0"/>
                        </a:rPr>
                        <a:t>86</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tc>
                  <a:txBody>
                    <a:bodyPr/>
                    <a:lstStyle/>
                    <a:p>
                      <a:pPr algn="ctr">
                        <a:lnSpc>
                          <a:spcPct val="107000"/>
                        </a:lnSpc>
                        <a:spcAft>
                          <a:spcPts val="0"/>
                        </a:spcAft>
                      </a:pPr>
                      <a:r>
                        <a:rPr lang="en-US" sz="1100" b="1" noProof="0" dirty="0">
                          <a:solidFill>
                            <a:schemeClr val="bg1"/>
                          </a:solidFill>
                          <a:effectLst/>
                          <a:latin typeface="Arial" panose="020B0604020202020204" pitchFamily="34" charset="0"/>
                          <a:cs typeface="Arial" panose="020B0604020202020204" pitchFamily="34" charset="0"/>
                        </a:rPr>
                        <a:t>21672</a:t>
                      </a:r>
                      <a:endParaRPr lang="ro-RO" sz="11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5358" marB="0"/>
                </a:tc>
                <a:extLst>
                  <a:ext uri="{0D108BD9-81ED-4DB2-BD59-A6C34878D82A}">
                    <a16:rowId xmlns:a16="http://schemas.microsoft.com/office/drawing/2014/main" val="1340157686"/>
                  </a:ext>
                </a:extLst>
              </a:tr>
            </a:tbl>
          </a:graphicData>
        </a:graphic>
      </p:graphicFrame>
    </p:spTree>
    <p:extLst>
      <p:ext uri="{BB962C8B-B14F-4D97-AF65-F5344CB8AC3E}">
        <p14:creationId xmlns:p14="http://schemas.microsoft.com/office/powerpoint/2010/main" val="2650965693"/>
      </p:ext>
    </p:extLst>
  </p:cSld>
  <p:clrMapOvr>
    <a:masterClrMapping/>
  </p:clrMapOvr>
  <p:transition spd="slow">
    <p:wedg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36685" y="260648"/>
            <a:ext cx="5454606" cy="347594"/>
          </a:xfrm>
          <a:noFill/>
        </p:spPr>
        <p:txBody>
          <a:bodyPr>
            <a:noAutofit/>
          </a:bodyPr>
          <a:lstStyle/>
          <a:p>
            <a:pPr algn="ctr"/>
            <a:r>
              <a:rPr lang="ro-RO" sz="2000" b="1" dirty="0">
                <a:solidFill>
                  <a:srgbClr val="FFFF00"/>
                </a:solidFill>
                <a:latin typeface="Arial" panose="020B0604020202020204" pitchFamily="34" charset="0"/>
                <a:cs typeface="Arial" panose="020B0604020202020204" pitchFamily="34" charset="0"/>
              </a:rPr>
              <a:t>Numărul analizelor pe anii 2018-20</a:t>
            </a:r>
            <a:r>
              <a:rPr lang="en-US" sz="2000" b="1" dirty="0">
                <a:solidFill>
                  <a:srgbClr val="FFFF00"/>
                </a:solidFill>
                <a:latin typeface="Arial" panose="020B0604020202020204" pitchFamily="34" charset="0"/>
                <a:cs typeface="Arial" panose="020B0604020202020204" pitchFamily="34" charset="0"/>
              </a:rPr>
              <a:t>2</a:t>
            </a:r>
            <a:r>
              <a:rPr lang="ro-RO" sz="2000" b="1" dirty="0">
                <a:solidFill>
                  <a:srgbClr val="FFFF00"/>
                </a:solidFill>
                <a:latin typeface="Arial" panose="020B0604020202020204" pitchFamily="34" charset="0"/>
                <a:cs typeface="Arial" panose="020B0604020202020204" pitchFamily="34" charset="0"/>
              </a:rPr>
              <a:t>1</a:t>
            </a:r>
            <a:endParaRPr lang="ru-RU" sz="2000" b="1" dirty="0">
              <a:solidFill>
                <a:srgbClr val="FFFF00"/>
              </a:solidFill>
              <a:latin typeface="Arial" panose="020B0604020202020204" pitchFamily="34" charset="0"/>
              <a:cs typeface="Arial" panose="020B0604020202020204" pitchFamily="34" charset="0"/>
            </a:endParaRPr>
          </a:p>
        </p:txBody>
      </p:sp>
      <p:graphicFrame>
        <p:nvGraphicFramePr>
          <p:cNvPr id="8" name="Объект 7"/>
          <p:cNvGraphicFramePr>
            <a:graphicFrameLocks noGrp="1"/>
          </p:cNvGraphicFramePr>
          <p:nvPr>
            <p:ph sz="half" idx="1"/>
            <p:extLst>
              <p:ext uri="{D42A27DB-BD31-4B8C-83A1-F6EECF244321}">
                <p14:modId xmlns:p14="http://schemas.microsoft.com/office/powerpoint/2010/main" val="3816805113"/>
              </p:ext>
            </p:extLst>
          </p:nvPr>
        </p:nvGraphicFramePr>
        <p:xfrm>
          <a:off x="1331640" y="4797152"/>
          <a:ext cx="6264696" cy="1254427"/>
        </p:xfrm>
        <a:graphic>
          <a:graphicData uri="http://schemas.openxmlformats.org/drawingml/2006/table">
            <a:tbl>
              <a:tblPr firstRow="1" firstCol="1" bandRow="1">
                <a:tableStyleId>{69CF1AB2-1976-4502-BF36-3FF5EA218861}</a:tableStyleId>
              </a:tblPr>
              <a:tblGrid>
                <a:gridCol w="3288966">
                  <a:extLst>
                    <a:ext uri="{9D8B030D-6E8A-4147-A177-3AD203B41FA5}">
                      <a16:colId xmlns:a16="http://schemas.microsoft.com/office/drawing/2014/main" val="20000"/>
                    </a:ext>
                  </a:extLst>
                </a:gridCol>
                <a:gridCol w="2975730">
                  <a:extLst>
                    <a:ext uri="{9D8B030D-6E8A-4147-A177-3AD203B41FA5}">
                      <a16:colId xmlns:a16="http://schemas.microsoft.com/office/drawing/2014/main" val="20001"/>
                    </a:ext>
                  </a:extLst>
                </a:gridCol>
              </a:tblGrid>
              <a:tr h="394127">
                <a:tc>
                  <a:txBody>
                    <a:bodyPr/>
                    <a:lstStyle/>
                    <a:p>
                      <a:pPr algn="ctr">
                        <a:lnSpc>
                          <a:spcPct val="115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Anul</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51435" marR="51435" marT="0" marB="0"/>
                </a:tc>
                <a:tc>
                  <a:txBody>
                    <a:bodyPr/>
                    <a:lstStyle/>
                    <a:p>
                      <a:pPr algn="ctr">
                        <a:lnSpc>
                          <a:spcPct val="115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Analize efectuate</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51435" marR="51435" marT="0" marB="0"/>
                </a:tc>
                <a:extLst>
                  <a:ext uri="{0D108BD9-81ED-4DB2-BD59-A6C34878D82A}">
                    <a16:rowId xmlns:a16="http://schemas.microsoft.com/office/drawing/2014/main" val="10000"/>
                  </a:ext>
                </a:extLst>
              </a:tr>
              <a:tr h="210312">
                <a:tc>
                  <a:txBody>
                    <a:bodyPr/>
                    <a:lstStyle/>
                    <a:p>
                      <a:pPr algn="ctr">
                        <a:lnSpc>
                          <a:spcPct val="115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2018</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51435" marR="51435" marT="0" marB="0"/>
                </a:tc>
                <a:tc>
                  <a:txBody>
                    <a:bodyPr/>
                    <a:lstStyle/>
                    <a:p>
                      <a:pPr algn="ctr">
                        <a:lnSpc>
                          <a:spcPct val="115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415124</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51435" marR="51435" marT="0" marB="0"/>
                </a:tc>
                <a:extLst>
                  <a:ext uri="{0D108BD9-81ED-4DB2-BD59-A6C34878D82A}">
                    <a16:rowId xmlns:a16="http://schemas.microsoft.com/office/drawing/2014/main" val="10001"/>
                  </a:ext>
                </a:extLst>
              </a:tr>
              <a:tr h="210312">
                <a:tc>
                  <a:txBody>
                    <a:bodyPr/>
                    <a:lstStyle/>
                    <a:p>
                      <a:pPr algn="ctr">
                        <a:lnSpc>
                          <a:spcPct val="115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2019</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51435" marR="51435" marT="0" marB="0"/>
                </a:tc>
                <a:tc>
                  <a:txBody>
                    <a:bodyPr/>
                    <a:lstStyle/>
                    <a:p>
                      <a:pPr algn="ctr">
                        <a:lnSpc>
                          <a:spcPct val="115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420611</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51435" marR="51435" marT="0" marB="0"/>
                </a:tc>
                <a:extLst>
                  <a:ext uri="{0D108BD9-81ED-4DB2-BD59-A6C34878D82A}">
                    <a16:rowId xmlns:a16="http://schemas.microsoft.com/office/drawing/2014/main" val="10002"/>
                  </a:ext>
                </a:extLst>
              </a:tr>
              <a:tr h="229364">
                <a:tc>
                  <a:txBody>
                    <a:bodyPr/>
                    <a:lstStyle/>
                    <a:p>
                      <a:pPr algn="ctr">
                        <a:lnSpc>
                          <a:spcPct val="115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2020</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51435" marR="51435" marT="0" marB="0"/>
                </a:tc>
                <a:tc>
                  <a:txBody>
                    <a:bodyPr/>
                    <a:lstStyle/>
                    <a:p>
                      <a:pPr algn="ctr">
                        <a:lnSpc>
                          <a:spcPct val="115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302565</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51435" marR="51435" marT="0" marB="0"/>
                </a:tc>
                <a:extLst>
                  <a:ext uri="{0D108BD9-81ED-4DB2-BD59-A6C34878D82A}">
                    <a16:rowId xmlns:a16="http://schemas.microsoft.com/office/drawing/2014/main" val="10003"/>
                  </a:ext>
                </a:extLst>
              </a:tr>
              <a:tr h="210312">
                <a:tc>
                  <a:txBody>
                    <a:bodyPr/>
                    <a:lstStyle/>
                    <a:p>
                      <a:pPr algn="ctr">
                        <a:lnSpc>
                          <a:spcPct val="115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2021</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51435" marR="51435" marT="0" marB="0"/>
                </a:tc>
                <a:tc>
                  <a:txBody>
                    <a:bodyPr/>
                    <a:lstStyle/>
                    <a:p>
                      <a:pPr algn="ctr">
                        <a:lnSpc>
                          <a:spcPct val="115000"/>
                        </a:lnSpc>
                        <a:spcAft>
                          <a:spcPts val="0"/>
                        </a:spcAft>
                      </a:pPr>
                      <a:r>
                        <a:rPr lang="ro-RO" sz="1200" b="1" noProof="0" dirty="0">
                          <a:solidFill>
                            <a:schemeClr val="bg1"/>
                          </a:solidFill>
                          <a:effectLst/>
                          <a:latin typeface="Arial" panose="020B0604020202020204" pitchFamily="34" charset="0"/>
                          <a:cs typeface="Arial" panose="020B0604020202020204" pitchFamily="34" charset="0"/>
                        </a:rPr>
                        <a:t>460443</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51435" marR="51435" marT="0" marB="0"/>
                </a:tc>
                <a:extLst>
                  <a:ext uri="{0D108BD9-81ED-4DB2-BD59-A6C34878D82A}">
                    <a16:rowId xmlns:a16="http://schemas.microsoft.com/office/drawing/2014/main" val="2473037228"/>
                  </a:ext>
                </a:extLst>
              </a:tr>
            </a:tbl>
          </a:graphicData>
        </a:graphic>
      </p:graphicFrame>
      <p:graphicFrame>
        <p:nvGraphicFramePr>
          <p:cNvPr id="9" name="Диаграмма 8"/>
          <p:cNvGraphicFramePr>
            <a:graphicFrameLocks/>
          </p:cNvGraphicFramePr>
          <p:nvPr>
            <p:extLst>
              <p:ext uri="{D42A27DB-BD31-4B8C-83A1-F6EECF244321}">
                <p14:modId xmlns:p14="http://schemas.microsoft.com/office/powerpoint/2010/main" val="1478039741"/>
              </p:ext>
            </p:extLst>
          </p:nvPr>
        </p:nvGraphicFramePr>
        <p:xfrm>
          <a:off x="1925706" y="1078208"/>
          <a:ext cx="5076564" cy="31323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211214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fontAlgn="base">
              <a:spcBef>
                <a:spcPct val="0"/>
              </a:spcBef>
              <a:spcAft>
                <a:spcPct val="0"/>
              </a:spcAft>
              <a:defRPr/>
            </a:pPr>
            <a:fld id="{DF1C1FEF-B233-4AA3-99D6-6C3CBFEF361D}" type="slidenum">
              <a:rPr lang="ru-RU">
                <a:solidFill>
                  <a:prstClr val="white">
                    <a:shade val="50000"/>
                  </a:prstClr>
                </a:solidFill>
                <a:latin typeface="Arial" charset="0"/>
              </a:rPr>
              <a:pPr fontAlgn="base">
                <a:spcBef>
                  <a:spcPct val="0"/>
                </a:spcBef>
                <a:spcAft>
                  <a:spcPct val="0"/>
                </a:spcAft>
                <a:defRPr/>
              </a:pPr>
              <a:t>59</a:t>
            </a:fld>
            <a:endParaRPr lang="ru-RU">
              <a:solidFill>
                <a:prstClr val="white">
                  <a:shade val="50000"/>
                </a:prstClr>
              </a:solidFill>
              <a:latin typeface="Arial" charset="0"/>
            </a:endParaRPr>
          </a:p>
        </p:txBody>
      </p:sp>
      <p:graphicFrame>
        <p:nvGraphicFramePr>
          <p:cNvPr id="6" name="Диаграмма 5"/>
          <p:cNvGraphicFramePr/>
          <p:nvPr>
            <p:extLst>
              <p:ext uri="{D42A27DB-BD31-4B8C-83A1-F6EECF244321}">
                <p14:modId xmlns:p14="http://schemas.microsoft.com/office/powerpoint/2010/main" val="57188899"/>
              </p:ext>
            </p:extLst>
          </p:nvPr>
        </p:nvGraphicFramePr>
        <p:xfrm>
          <a:off x="971600" y="1268760"/>
          <a:ext cx="5709949" cy="4176464"/>
        </p:xfrm>
        <a:graphic>
          <a:graphicData uri="http://schemas.openxmlformats.org/drawingml/2006/chart">
            <c:chart xmlns:c="http://schemas.openxmlformats.org/drawingml/2006/chart" xmlns:r="http://schemas.openxmlformats.org/officeDocument/2006/relationships" r:id="rId2"/>
          </a:graphicData>
        </a:graphic>
      </p:graphicFrame>
      <p:pic>
        <p:nvPicPr>
          <p:cNvPr id="4" name="Рисунок 3"/>
          <p:cNvPicPr>
            <a:picLocks noChangeAspect="1"/>
          </p:cNvPicPr>
          <p:nvPr/>
        </p:nvPicPr>
        <p:blipFill>
          <a:blip r:embed="rId3"/>
          <a:stretch>
            <a:fillRect/>
          </a:stretch>
        </p:blipFill>
        <p:spPr>
          <a:xfrm>
            <a:off x="7001417" y="971659"/>
            <a:ext cx="1994946" cy="1994946"/>
          </a:xfrm>
          <a:prstGeom prst="rect">
            <a:avLst/>
          </a:prstGeom>
        </p:spPr>
      </p:pic>
    </p:spTree>
    <p:extLst>
      <p:ext uri="{BB962C8B-B14F-4D97-AF65-F5344CB8AC3E}">
        <p14:creationId xmlns:p14="http://schemas.microsoft.com/office/powerpoint/2010/main" val="8176068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404664"/>
            <a:ext cx="7920880" cy="1008112"/>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Autofit/>
          </a:bodyPr>
          <a:lstStyle/>
          <a:p>
            <a:r>
              <a:rPr lang="ro-RO" sz="1600" dirty="0">
                <a:solidFill>
                  <a:srgbClr val="FFFF00"/>
                </a:solidFill>
                <a:effectLst/>
                <a:latin typeface="Arial Black" panose="020B0A04020102020204" pitchFamily="34" charset="0"/>
                <a:cs typeface="Times New Roman" panose="02020603050405020304" pitchFamily="18" charset="0"/>
              </a:rPr>
              <a:t>DINAMICA FLUCTUAŢIEI ANGAJAŢILOR </a:t>
            </a:r>
            <a:br>
              <a:rPr lang="ro-RO" sz="1600" dirty="0">
                <a:solidFill>
                  <a:srgbClr val="FFFF00"/>
                </a:solidFill>
                <a:effectLst/>
                <a:latin typeface="Arial Black" panose="020B0A04020102020204" pitchFamily="34" charset="0"/>
                <a:cs typeface="Times New Roman" panose="02020603050405020304" pitchFamily="18" charset="0"/>
              </a:rPr>
            </a:br>
            <a:r>
              <a:rPr lang="ro-RO" sz="1600" dirty="0">
                <a:solidFill>
                  <a:srgbClr val="FFFF00"/>
                </a:solidFill>
                <a:effectLst/>
                <a:latin typeface="Arial Black" panose="020B0A04020102020204" pitchFamily="34" charset="0"/>
                <a:cs typeface="Times New Roman" panose="02020603050405020304" pitchFamily="18" charset="0"/>
              </a:rPr>
              <a:t>IMSP INSTITUTUL DE CARDIOLOGIE (CLINICA) </a:t>
            </a:r>
            <a:br>
              <a:rPr lang="ro-RO" sz="1600" dirty="0">
                <a:solidFill>
                  <a:srgbClr val="FFFF00"/>
                </a:solidFill>
                <a:effectLst/>
                <a:latin typeface="Arial Black" panose="020B0A04020102020204" pitchFamily="34" charset="0"/>
                <a:cs typeface="Times New Roman" panose="02020603050405020304" pitchFamily="18" charset="0"/>
              </a:rPr>
            </a:br>
            <a:r>
              <a:rPr lang="ro-RO" sz="1600" dirty="0">
                <a:solidFill>
                  <a:srgbClr val="FFFF00"/>
                </a:solidFill>
                <a:effectLst/>
                <a:latin typeface="Arial Black" panose="020B0A04020102020204" pitchFamily="34" charset="0"/>
                <a:cs typeface="Times New Roman" panose="02020603050405020304" pitchFamily="18" charset="0"/>
              </a:rPr>
              <a:t>PENTRU PERIOADA </a:t>
            </a:r>
            <a:r>
              <a:rPr lang="en-US" sz="1600" dirty="0">
                <a:solidFill>
                  <a:srgbClr val="FFFF00"/>
                </a:solidFill>
                <a:effectLst/>
                <a:latin typeface="Arial Black" panose="020B0A04020102020204" pitchFamily="34" charset="0"/>
                <a:cs typeface="Times New Roman" panose="02020603050405020304" pitchFamily="18" charset="0"/>
              </a:rPr>
              <a:t>2020-2021</a:t>
            </a:r>
            <a:endParaRPr lang="ru-RU" sz="1600" dirty="0">
              <a:solidFill>
                <a:srgbClr val="FFFF00"/>
              </a:solidFill>
              <a:effectLst/>
              <a:latin typeface="Arial Black" panose="020B0A04020102020204" pitchFamily="34" charset="0"/>
              <a:cs typeface="Times New Roman" panose="02020603050405020304" pitchFamily="18" charset="0"/>
            </a:endParaRP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2606900613"/>
              </p:ext>
            </p:extLst>
          </p:nvPr>
        </p:nvGraphicFramePr>
        <p:xfrm>
          <a:off x="395537" y="1844825"/>
          <a:ext cx="8424936" cy="4536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55624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fontAlgn="base">
              <a:spcBef>
                <a:spcPct val="0"/>
              </a:spcBef>
              <a:spcAft>
                <a:spcPct val="0"/>
              </a:spcAft>
              <a:defRPr/>
            </a:pPr>
            <a:fld id="{DF1C1FEF-B233-4AA3-99D6-6C3CBFEF361D}" type="slidenum">
              <a:rPr lang="ru-RU">
                <a:solidFill>
                  <a:prstClr val="white">
                    <a:shade val="50000"/>
                  </a:prstClr>
                </a:solidFill>
                <a:latin typeface="Arial" charset="0"/>
              </a:rPr>
              <a:pPr fontAlgn="base">
                <a:spcBef>
                  <a:spcPct val="0"/>
                </a:spcBef>
                <a:spcAft>
                  <a:spcPct val="0"/>
                </a:spcAft>
                <a:defRPr/>
              </a:pPr>
              <a:t>60</a:t>
            </a:fld>
            <a:endParaRPr lang="ru-RU">
              <a:solidFill>
                <a:prstClr val="white">
                  <a:shade val="50000"/>
                </a:prstClr>
              </a:solidFill>
              <a:latin typeface="Arial" charset="0"/>
            </a:endParaRPr>
          </a:p>
        </p:txBody>
      </p:sp>
      <p:graphicFrame>
        <p:nvGraphicFramePr>
          <p:cNvPr id="7" name="Диаграмма 6"/>
          <p:cNvGraphicFramePr/>
          <p:nvPr>
            <p:extLst>
              <p:ext uri="{D42A27DB-BD31-4B8C-83A1-F6EECF244321}">
                <p14:modId xmlns:p14="http://schemas.microsoft.com/office/powerpoint/2010/main" val="2830536272"/>
              </p:ext>
            </p:extLst>
          </p:nvPr>
        </p:nvGraphicFramePr>
        <p:xfrm>
          <a:off x="899592" y="980728"/>
          <a:ext cx="7128792" cy="4896544"/>
        </p:xfrm>
        <a:graphic>
          <a:graphicData uri="http://schemas.openxmlformats.org/drawingml/2006/chart">
            <c:chart xmlns:c="http://schemas.openxmlformats.org/drawingml/2006/chart" xmlns:r="http://schemas.openxmlformats.org/officeDocument/2006/relationships" r:id="rId2"/>
          </a:graphicData>
        </a:graphic>
      </p:graphicFrame>
      <p:sp>
        <p:nvSpPr>
          <p:cNvPr id="8" name="Заголовок 1"/>
          <p:cNvSpPr txBox="1">
            <a:spLocks/>
          </p:cNvSpPr>
          <p:nvPr/>
        </p:nvSpPr>
        <p:spPr>
          <a:xfrm>
            <a:off x="1485900" y="1067131"/>
            <a:ext cx="6172200" cy="857250"/>
          </a:xfrm>
          <a:prstGeom prst="rect">
            <a:avLst/>
          </a:prstGeom>
        </p:spPr>
        <p:txBody>
          <a:bodyPr vert="horz" anchor="ctr">
            <a:normAutofit fontScale="975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endParaRPr lang="ru-RU" sz="3075" dirty="0">
              <a:solidFill>
                <a:prstClr val="white">
                  <a:lumMod val="95000"/>
                </a:prstClr>
              </a:solidFill>
              <a:latin typeface="Times New Roman" panose="02020603050405020304" pitchFamily="18" charset="0"/>
            </a:endParaRPr>
          </a:p>
        </p:txBody>
      </p:sp>
    </p:spTree>
    <p:extLst>
      <p:ext uri="{BB962C8B-B14F-4D97-AF65-F5344CB8AC3E}">
        <p14:creationId xmlns:p14="http://schemas.microsoft.com/office/powerpoint/2010/main" val="15135792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71663" y="188640"/>
            <a:ext cx="5400673" cy="324036"/>
          </a:xfrm>
          <a:noFill/>
        </p:spPr>
        <p:txBody>
          <a:bodyPr>
            <a:noAutofit/>
          </a:bodyPr>
          <a:lstStyle/>
          <a:p>
            <a:r>
              <a:rPr lang="ro-RO" sz="2400" b="0" dirty="0">
                <a:solidFill>
                  <a:srgbClr val="FFFF00"/>
                </a:solidFill>
                <a:effectLst/>
                <a:latin typeface="Arial Black" panose="020B0A04020102020204" pitchFamily="34" charset="0"/>
              </a:rPr>
              <a:t>Farmacia </a:t>
            </a:r>
            <a:endParaRPr lang="ru-RU" sz="2400" b="0" dirty="0">
              <a:solidFill>
                <a:srgbClr val="FFFF00"/>
              </a:solidFill>
              <a:effectLst/>
              <a:latin typeface="Arial Black" panose="020B0A04020102020204" pitchFamily="34" charset="0"/>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2851023159"/>
              </p:ext>
            </p:extLst>
          </p:nvPr>
        </p:nvGraphicFramePr>
        <p:xfrm>
          <a:off x="467543" y="1981640"/>
          <a:ext cx="8208912" cy="1419230"/>
        </p:xfrm>
        <a:graphic>
          <a:graphicData uri="http://schemas.openxmlformats.org/drawingml/2006/table">
            <a:tbl>
              <a:tblPr firstRow="1" bandRow="1">
                <a:tableStyleId>{69CF1AB2-1976-4502-BF36-3FF5EA218861}</a:tableStyleId>
              </a:tblPr>
              <a:tblGrid>
                <a:gridCol w="2736304">
                  <a:extLst>
                    <a:ext uri="{9D8B030D-6E8A-4147-A177-3AD203B41FA5}">
                      <a16:colId xmlns:a16="http://schemas.microsoft.com/office/drawing/2014/main" val="20000"/>
                    </a:ext>
                  </a:extLst>
                </a:gridCol>
                <a:gridCol w="2736304">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tblGrid>
              <a:tr h="533273">
                <a:tc>
                  <a:txBody>
                    <a:bodyPr/>
                    <a:lstStyle/>
                    <a:p>
                      <a:endParaRPr lang="ru-RU" sz="1200" b="1" dirty="0">
                        <a:solidFill>
                          <a:schemeClr val="bg1"/>
                        </a:solidFill>
                        <a:latin typeface="Arial" panose="020B0604020202020204" pitchFamily="34" charset="0"/>
                        <a:cs typeface="Arial" panose="020B0604020202020204" pitchFamily="34" charset="0"/>
                      </a:endParaRPr>
                    </a:p>
                  </a:txBody>
                  <a:tcPr marL="51435" marR="51435" marT="25718" marB="25718"/>
                </a:tc>
                <a:tc>
                  <a:txBody>
                    <a:bodyPr/>
                    <a:lstStyle/>
                    <a:p>
                      <a:pPr algn="ctr"/>
                      <a:r>
                        <a:rPr lang="en-US" sz="1200" b="1" dirty="0">
                          <a:solidFill>
                            <a:schemeClr val="bg1"/>
                          </a:solidFill>
                        </a:rPr>
                        <a:t>Ponderea medicamentelor </a:t>
                      </a:r>
                      <a:r>
                        <a:rPr lang="ro-RO" sz="1200" b="1" dirty="0">
                          <a:solidFill>
                            <a:schemeClr val="bg1"/>
                          </a:solidFill>
                        </a:rPr>
                        <a:t>î</a:t>
                      </a:r>
                      <a:r>
                        <a:rPr lang="en-US" sz="1200" b="1" dirty="0">
                          <a:solidFill>
                            <a:schemeClr val="bg1"/>
                          </a:solidFill>
                        </a:rPr>
                        <a:t>n</a:t>
                      </a:r>
                      <a:r>
                        <a:rPr lang="en-US" sz="1200" b="1" baseline="0" dirty="0">
                          <a:solidFill>
                            <a:schemeClr val="bg1"/>
                          </a:solidFill>
                        </a:rPr>
                        <a:t> nomenclator</a:t>
                      </a:r>
                      <a:endParaRPr lang="ru-RU" sz="1200" b="1" dirty="0">
                        <a:solidFill>
                          <a:schemeClr val="bg1"/>
                        </a:solidFill>
                        <a:latin typeface="Arial" panose="020B0604020202020204" pitchFamily="34" charset="0"/>
                        <a:cs typeface="Arial" panose="020B0604020202020204" pitchFamily="34" charset="0"/>
                      </a:endParaRPr>
                    </a:p>
                  </a:txBody>
                  <a:tcPr marL="51435" marR="51435" marT="25718" marB="25718"/>
                </a:tc>
                <a:tc>
                  <a:txBody>
                    <a:bodyPr/>
                    <a:lstStyle/>
                    <a:p>
                      <a:pPr algn="ctr"/>
                      <a:r>
                        <a:rPr lang="en-US" sz="1200" b="1" dirty="0">
                          <a:solidFill>
                            <a:schemeClr val="bg1"/>
                          </a:solidFill>
                        </a:rPr>
                        <a:t>Ponderea din cheltuielile pentru medicamente</a:t>
                      </a:r>
                      <a:endParaRPr lang="ru-RU" sz="1200" b="1" dirty="0">
                        <a:solidFill>
                          <a:schemeClr val="bg1"/>
                        </a:solidFill>
                        <a:latin typeface="Arial" panose="020B0604020202020204" pitchFamily="34" charset="0"/>
                        <a:cs typeface="Arial" panose="020B0604020202020204" pitchFamily="34" charset="0"/>
                      </a:endParaRPr>
                    </a:p>
                  </a:txBody>
                  <a:tcPr marL="51435" marR="51435" marT="25718" marB="25718"/>
                </a:tc>
                <a:extLst>
                  <a:ext uri="{0D108BD9-81ED-4DB2-BD59-A6C34878D82A}">
                    <a16:rowId xmlns:a16="http://schemas.microsoft.com/office/drawing/2014/main" val="10000"/>
                  </a:ext>
                </a:extLst>
              </a:tr>
              <a:tr h="295319">
                <a:tc>
                  <a:txBody>
                    <a:bodyPr/>
                    <a:lstStyle/>
                    <a:p>
                      <a:pPr algn="ctr"/>
                      <a:r>
                        <a:rPr lang="en-US" sz="1200" b="1" dirty="0">
                          <a:solidFill>
                            <a:schemeClr val="bg1"/>
                          </a:solidFill>
                        </a:rPr>
                        <a:t>A</a:t>
                      </a:r>
                      <a:endParaRPr lang="ru-RU" sz="1200" b="1" dirty="0">
                        <a:solidFill>
                          <a:schemeClr val="bg1"/>
                        </a:solidFill>
                        <a:latin typeface="Arial" panose="020B0604020202020204" pitchFamily="34" charset="0"/>
                        <a:cs typeface="Arial" panose="020B0604020202020204" pitchFamily="34" charset="0"/>
                      </a:endParaRPr>
                    </a:p>
                  </a:txBody>
                  <a:tcPr marL="51435" marR="51435" marT="25718" marB="25718"/>
                </a:tc>
                <a:tc>
                  <a:txBody>
                    <a:bodyPr/>
                    <a:lstStyle/>
                    <a:p>
                      <a:pPr algn="ctr"/>
                      <a:r>
                        <a:rPr lang="en-US" sz="1200" b="1" dirty="0">
                          <a:solidFill>
                            <a:schemeClr val="bg1"/>
                          </a:solidFill>
                        </a:rPr>
                        <a:t>0-10%</a:t>
                      </a:r>
                      <a:endParaRPr lang="ru-RU" sz="1200" b="1" dirty="0">
                        <a:solidFill>
                          <a:schemeClr val="bg1"/>
                        </a:solidFill>
                        <a:latin typeface="Arial" panose="020B0604020202020204" pitchFamily="34" charset="0"/>
                        <a:cs typeface="Arial" panose="020B0604020202020204" pitchFamily="34" charset="0"/>
                      </a:endParaRPr>
                    </a:p>
                  </a:txBody>
                  <a:tcPr marL="51435" marR="51435" marT="25718" marB="25718"/>
                </a:tc>
                <a:tc>
                  <a:txBody>
                    <a:bodyPr/>
                    <a:lstStyle/>
                    <a:p>
                      <a:pPr algn="ctr"/>
                      <a:r>
                        <a:rPr lang="en-US" sz="1200" b="1" dirty="0">
                          <a:solidFill>
                            <a:schemeClr val="bg1"/>
                          </a:solidFill>
                        </a:rPr>
                        <a:t>60-70%</a:t>
                      </a:r>
                      <a:endParaRPr lang="ru-RU" sz="1200" b="1" dirty="0">
                        <a:solidFill>
                          <a:schemeClr val="bg1"/>
                        </a:solidFill>
                        <a:latin typeface="Arial" panose="020B0604020202020204" pitchFamily="34" charset="0"/>
                        <a:cs typeface="Arial" panose="020B0604020202020204" pitchFamily="34" charset="0"/>
                      </a:endParaRPr>
                    </a:p>
                  </a:txBody>
                  <a:tcPr marL="51435" marR="51435" marT="25718" marB="25718"/>
                </a:tc>
                <a:extLst>
                  <a:ext uri="{0D108BD9-81ED-4DB2-BD59-A6C34878D82A}">
                    <a16:rowId xmlns:a16="http://schemas.microsoft.com/office/drawing/2014/main" val="10001"/>
                  </a:ext>
                </a:extLst>
              </a:tr>
              <a:tr h="295319">
                <a:tc>
                  <a:txBody>
                    <a:bodyPr/>
                    <a:lstStyle/>
                    <a:p>
                      <a:pPr algn="ctr"/>
                      <a:r>
                        <a:rPr lang="en-US" sz="1200" b="1" dirty="0">
                          <a:solidFill>
                            <a:schemeClr val="bg1"/>
                          </a:solidFill>
                        </a:rPr>
                        <a:t>B</a:t>
                      </a:r>
                      <a:endParaRPr lang="ru-RU" sz="1200" b="1" dirty="0">
                        <a:solidFill>
                          <a:schemeClr val="bg1"/>
                        </a:solidFill>
                        <a:latin typeface="Arial" panose="020B0604020202020204" pitchFamily="34" charset="0"/>
                        <a:cs typeface="Arial" panose="020B0604020202020204" pitchFamily="34" charset="0"/>
                      </a:endParaRPr>
                    </a:p>
                  </a:txBody>
                  <a:tcPr marL="51435" marR="51435" marT="25718" marB="25718"/>
                </a:tc>
                <a:tc>
                  <a:txBody>
                    <a:bodyPr/>
                    <a:lstStyle/>
                    <a:p>
                      <a:pPr algn="ctr"/>
                      <a:r>
                        <a:rPr lang="en-US" sz="1200" b="1" dirty="0">
                          <a:solidFill>
                            <a:schemeClr val="bg1"/>
                          </a:solidFill>
                        </a:rPr>
                        <a:t>10-20%</a:t>
                      </a:r>
                      <a:endParaRPr lang="ru-RU" sz="1200" b="1" dirty="0">
                        <a:solidFill>
                          <a:schemeClr val="bg1"/>
                        </a:solidFill>
                        <a:latin typeface="Arial" panose="020B0604020202020204" pitchFamily="34" charset="0"/>
                        <a:cs typeface="Arial" panose="020B0604020202020204" pitchFamily="34" charset="0"/>
                      </a:endParaRPr>
                    </a:p>
                  </a:txBody>
                  <a:tcPr marL="51435" marR="51435" marT="25718" marB="25718"/>
                </a:tc>
                <a:tc>
                  <a:txBody>
                    <a:bodyPr/>
                    <a:lstStyle/>
                    <a:p>
                      <a:pPr algn="ctr"/>
                      <a:r>
                        <a:rPr lang="en-US" sz="1200" b="1" dirty="0">
                          <a:solidFill>
                            <a:schemeClr val="bg1"/>
                          </a:solidFill>
                        </a:rPr>
                        <a:t>10-20%</a:t>
                      </a:r>
                      <a:endParaRPr lang="ru-RU" sz="1200" b="1" dirty="0">
                        <a:solidFill>
                          <a:schemeClr val="bg1"/>
                        </a:solidFill>
                        <a:latin typeface="Arial" panose="020B0604020202020204" pitchFamily="34" charset="0"/>
                        <a:cs typeface="Arial" panose="020B0604020202020204" pitchFamily="34" charset="0"/>
                      </a:endParaRPr>
                    </a:p>
                  </a:txBody>
                  <a:tcPr marL="51435" marR="51435" marT="25718" marB="25718"/>
                </a:tc>
                <a:extLst>
                  <a:ext uri="{0D108BD9-81ED-4DB2-BD59-A6C34878D82A}">
                    <a16:rowId xmlns:a16="http://schemas.microsoft.com/office/drawing/2014/main" val="10002"/>
                  </a:ext>
                </a:extLst>
              </a:tr>
              <a:tr h="295319">
                <a:tc>
                  <a:txBody>
                    <a:bodyPr/>
                    <a:lstStyle/>
                    <a:p>
                      <a:pPr algn="ctr"/>
                      <a:r>
                        <a:rPr lang="en-US" sz="1200" b="1" dirty="0">
                          <a:solidFill>
                            <a:schemeClr val="bg1"/>
                          </a:solidFill>
                        </a:rPr>
                        <a:t>C</a:t>
                      </a:r>
                      <a:endParaRPr lang="ru-RU" sz="1200" b="1" dirty="0">
                        <a:solidFill>
                          <a:schemeClr val="bg1"/>
                        </a:solidFill>
                        <a:latin typeface="Arial" panose="020B0604020202020204" pitchFamily="34" charset="0"/>
                        <a:cs typeface="Arial" panose="020B0604020202020204" pitchFamily="34" charset="0"/>
                      </a:endParaRPr>
                    </a:p>
                  </a:txBody>
                  <a:tcPr marL="51435" marR="51435" marT="25718" marB="25718"/>
                </a:tc>
                <a:tc>
                  <a:txBody>
                    <a:bodyPr/>
                    <a:lstStyle/>
                    <a:p>
                      <a:pPr algn="ctr"/>
                      <a:r>
                        <a:rPr lang="en-US" sz="1200" b="1" dirty="0">
                          <a:solidFill>
                            <a:schemeClr val="bg1"/>
                          </a:solidFill>
                        </a:rPr>
                        <a:t>60-80%</a:t>
                      </a:r>
                      <a:endParaRPr lang="ru-RU" sz="1200" b="1" dirty="0">
                        <a:solidFill>
                          <a:schemeClr val="bg1"/>
                        </a:solidFill>
                        <a:latin typeface="Arial" panose="020B0604020202020204" pitchFamily="34" charset="0"/>
                        <a:cs typeface="Arial" panose="020B0604020202020204" pitchFamily="34" charset="0"/>
                      </a:endParaRPr>
                    </a:p>
                  </a:txBody>
                  <a:tcPr marL="51435" marR="51435" marT="25718" marB="25718"/>
                </a:tc>
                <a:tc>
                  <a:txBody>
                    <a:bodyPr/>
                    <a:lstStyle/>
                    <a:p>
                      <a:pPr algn="ctr"/>
                      <a:r>
                        <a:rPr lang="en-US" sz="1200" b="1" dirty="0">
                          <a:solidFill>
                            <a:schemeClr val="bg1"/>
                          </a:solidFill>
                        </a:rPr>
                        <a:t>10-20%</a:t>
                      </a:r>
                      <a:endParaRPr lang="ru-RU" sz="1200" b="1" dirty="0">
                        <a:solidFill>
                          <a:schemeClr val="bg1"/>
                        </a:solidFill>
                        <a:latin typeface="Arial" panose="020B0604020202020204" pitchFamily="34" charset="0"/>
                        <a:cs typeface="Arial" panose="020B0604020202020204" pitchFamily="34" charset="0"/>
                      </a:endParaRPr>
                    </a:p>
                  </a:txBody>
                  <a:tcPr marL="51435" marR="51435" marT="25718" marB="25718"/>
                </a:tc>
                <a:extLst>
                  <a:ext uri="{0D108BD9-81ED-4DB2-BD59-A6C34878D82A}">
                    <a16:rowId xmlns:a16="http://schemas.microsoft.com/office/drawing/2014/main" val="10003"/>
                  </a:ext>
                </a:extLst>
              </a:tr>
            </a:tbl>
          </a:graphicData>
        </a:graphic>
      </p:graphicFrame>
      <p:sp>
        <p:nvSpPr>
          <p:cNvPr id="3" name="Прямоугольник 2"/>
          <p:cNvSpPr/>
          <p:nvPr/>
        </p:nvSpPr>
        <p:spPr>
          <a:xfrm>
            <a:off x="395537" y="974620"/>
            <a:ext cx="8352928" cy="1231106"/>
          </a:xfrm>
          <a:prstGeom prst="rect">
            <a:avLst/>
          </a:prstGeom>
        </p:spPr>
        <p:txBody>
          <a:bodyPr wrap="square">
            <a:spAutoFit/>
          </a:bodyPr>
          <a:lstStyle/>
          <a:p>
            <a:pPr algn="just"/>
            <a:r>
              <a:rPr lang="ro-RO" sz="1200" b="1" dirty="0"/>
              <a:t>Formularul </a:t>
            </a:r>
            <a:r>
              <a:rPr lang="ro-RO" sz="1200" b="1" dirty="0" err="1"/>
              <a:t>farmacoterapeutic</a:t>
            </a:r>
            <a:r>
              <a:rPr lang="ro-RO" sz="1200" b="1" dirty="0"/>
              <a:t> conține 3</a:t>
            </a:r>
            <a:r>
              <a:rPr lang="en-US" sz="1200" b="1" dirty="0"/>
              <a:t>08</a:t>
            </a:r>
            <a:r>
              <a:rPr lang="ro-RO" sz="1200" b="1" dirty="0"/>
              <a:t> denumiri.</a:t>
            </a:r>
            <a:r>
              <a:rPr lang="en-US" sz="1200" dirty="0"/>
              <a:t> </a:t>
            </a:r>
            <a:r>
              <a:rPr lang="en-US" sz="1200" dirty="0" err="1"/>
              <a:t>Necesarul</a:t>
            </a:r>
            <a:r>
              <a:rPr lang="en-US" sz="1200" dirty="0"/>
              <a:t> de </a:t>
            </a:r>
            <a:r>
              <a:rPr lang="en-US" sz="1200" dirty="0" err="1"/>
              <a:t>medicamente</a:t>
            </a:r>
            <a:r>
              <a:rPr lang="en-US" sz="1200" dirty="0"/>
              <a:t> </a:t>
            </a:r>
            <a:r>
              <a:rPr lang="ro-RO" sz="1200" dirty="0"/>
              <a:t>î</a:t>
            </a:r>
            <a:r>
              <a:rPr lang="en-US" sz="1200" dirty="0"/>
              <a:t>n </a:t>
            </a:r>
            <a:r>
              <a:rPr lang="en-US" sz="1200" dirty="0" err="1"/>
              <a:t>cadrul</a:t>
            </a:r>
            <a:r>
              <a:rPr lang="en-US" sz="1200" dirty="0"/>
              <a:t> </a:t>
            </a:r>
            <a:r>
              <a:rPr lang="en-US" sz="1200" dirty="0" err="1"/>
              <a:t>unei</a:t>
            </a:r>
            <a:r>
              <a:rPr lang="en-US" sz="1200" dirty="0"/>
              <a:t> </a:t>
            </a:r>
            <a:r>
              <a:rPr lang="en-US" sz="1200" dirty="0" err="1"/>
              <a:t>institu</a:t>
            </a:r>
            <a:r>
              <a:rPr lang="ro-RO" sz="1200" dirty="0"/>
              <a:t>ț</a:t>
            </a:r>
            <a:r>
              <a:rPr lang="en-US" sz="1200" dirty="0"/>
              <a:t>ii </a:t>
            </a:r>
            <a:r>
              <a:rPr lang="en-US" sz="1200" dirty="0" err="1"/>
              <a:t>poate</a:t>
            </a:r>
            <a:r>
              <a:rPr lang="en-US" sz="1200" dirty="0"/>
              <a:t> fi </a:t>
            </a:r>
            <a:r>
              <a:rPr lang="en-US" sz="1200" dirty="0" err="1"/>
              <a:t>apreciat</a:t>
            </a:r>
            <a:r>
              <a:rPr lang="en-US" sz="1200" dirty="0"/>
              <a:t> </a:t>
            </a:r>
            <a:r>
              <a:rPr lang="en-US" sz="1200" dirty="0" err="1"/>
              <a:t>corect</a:t>
            </a:r>
            <a:r>
              <a:rPr lang="en-US" sz="1200" dirty="0"/>
              <a:t> </a:t>
            </a:r>
            <a:r>
              <a:rPr lang="en-US" sz="1200" dirty="0" err="1"/>
              <a:t>în</a:t>
            </a:r>
            <a:r>
              <a:rPr lang="en-US" sz="1200" dirty="0"/>
              <a:t> </a:t>
            </a:r>
            <a:r>
              <a:rPr lang="en-US" sz="1200" dirty="0" err="1"/>
              <a:t>urma</a:t>
            </a:r>
            <a:r>
              <a:rPr lang="en-US" sz="1200" dirty="0"/>
              <a:t> </a:t>
            </a:r>
            <a:r>
              <a:rPr lang="en-US" sz="1200" dirty="0" err="1"/>
              <a:t>analizei</a:t>
            </a:r>
            <a:r>
              <a:rPr lang="en-US" sz="1200" dirty="0"/>
              <a:t> </a:t>
            </a:r>
            <a:r>
              <a:rPr lang="en-US" sz="1200" dirty="0" err="1"/>
              <a:t>multiplilor</a:t>
            </a:r>
            <a:r>
              <a:rPr lang="en-US" sz="1200" dirty="0"/>
              <a:t> </a:t>
            </a:r>
            <a:r>
              <a:rPr lang="en-US" sz="1200" dirty="0" err="1"/>
              <a:t>factori</a:t>
            </a:r>
            <a:r>
              <a:rPr lang="en-US" sz="1200" dirty="0"/>
              <a:t> </a:t>
            </a:r>
            <a:r>
              <a:rPr lang="en-US" sz="1200" dirty="0" err="1"/>
              <a:t>ce</a:t>
            </a:r>
            <a:r>
              <a:rPr lang="en-US" sz="1200" dirty="0"/>
              <a:t> </a:t>
            </a:r>
            <a:r>
              <a:rPr lang="en-US" sz="1200" dirty="0" err="1"/>
              <a:t>determină</a:t>
            </a:r>
            <a:r>
              <a:rPr lang="en-US" sz="1200" dirty="0"/>
              <a:t> </a:t>
            </a:r>
            <a:r>
              <a:rPr lang="en-US" sz="1200" dirty="0" err="1"/>
              <a:t>utilizarea</a:t>
            </a:r>
            <a:r>
              <a:rPr lang="en-US" sz="1200" dirty="0"/>
              <a:t> </a:t>
            </a:r>
            <a:r>
              <a:rPr lang="en-US" sz="1200" dirty="0" err="1"/>
              <a:t>medicamentelor</a:t>
            </a:r>
            <a:r>
              <a:rPr lang="en-US" sz="1200" dirty="0"/>
              <a:t>. </a:t>
            </a:r>
            <a:r>
              <a:rPr lang="en-US" sz="1200" dirty="0" err="1"/>
              <a:t>În</a:t>
            </a:r>
            <a:r>
              <a:rPr lang="en-US" sz="1200" dirty="0"/>
              <a:t> </a:t>
            </a:r>
            <a:r>
              <a:rPr lang="en-US" sz="1200" dirty="0" err="1"/>
              <a:t>acest</a:t>
            </a:r>
            <a:r>
              <a:rPr lang="en-US" sz="1200" dirty="0"/>
              <a:t> </a:t>
            </a:r>
            <a:r>
              <a:rPr lang="en-US" sz="1200" dirty="0" err="1"/>
              <a:t>scop</a:t>
            </a:r>
            <a:r>
              <a:rPr lang="en-US" sz="1200" dirty="0"/>
              <a:t> pot fi </a:t>
            </a:r>
            <a:r>
              <a:rPr lang="en-US" sz="1200" dirty="0" err="1"/>
              <a:t>utilizate</a:t>
            </a:r>
            <a:r>
              <a:rPr lang="en-US" sz="1200" dirty="0"/>
              <a:t>: </a:t>
            </a:r>
          </a:p>
          <a:p>
            <a:pPr marL="285750" indent="-285750" algn="just">
              <a:buFont typeface="Arial" panose="020B0604020202020204" pitchFamily="34" charset="0"/>
              <a:buChar char="•"/>
            </a:pPr>
            <a:r>
              <a:rPr lang="en-US" sz="1200" dirty="0" err="1"/>
              <a:t>analiza</a:t>
            </a:r>
            <a:r>
              <a:rPr lang="en-US" sz="1200" dirty="0"/>
              <a:t> </a:t>
            </a:r>
            <a:r>
              <a:rPr lang="en-US" sz="1200" dirty="0" err="1"/>
              <a:t>funcţională</a:t>
            </a:r>
            <a:r>
              <a:rPr lang="en-US" sz="1200" dirty="0"/>
              <a:t> a </a:t>
            </a:r>
            <a:r>
              <a:rPr lang="en-US" sz="1200" dirty="0" err="1"/>
              <a:t>costurilor</a:t>
            </a:r>
            <a:r>
              <a:rPr lang="en-US" sz="1200" dirty="0"/>
              <a:t> (</a:t>
            </a:r>
            <a:r>
              <a:rPr lang="en-US" sz="1200" dirty="0" err="1"/>
              <a:t>analiza</a:t>
            </a:r>
            <a:r>
              <a:rPr lang="en-US" sz="1200" dirty="0"/>
              <a:t> ABC); </a:t>
            </a:r>
          </a:p>
          <a:p>
            <a:pPr marL="285750" indent="-285750" algn="just">
              <a:buFont typeface="Arial" panose="020B0604020202020204" pitchFamily="34" charset="0"/>
              <a:buChar char="•"/>
            </a:pPr>
            <a:r>
              <a:rPr lang="en-US" sz="1200" dirty="0" err="1"/>
              <a:t>analiza</a:t>
            </a:r>
            <a:r>
              <a:rPr lang="en-US" sz="1200" dirty="0"/>
              <a:t> </a:t>
            </a:r>
            <a:r>
              <a:rPr lang="en-US" sz="1200" dirty="0" err="1"/>
              <a:t>sistemului</a:t>
            </a:r>
            <a:r>
              <a:rPr lang="en-US" sz="1200" dirty="0"/>
              <a:t> de </a:t>
            </a:r>
            <a:r>
              <a:rPr lang="en-US" sz="1200" dirty="0" err="1"/>
              <a:t>stabilire</a:t>
            </a:r>
            <a:r>
              <a:rPr lang="en-US" sz="1200" dirty="0"/>
              <a:t> a </a:t>
            </a:r>
            <a:r>
              <a:rPr lang="en-US" sz="1200" dirty="0" err="1"/>
              <a:t>priorităţilor</a:t>
            </a:r>
            <a:r>
              <a:rPr lang="en-US" sz="1200" dirty="0"/>
              <a:t> (</a:t>
            </a:r>
            <a:r>
              <a:rPr lang="en-US" sz="1200" dirty="0" err="1"/>
              <a:t>analiza</a:t>
            </a:r>
            <a:r>
              <a:rPr lang="en-US" sz="1200" dirty="0"/>
              <a:t> VEN); </a:t>
            </a:r>
          </a:p>
          <a:p>
            <a:pPr marL="285750" indent="-285750" algn="just">
              <a:buFont typeface="Arial" panose="020B0604020202020204" pitchFamily="34" charset="0"/>
              <a:buChar char="•"/>
            </a:pPr>
            <a:r>
              <a:rPr lang="en-US" sz="1200" dirty="0" err="1"/>
              <a:t>analiza</a:t>
            </a:r>
            <a:r>
              <a:rPr lang="en-US" sz="1200" dirty="0"/>
              <a:t> </a:t>
            </a:r>
            <a:r>
              <a:rPr lang="en-US" sz="1200" dirty="0" err="1"/>
              <a:t>bazată</a:t>
            </a:r>
            <a:r>
              <a:rPr lang="en-US" sz="1200" dirty="0"/>
              <a:t> </a:t>
            </a:r>
            <a:r>
              <a:rPr lang="en-US" sz="1200" dirty="0" err="1"/>
              <a:t>pe</a:t>
            </a:r>
            <a:r>
              <a:rPr lang="en-US" sz="1200" dirty="0"/>
              <a:t> </a:t>
            </a:r>
            <a:r>
              <a:rPr lang="en-US" sz="1200" dirty="0" err="1"/>
              <a:t>statistica</a:t>
            </a:r>
            <a:r>
              <a:rPr lang="en-US" sz="1200" dirty="0"/>
              <a:t> </a:t>
            </a:r>
            <a:r>
              <a:rPr lang="en-US" sz="1200" dirty="0" err="1"/>
              <a:t>cererii-consumului</a:t>
            </a:r>
            <a:r>
              <a:rPr lang="en-US" sz="1200" dirty="0"/>
              <a:t> de </a:t>
            </a:r>
            <a:r>
              <a:rPr lang="en-US" sz="1200" dirty="0" err="1"/>
              <a:t>medicamente</a:t>
            </a:r>
            <a:r>
              <a:rPr lang="en-US" sz="1200" dirty="0"/>
              <a:t> </a:t>
            </a:r>
            <a:r>
              <a:rPr lang="en-US" sz="1200" dirty="0" err="1"/>
              <a:t>în</a:t>
            </a:r>
            <a:r>
              <a:rPr lang="en-US" sz="1200" dirty="0"/>
              <a:t> </a:t>
            </a:r>
            <a:r>
              <a:rPr lang="en-US" sz="1200" dirty="0" err="1"/>
              <a:t>spital</a:t>
            </a:r>
            <a:r>
              <a:rPr lang="en-US" sz="1200" dirty="0"/>
              <a:t>, etc. </a:t>
            </a:r>
          </a:p>
          <a:p>
            <a:pPr indent="360363" algn="just"/>
            <a:r>
              <a:rPr lang="ro-RO" sz="1400" b="1" dirty="0"/>
              <a:t> </a:t>
            </a:r>
          </a:p>
        </p:txBody>
      </p:sp>
      <p:sp>
        <p:nvSpPr>
          <p:cNvPr id="4" name="Прямоугольник 3"/>
          <p:cNvSpPr/>
          <p:nvPr/>
        </p:nvSpPr>
        <p:spPr>
          <a:xfrm>
            <a:off x="503548" y="3484703"/>
            <a:ext cx="8280919" cy="954107"/>
          </a:xfrm>
          <a:prstGeom prst="rect">
            <a:avLst/>
          </a:prstGeom>
        </p:spPr>
        <p:txBody>
          <a:bodyPr wrap="square">
            <a:spAutoFit/>
          </a:bodyPr>
          <a:lstStyle/>
          <a:p>
            <a:pPr indent="180975" algn="just"/>
            <a:r>
              <a:rPr lang="ro-RO" sz="1400" b="1" dirty="0"/>
              <a:t>Rezultatele analizei ABC prezintă interes din punct de vedere a optimizării cheltuielilor și majorării eficienței în următoarele domenii de activitate: planificarea achizițiilor publice, stabilirea graficului de aprovizionare, optimizarea stocurilor, analiza </a:t>
            </a:r>
            <a:r>
              <a:rPr lang="ro-RO" sz="1400" b="1" dirty="0" err="1"/>
              <a:t>farmacoeconomică</a:t>
            </a:r>
            <a:r>
              <a:rPr lang="ro-RO" sz="1400" b="1" dirty="0"/>
              <a:t>, monitorizarea termenelor de valabilitate etc.</a:t>
            </a:r>
          </a:p>
        </p:txBody>
      </p:sp>
      <p:sp>
        <p:nvSpPr>
          <p:cNvPr id="5" name="Прямоугольник 4"/>
          <p:cNvSpPr/>
          <p:nvPr/>
        </p:nvSpPr>
        <p:spPr>
          <a:xfrm>
            <a:off x="2771800" y="625018"/>
            <a:ext cx="3188693" cy="307777"/>
          </a:xfrm>
          <a:prstGeom prst="rect">
            <a:avLst/>
          </a:prstGeom>
        </p:spPr>
        <p:txBody>
          <a:bodyPr wrap="none">
            <a:spAutoFit/>
          </a:bodyPr>
          <a:lstStyle/>
          <a:p>
            <a:r>
              <a:rPr lang="ro-RO" sz="1400" dirty="0">
                <a:latin typeface="Arial Black" panose="020B0A04020102020204" pitchFamily="34" charset="0"/>
              </a:rPr>
              <a:t>Analiza</a:t>
            </a:r>
            <a:r>
              <a:rPr lang="en-US" sz="1400" dirty="0">
                <a:latin typeface="Arial Black" panose="020B0A04020102020204" pitchFamily="34" charset="0"/>
              </a:rPr>
              <a:t> cost – functional</a:t>
            </a:r>
            <a:r>
              <a:rPr lang="ro-RO" sz="1400" dirty="0">
                <a:latin typeface="Arial Black" panose="020B0A04020102020204" pitchFamily="34" charset="0"/>
              </a:rPr>
              <a:t>ă</a:t>
            </a:r>
            <a:r>
              <a:rPr lang="en-US" sz="1400" dirty="0">
                <a:latin typeface="Arial Black" panose="020B0A04020102020204" pitchFamily="34" charset="0"/>
              </a:rPr>
              <a:t> ABC</a:t>
            </a:r>
            <a:endParaRPr lang="ru-RU" sz="1400" dirty="0"/>
          </a:p>
        </p:txBody>
      </p:sp>
      <p:graphicFrame>
        <p:nvGraphicFramePr>
          <p:cNvPr id="7" name="Объект 3"/>
          <p:cNvGraphicFramePr>
            <a:graphicFrameLocks/>
          </p:cNvGraphicFramePr>
          <p:nvPr>
            <p:extLst>
              <p:ext uri="{D42A27DB-BD31-4B8C-83A1-F6EECF244321}">
                <p14:modId xmlns:p14="http://schemas.microsoft.com/office/powerpoint/2010/main" val="2735987541"/>
              </p:ext>
            </p:extLst>
          </p:nvPr>
        </p:nvGraphicFramePr>
        <p:xfrm>
          <a:off x="467543" y="4581128"/>
          <a:ext cx="8316924" cy="1872206"/>
        </p:xfrm>
        <a:graphic>
          <a:graphicData uri="http://schemas.openxmlformats.org/drawingml/2006/table">
            <a:tbl>
              <a:tblPr firstRow="1" bandRow="1">
                <a:tableStyleId>{69CF1AB2-1976-4502-BF36-3FF5EA218861}</a:tableStyleId>
              </a:tblPr>
              <a:tblGrid>
                <a:gridCol w="1273226">
                  <a:extLst>
                    <a:ext uri="{9D8B030D-6E8A-4147-A177-3AD203B41FA5}">
                      <a16:colId xmlns:a16="http://schemas.microsoft.com/office/drawing/2014/main" val="20000"/>
                    </a:ext>
                  </a:extLst>
                </a:gridCol>
                <a:gridCol w="1975447">
                  <a:extLst>
                    <a:ext uri="{9D8B030D-6E8A-4147-A177-3AD203B41FA5}">
                      <a16:colId xmlns:a16="http://schemas.microsoft.com/office/drawing/2014/main" val="20001"/>
                    </a:ext>
                  </a:extLst>
                </a:gridCol>
                <a:gridCol w="1460115">
                  <a:extLst>
                    <a:ext uri="{9D8B030D-6E8A-4147-A177-3AD203B41FA5}">
                      <a16:colId xmlns:a16="http://schemas.microsoft.com/office/drawing/2014/main" val="20002"/>
                    </a:ext>
                  </a:extLst>
                </a:gridCol>
                <a:gridCol w="1469658">
                  <a:extLst>
                    <a:ext uri="{9D8B030D-6E8A-4147-A177-3AD203B41FA5}">
                      <a16:colId xmlns:a16="http://schemas.microsoft.com/office/drawing/2014/main" val="20003"/>
                    </a:ext>
                  </a:extLst>
                </a:gridCol>
                <a:gridCol w="2138478">
                  <a:extLst>
                    <a:ext uri="{9D8B030D-6E8A-4147-A177-3AD203B41FA5}">
                      <a16:colId xmlns:a16="http://schemas.microsoft.com/office/drawing/2014/main" val="20004"/>
                    </a:ext>
                  </a:extLst>
                </a:gridCol>
              </a:tblGrid>
              <a:tr h="582310">
                <a:tc>
                  <a:txBody>
                    <a:bodyPr/>
                    <a:lstStyle/>
                    <a:p>
                      <a:pPr algn="ctr"/>
                      <a:r>
                        <a:rPr lang="ro-RO" sz="1200" b="1" noProof="0" dirty="0">
                          <a:solidFill>
                            <a:schemeClr val="bg1"/>
                          </a:solidFill>
                        </a:rPr>
                        <a:t>Grupa</a:t>
                      </a:r>
                      <a:r>
                        <a:rPr lang="ro-RO" sz="1200" b="1" baseline="0" noProof="0" dirty="0">
                          <a:solidFill>
                            <a:schemeClr val="bg1"/>
                          </a:solidFill>
                        </a:rPr>
                        <a:t> </a:t>
                      </a:r>
                      <a:endParaRPr lang="ro-RO" sz="1200" b="1" noProof="0" dirty="0">
                        <a:solidFill>
                          <a:schemeClr val="bg1"/>
                        </a:solidFill>
                        <a:latin typeface="Arial" panose="020B0604020202020204" pitchFamily="34" charset="0"/>
                        <a:cs typeface="Arial" panose="020B0604020202020204" pitchFamily="34" charset="0"/>
                      </a:endParaRPr>
                    </a:p>
                  </a:txBody>
                  <a:tcPr marL="51435" marR="51435" marT="25718" marB="25718"/>
                </a:tc>
                <a:tc>
                  <a:txBody>
                    <a:bodyPr/>
                    <a:lstStyle/>
                    <a:p>
                      <a:pPr algn="ctr"/>
                      <a:r>
                        <a:rPr lang="ro-RO" sz="1200" b="1" noProof="0" dirty="0">
                          <a:solidFill>
                            <a:schemeClr val="bg1"/>
                          </a:solidFill>
                        </a:rPr>
                        <a:t>Nr. medicamente</a:t>
                      </a:r>
                      <a:endParaRPr lang="ro-RO" sz="1200" b="1" noProof="0" dirty="0">
                        <a:solidFill>
                          <a:schemeClr val="bg1"/>
                        </a:solidFill>
                        <a:latin typeface="Arial" panose="020B0604020202020204" pitchFamily="34" charset="0"/>
                        <a:cs typeface="Arial" panose="020B0604020202020204" pitchFamily="34" charset="0"/>
                      </a:endParaRPr>
                    </a:p>
                  </a:txBody>
                  <a:tcPr marL="51435" marR="51435" marT="25718" marB="25718"/>
                </a:tc>
                <a:tc>
                  <a:txBody>
                    <a:bodyPr/>
                    <a:lstStyle/>
                    <a:p>
                      <a:pPr algn="ctr"/>
                      <a:r>
                        <a:rPr lang="ro-RO" sz="1200" b="1" noProof="0" dirty="0">
                          <a:solidFill>
                            <a:schemeClr val="bg1"/>
                          </a:solidFill>
                        </a:rPr>
                        <a:t>Ponderea,</a:t>
                      </a:r>
                      <a:r>
                        <a:rPr lang="ro-RO" sz="1200" b="1" baseline="0" noProof="0" dirty="0">
                          <a:solidFill>
                            <a:schemeClr val="bg1"/>
                          </a:solidFill>
                        </a:rPr>
                        <a:t> %</a:t>
                      </a:r>
                      <a:endParaRPr lang="ro-RO" sz="1200" b="1" noProof="0" dirty="0">
                        <a:solidFill>
                          <a:schemeClr val="bg1"/>
                        </a:solidFill>
                        <a:latin typeface="Arial" panose="020B0604020202020204" pitchFamily="34" charset="0"/>
                        <a:cs typeface="Arial" panose="020B0604020202020204" pitchFamily="34" charset="0"/>
                      </a:endParaRPr>
                    </a:p>
                  </a:txBody>
                  <a:tcPr marL="51435" marR="51435" marT="25718" marB="25718"/>
                </a:tc>
                <a:tc>
                  <a:txBody>
                    <a:bodyPr/>
                    <a:lstStyle/>
                    <a:p>
                      <a:pPr algn="ctr"/>
                      <a:r>
                        <a:rPr lang="ro-RO" sz="1200" b="1" noProof="0" dirty="0">
                          <a:solidFill>
                            <a:schemeClr val="bg1"/>
                          </a:solidFill>
                        </a:rPr>
                        <a:t>Suma,</a:t>
                      </a:r>
                      <a:r>
                        <a:rPr lang="ro-RO" sz="1200" b="1" baseline="0" noProof="0" dirty="0">
                          <a:solidFill>
                            <a:schemeClr val="bg1"/>
                          </a:solidFill>
                        </a:rPr>
                        <a:t> lei</a:t>
                      </a:r>
                      <a:endParaRPr lang="ro-RO" sz="1200" b="1" noProof="0" dirty="0">
                        <a:solidFill>
                          <a:schemeClr val="bg1"/>
                        </a:solidFill>
                        <a:latin typeface="Arial" panose="020B0604020202020204" pitchFamily="34" charset="0"/>
                        <a:cs typeface="Arial" panose="020B0604020202020204" pitchFamily="34" charset="0"/>
                      </a:endParaRPr>
                    </a:p>
                  </a:txBody>
                  <a:tcPr marL="51435" marR="51435" marT="25718" marB="25718"/>
                </a:tc>
                <a:tc>
                  <a:txBody>
                    <a:bodyPr/>
                    <a:lstStyle/>
                    <a:p>
                      <a:pPr algn="ctr"/>
                      <a:r>
                        <a:rPr lang="ro-RO" sz="1200" b="1" noProof="0" dirty="0">
                          <a:solidFill>
                            <a:schemeClr val="bg1"/>
                          </a:solidFill>
                        </a:rPr>
                        <a:t>Ponderea</a:t>
                      </a:r>
                      <a:r>
                        <a:rPr lang="ro-RO" sz="1200" b="1" baseline="0" noProof="0" dirty="0">
                          <a:solidFill>
                            <a:schemeClr val="bg1"/>
                          </a:solidFill>
                        </a:rPr>
                        <a:t> din totalul de cheltuieli, %</a:t>
                      </a:r>
                      <a:endParaRPr lang="ro-RO" sz="1200" b="1" noProof="0" dirty="0">
                        <a:solidFill>
                          <a:schemeClr val="bg1"/>
                        </a:solidFill>
                        <a:latin typeface="Arial" panose="020B0604020202020204" pitchFamily="34" charset="0"/>
                        <a:cs typeface="Arial" panose="020B0604020202020204" pitchFamily="34" charset="0"/>
                      </a:endParaRPr>
                    </a:p>
                  </a:txBody>
                  <a:tcPr marL="51435" marR="51435" marT="25718" marB="25718"/>
                </a:tc>
                <a:extLst>
                  <a:ext uri="{0D108BD9-81ED-4DB2-BD59-A6C34878D82A}">
                    <a16:rowId xmlns:a16="http://schemas.microsoft.com/office/drawing/2014/main" val="10000"/>
                  </a:ext>
                </a:extLst>
              </a:tr>
              <a:tr h="322474">
                <a:tc>
                  <a:txBody>
                    <a:bodyPr/>
                    <a:lstStyle/>
                    <a:p>
                      <a:pPr algn="ctr"/>
                      <a:r>
                        <a:rPr lang="ro-RO" sz="1200" b="1" noProof="0" dirty="0">
                          <a:solidFill>
                            <a:schemeClr val="bg1"/>
                          </a:solidFill>
                        </a:rPr>
                        <a:t>A</a:t>
                      </a:r>
                      <a:endParaRPr lang="ro-RO" sz="1200" b="1" noProof="0" dirty="0">
                        <a:solidFill>
                          <a:schemeClr val="bg1"/>
                        </a:solidFill>
                        <a:latin typeface="Arial" panose="020B0604020202020204" pitchFamily="34" charset="0"/>
                        <a:cs typeface="Arial" panose="020B0604020202020204" pitchFamily="34" charset="0"/>
                      </a:endParaRPr>
                    </a:p>
                  </a:txBody>
                  <a:tcPr marL="51435" marR="51435" marT="25718" marB="25718"/>
                </a:tc>
                <a:tc>
                  <a:txBody>
                    <a:bodyPr/>
                    <a:lstStyle/>
                    <a:p>
                      <a:pPr algn="ctr"/>
                      <a:r>
                        <a:rPr lang="en-US" sz="1200" b="1" noProof="0" dirty="0">
                          <a:solidFill>
                            <a:schemeClr val="bg1"/>
                          </a:solidFill>
                        </a:rPr>
                        <a:t>24</a:t>
                      </a:r>
                      <a:endParaRPr lang="ro-RO" sz="1200" b="1" noProof="0" dirty="0">
                        <a:solidFill>
                          <a:schemeClr val="bg1"/>
                        </a:solidFill>
                        <a:latin typeface="Arial" panose="020B0604020202020204" pitchFamily="34" charset="0"/>
                        <a:cs typeface="Arial" panose="020B0604020202020204" pitchFamily="34" charset="0"/>
                      </a:endParaRPr>
                    </a:p>
                  </a:txBody>
                  <a:tcPr marL="51435" marR="51435" marT="25718" marB="25718"/>
                </a:tc>
                <a:tc>
                  <a:txBody>
                    <a:bodyPr/>
                    <a:lstStyle/>
                    <a:p>
                      <a:pPr algn="ctr"/>
                      <a:r>
                        <a:rPr lang="en-US" sz="1200" b="1" noProof="0" dirty="0">
                          <a:solidFill>
                            <a:schemeClr val="bg1"/>
                          </a:solidFill>
                        </a:rPr>
                        <a:t>7,79</a:t>
                      </a:r>
                      <a:endParaRPr lang="ro-RO" sz="1200" b="1" noProof="0" dirty="0">
                        <a:solidFill>
                          <a:schemeClr val="bg1"/>
                        </a:solidFill>
                        <a:latin typeface="Arial" panose="020B0604020202020204" pitchFamily="34" charset="0"/>
                        <a:cs typeface="Arial" panose="020B0604020202020204" pitchFamily="34" charset="0"/>
                      </a:endParaRPr>
                    </a:p>
                  </a:txBody>
                  <a:tcPr marL="51435" marR="51435" marT="25718" marB="25718"/>
                </a:tc>
                <a:tc>
                  <a:txBody>
                    <a:bodyPr/>
                    <a:lstStyle/>
                    <a:p>
                      <a:pPr algn="ctr" fontAlgn="b"/>
                      <a:r>
                        <a:rPr lang="ro-RO" sz="1200" b="1" u="none" strike="noStrike" noProof="0" dirty="0">
                          <a:solidFill>
                            <a:schemeClr val="bg1"/>
                          </a:solidFill>
                          <a:effectLst/>
                        </a:rPr>
                        <a:t>2 </a:t>
                      </a:r>
                      <a:r>
                        <a:rPr lang="en-US" sz="1200" b="1" u="none" strike="noStrike" noProof="0" dirty="0">
                          <a:solidFill>
                            <a:schemeClr val="bg1"/>
                          </a:solidFill>
                          <a:effectLst/>
                        </a:rPr>
                        <a:t>727419,51</a:t>
                      </a:r>
                      <a:endParaRPr lang="ro-RO" sz="1200" b="1" i="0" u="none" strike="noStrike" noProof="0" dirty="0">
                        <a:solidFill>
                          <a:schemeClr val="bg1"/>
                        </a:solidFill>
                        <a:effectLst/>
                        <a:latin typeface="Arial" panose="020B0604020202020204" pitchFamily="34" charset="0"/>
                        <a:cs typeface="Arial" panose="020B0604020202020204" pitchFamily="34" charset="0"/>
                      </a:endParaRPr>
                    </a:p>
                  </a:txBody>
                  <a:tcPr marL="5358" marR="5358" marT="5358" marB="0" anchor="b"/>
                </a:tc>
                <a:tc>
                  <a:txBody>
                    <a:bodyPr/>
                    <a:lstStyle/>
                    <a:p>
                      <a:pPr algn="ctr" fontAlgn="b"/>
                      <a:r>
                        <a:rPr lang="ro-RO" sz="1200" b="1" u="none" strike="noStrike" noProof="0" dirty="0">
                          <a:solidFill>
                            <a:schemeClr val="bg1"/>
                          </a:solidFill>
                          <a:effectLst/>
                        </a:rPr>
                        <a:t>6</a:t>
                      </a:r>
                      <a:r>
                        <a:rPr lang="en-US" sz="1200" b="1" u="none" strike="noStrike" noProof="0" dirty="0">
                          <a:solidFill>
                            <a:schemeClr val="bg1"/>
                          </a:solidFill>
                          <a:effectLst/>
                        </a:rPr>
                        <a:t>5</a:t>
                      </a:r>
                      <a:r>
                        <a:rPr lang="ro-RO" sz="1200" b="1" u="none" strike="noStrike" noProof="0" dirty="0">
                          <a:solidFill>
                            <a:schemeClr val="bg1"/>
                          </a:solidFill>
                          <a:effectLst/>
                        </a:rPr>
                        <a:t>,</a:t>
                      </a:r>
                      <a:r>
                        <a:rPr lang="en-US" sz="1200" b="1" u="none" strike="noStrike" noProof="0" dirty="0">
                          <a:solidFill>
                            <a:schemeClr val="bg1"/>
                          </a:solidFill>
                          <a:effectLst/>
                        </a:rPr>
                        <a:t>39</a:t>
                      </a:r>
                      <a:r>
                        <a:rPr lang="ro-RO" sz="1200" b="1" u="none" strike="noStrike" noProof="0" dirty="0">
                          <a:solidFill>
                            <a:schemeClr val="bg1"/>
                          </a:solidFill>
                          <a:effectLst/>
                        </a:rPr>
                        <a:t>%</a:t>
                      </a:r>
                      <a:endParaRPr lang="ro-RO" sz="1200" b="1" i="0" u="none" strike="noStrike" noProof="0" dirty="0">
                        <a:solidFill>
                          <a:schemeClr val="bg1"/>
                        </a:solidFill>
                        <a:effectLst/>
                        <a:latin typeface="Arial" panose="020B0604020202020204" pitchFamily="34" charset="0"/>
                        <a:cs typeface="Arial" panose="020B0604020202020204" pitchFamily="34" charset="0"/>
                      </a:endParaRPr>
                    </a:p>
                  </a:txBody>
                  <a:tcPr marL="5358" marR="5358" marT="5358" marB="0" anchor="b"/>
                </a:tc>
                <a:extLst>
                  <a:ext uri="{0D108BD9-81ED-4DB2-BD59-A6C34878D82A}">
                    <a16:rowId xmlns:a16="http://schemas.microsoft.com/office/drawing/2014/main" val="10001"/>
                  </a:ext>
                </a:extLst>
              </a:tr>
              <a:tr h="322474">
                <a:tc>
                  <a:txBody>
                    <a:bodyPr/>
                    <a:lstStyle/>
                    <a:p>
                      <a:pPr algn="ctr"/>
                      <a:r>
                        <a:rPr lang="ro-RO" sz="1200" b="1" noProof="0" dirty="0">
                          <a:solidFill>
                            <a:schemeClr val="bg1"/>
                          </a:solidFill>
                        </a:rPr>
                        <a:t>B</a:t>
                      </a:r>
                      <a:endParaRPr lang="ro-RO" sz="1200" b="1" noProof="0" dirty="0">
                        <a:solidFill>
                          <a:schemeClr val="bg1"/>
                        </a:solidFill>
                        <a:latin typeface="Arial" panose="020B0604020202020204" pitchFamily="34" charset="0"/>
                        <a:cs typeface="Arial" panose="020B0604020202020204" pitchFamily="34" charset="0"/>
                      </a:endParaRPr>
                    </a:p>
                  </a:txBody>
                  <a:tcPr marL="51435" marR="51435" marT="25718" marB="25718"/>
                </a:tc>
                <a:tc>
                  <a:txBody>
                    <a:bodyPr/>
                    <a:lstStyle/>
                    <a:p>
                      <a:pPr algn="ctr"/>
                      <a:r>
                        <a:rPr lang="en-US" sz="1200" b="1" noProof="0" dirty="0">
                          <a:solidFill>
                            <a:schemeClr val="bg1"/>
                          </a:solidFill>
                        </a:rPr>
                        <a:t>61</a:t>
                      </a:r>
                      <a:endParaRPr lang="ro-RO" sz="1200" b="1" noProof="0" dirty="0">
                        <a:solidFill>
                          <a:schemeClr val="bg1"/>
                        </a:solidFill>
                        <a:latin typeface="Arial" panose="020B0604020202020204" pitchFamily="34" charset="0"/>
                        <a:cs typeface="Arial" panose="020B0604020202020204" pitchFamily="34" charset="0"/>
                      </a:endParaRPr>
                    </a:p>
                  </a:txBody>
                  <a:tcPr marL="51435" marR="51435" marT="25718" marB="25718"/>
                </a:tc>
                <a:tc>
                  <a:txBody>
                    <a:bodyPr/>
                    <a:lstStyle/>
                    <a:p>
                      <a:pPr algn="ctr"/>
                      <a:r>
                        <a:rPr lang="ro-RO" sz="1200" b="1" noProof="0" dirty="0">
                          <a:solidFill>
                            <a:schemeClr val="bg1"/>
                          </a:solidFill>
                        </a:rPr>
                        <a:t>17,8</a:t>
                      </a:r>
                      <a:endParaRPr lang="ro-RO" sz="1200" b="1" noProof="0" dirty="0">
                        <a:solidFill>
                          <a:schemeClr val="bg1"/>
                        </a:solidFill>
                        <a:latin typeface="Arial" panose="020B0604020202020204" pitchFamily="34" charset="0"/>
                        <a:cs typeface="Arial" panose="020B0604020202020204" pitchFamily="34" charset="0"/>
                      </a:endParaRPr>
                    </a:p>
                  </a:txBody>
                  <a:tcPr marL="51435" marR="51435" marT="25718" marB="25718"/>
                </a:tc>
                <a:tc>
                  <a:txBody>
                    <a:bodyPr/>
                    <a:lstStyle/>
                    <a:p>
                      <a:pPr algn="ctr" fontAlgn="b"/>
                      <a:r>
                        <a:rPr lang="ro-RO" sz="1200" b="1" u="none" strike="noStrike" noProof="0" dirty="0">
                          <a:solidFill>
                            <a:schemeClr val="bg1"/>
                          </a:solidFill>
                          <a:effectLst/>
                        </a:rPr>
                        <a:t>488 226,10</a:t>
                      </a:r>
                      <a:endParaRPr lang="ro-RO" sz="1200" b="1" i="0" u="none" strike="noStrike" noProof="0" dirty="0">
                        <a:solidFill>
                          <a:schemeClr val="bg1"/>
                        </a:solidFill>
                        <a:effectLst/>
                        <a:latin typeface="Arial" panose="020B0604020202020204" pitchFamily="34" charset="0"/>
                        <a:cs typeface="Arial" panose="020B0604020202020204" pitchFamily="34" charset="0"/>
                      </a:endParaRPr>
                    </a:p>
                  </a:txBody>
                  <a:tcPr marL="5358" marR="5358" marT="5358" marB="0" anchor="b"/>
                </a:tc>
                <a:tc>
                  <a:txBody>
                    <a:bodyPr/>
                    <a:lstStyle/>
                    <a:p>
                      <a:pPr algn="ctr" fontAlgn="b"/>
                      <a:r>
                        <a:rPr lang="en-US" sz="1200" b="1" u="none" strike="noStrike" noProof="0" dirty="0">
                          <a:solidFill>
                            <a:schemeClr val="bg1"/>
                          </a:solidFill>
                          <a:effectLst/>
                        </a:rPr>
                        <a:t>18,65</a:t>
                      </a:r>
                      <a:r>
                        <a:rPr lang="ro-RO" sz="1200" b="1" u="none" strike="noStrike" noProof="0" dirty="0">
                          <a:solidFill>
                            <a:schemeClr val="bg1"/>
                          </a:solidFill>
                          <a:effectLst/>
                        </a:rPr>
                        <a:t>%</a:t>
                      </a:r>
                      <a:endParaRPr lang="ro-RO" sz="1200" b="1" i="0" u="none" strike="noStrike" noProof="0" dirty="0">
                        <a:solidFill>
                          <a:schemeClr val="bg1"/>
                        </a:solidFill>
                        <a:effectLst/>
                        <a:latin typeface="Arial" panose="020B0604020202020204" pitchFamily="34" charset="0"/>
                        <a:cs typeface="Arial" panose="020B0604020202020204" pitchFamily="34" charset="0"/>
                      </a:endParaRPr>
                    </a:p>
                  </a:txBody>
                  <a:tcPr marL="5358" marR="5358" marT="5358" marB="0" anchor="b"/>
                </a:tc>
                <a:extLst>
                  <a:ext uri="{0D108BD9-81ED-4DB2-BD59-A6C34878D82A}">
                    <a16:rowId xmlns:a16="http://schemas.microsoft.com/office/drawing/2014/main" val="10002"/>
                  </a:ext>
                </a:extLst>
              </a:tr>
              <a:tr h="322474">
                <a:tc>
                  <a:txBody>
                    <a:bodyPr/>
                    <a:lstStyle/>
                    <a:p>
                      <a:pPr algn="ctr"/>
                      <a:r>
                        <a:rPr lang="ro-RO" sz="1200" b="1" noProof="0" dirty="0">
                          <a:solidFill>
                            <a:schemeClr val="bg1"/>
                          </a:solidFill>
                        </a:rPr>
                        <a:t>C</a:t>
                      </a:r>
                      <a:endParaRPr lang="ro-RO" sz="1200" b="1" noProof="0" dirty="0">
                        <a:solidFill>
                          <a:schemeClr val="bg1"/>
                        </a:solidFill>
                        <a:latin typeface="Arial" panose="020B0604020202020204" pitchFamily="34" charset="0"/>
                        <a:cs typeface="Arial" panose="020B0604020202020204" pitchFamily="34" charset="0"/>
                      </a:endParaRPr>
                    </a:p>
                  </a:txBody>
                  <a:tcPr marL="51435" marR="51435" marT="25718" marB="25718"/>
                </a:tc>
                <a:tc>
                  <a:txBody>
                    <a:bodyPr/>
                    <a:lstStyle/>
                    <a:p>
                      <a:pPr algn="ctr"/>
                      <a:r>
                        <a:rPr lang="en-US" sz="1200" b="1" noProof="0" dirty="0">
                          <a:solidFill>
                            <a:schemeClr val="bg1"/>
                          </a:solidFill>
                        </a:rPr>
                        <a:t>223</a:t>
                      </a:r>
                      <a:endParaRPr lang="ro-RO" sz="1200" b="1" noProof="0" dirty="0">
                        <a:solidFill>
                          <a:schemeClr val="bg1"/>
                        </a:solidFill>
                        <a:latin typeface="Arial" panose="020B0604020202020204" pitchFamily="34" charset="0"/>
                        <a:cs typeface="Arial" panose="020B0604020202020204" pitchFamily="34" charset="0"/>
                      </a:endParaRPr>
                    </a:p>
                  </a:txBody>
                  <a:tcPr marL="51435" marR="51435" marT="25718" marB="25718"/>
                </a:tc>
                <a:tc>
                  <a:txBody>
                    <a:bodyPr/>
                    <a:lstStyle/>
                    <a:p>
                      <a:pPr algn="ctr"/>
                      <a:r>
                        <a:rPr lang="ro-RO" sz="1200" b="1" noProof="0" dirty="0">
                          <a:solidFill>
                            <a:schemeClr val="bg1"/>
                          </a:solidFill>
                        </a:rPr>
                        <a:t>72,4</a:t>
                      </a:r>
                      <a:endParaRPr lang="ro-RO" sz="1200" b="1" noProof="0" dirty="0">
                        <a:solidFill>
                          <a:schemeClr val="bg1"/>
                        </a:solidFill>
                        <a:latin typeface="Arial" panose="020B0604020202020204" pitchFamily="34" charset="0"/>
                        <a:cs typeface="Arial" panose="020B0604020202020204" pitchFamily="34" charset="0"/>
                      </a:endParaRPr>
                    </a:p>
                  </a:txBody>
                  <a:tcPr marL="51435" marR="51435" marT="25718" marB="25718"/>
                </a:tc>
                <a:tc>
                  <a:txBody>
                    <a:bodyPr/>
                    <a:lstStyle/>
                    <a:p>
                      <a:pPr algn="ctr" fontAlgn="b"/>
                      <a:r>
                        <a:rPr lang="ro-RO" sz="1200" b="1" u="none" strike="noStrike" noProof="0" dirty="0">
                          <a:solidFill>
                            <a:schemeClr val="bg1"/>
                          </a:solidFill>
                          <a:effectLst/>
                        </a:rPr>
                        <a:t>6</a:t>
                      </a:r>
                      <a:r>
                        <a:rPr lang="en-US" sz="1200" b="1" u="none" strike="noStrike" noProof="0" dirty="0">
                          <a:solidFill>
                            <a:schemeClr val="bg1"/>
                          </a:solidFill>
                          <a:effectLst/>
                        </a:rPr>
                        <a:t>65 757,19</a:t>
                      </a:r>
                      <a:endParaRPr lang="ro-RO" sz="1200" b="1" i="0" u="none" strike="noStrike" noProof="0" dirty="0">
                        <a:solidFill>
                          <a:schemeClr val="bg1"/>
                        </a:solidFill>
                        <a:effectLst/>
                        <a:latin typeface="Arial" panose="020B0604020202020204" pitchFamily="34" charset="0"/>
                        <a:cs typeface="Arial" panose="020B0604020202020204" pitchFamily="34" charset="0"/>
                      </a:endParaRPr>
                    </a:p>
                  </a:txBody>
                  <a:tcPr marL="5358" marR="5358" marT="5358" marB="0" anchor="b"/>
                </a:tc>
                <a:tc>
                  <a:txBody>
                    <a:bodyPr/>
                    <a:lstStyle/>
                    <a:p>
                      <a:pPr algn="ctr" fontAlgn="b"/>
                      <a:r>
                        <a:rPr lang="en-US" sz="1200" b="1" u="none" strike="noStrike" noProof="0" dirty="0">
                          <a:solidFill>
                            <a:schemeClr val="bg1"/>
                          </a:solidFill>
                          <a:effectLst/>
                        </a:rPr>
                        <a:t>15,96</a:t>
                      </a:r>
                      <a:r>
                        <a:rPr lang="ro-RO" sz="1200" b="1" u="none" strike="noStrike" noProof="0" dirty="0">
                          <a:solidFill>
                            <a:schemeClr val="bg1"/>
                          </a:solidFill>
                          <a:effectLst/>
                        </a:rPr>
                        <a:t>%</a:t>
                      </a:r>
                      <a:endParaRPr lang="ro-RO" sz="1200" b="1" i="0" u="none" strike="noStrike" noProof="0" dirty="0">
                        <a:solidFill>
                          <a:schemeClr val="bg1"/>
                        </a:solidFill>
                        <a:effectLst/>
                        <a:latin typeface="Arial" panose="020B0604020202020204" pitchFamily="34" charset="0"/>
                        <a:cs typeface="Arial" panose="020B0604020202020204" pitchFamily="34" charset="0"/>
                      </a:endParaRPr>
                    </a:p>
                  </a:txBody>
                  <a:tcPr marL="5358" marR="5358" marT="5358" marB="0" anchor="b"/>
                </a:tc>
                <a:extLst>
                  <a:ext uri="{0D108BD9-81ED-4DB2-BD59-A6C34878D82A}">
                    <a16:rowId xmlns:a16="http://schemas.microsoft.com/office/drawing/2014/main" val="10003"/>
                  </a:ext>
                </a:extLst>
              </a:tr>
              <a:tr h="322474">
                <a:tc>
                  <a:txBody>
                    <a:bodyPr/>
                    <a:lstStyle/>
                    <a:p>
                      <a:pPr algn="ctr"/>
                      <a:r>
                        <a:rPr lang="ro-RO" sz="1200" b="1" noProof="0" dirty="0">
                          <a:solidFill>
                            <a:schemeClr val="bg1"/>
                          </a:solidFill>
                        </a:rPr>
                        <a:t>TOTAL</a:t>
                      </a:r>
                      <a:endParaRPr lang="ro-RO" sz="1200" b="1" noProof="0" dirty="0">
                        <a:solidFill>
                          <a:schemeClr val="bg1"/>
                        </a:solidFill>
                        <a:latin typeface="Arial" panose="020B0604020202020204" pitchFamily="34" charset="0"/>
                        <a:cs typeface="Arial" panose="020B0604020202020204" pitchFamily="34" charset="0"/>
                      </a:endParaRPr>
                    </a:p>
                  </a:txBody>
                  <a:tcPr marL="51435" marR="51435" marT="25718" marB="25718"/>
                </a:tc>
                <a:tc>
                  <a:txBody>
                    <a:bodyPr/>
                    <a:lstStyle/>
                    <a:p>
                      <a:pPr algn="ctr"/>
                      <a:r>
                        <a:rPr lang="en-US" sz="1200" b="1" noProof="0" dirty="0">
                          <a:solidFill>
                            <a:schemeClr val="bg1"/>
                          </a:solidFill>
                        </a:rPr>
                        <a:t>308</a:t>
                      </a:r>
                      <a:endParaRPr lang="ro-RO" sz="1200" b="1" noProof="0" dirty="0">
                        <a:solidFill>
                          <a:schemeClr val="bg1"/>
                        </a:solidFill>
                        <a:latin typeface="Arial" panose="020B0604020202020204" pitchFamily="34" charset="0"/>
                        <a:cs typeface="Arial" panose="020B0604020202020204" pitchFamily="34" charset="0"/>
                      </a:endParaRPr>
                    </a:p>
                  </a:txBody>
                  <a:tcPr marL="51435" marR="51435" marT="25718" marB="25718"/>
                </a:tc>
                <a:tc>
                  <a:txBody>
                    <a:bodyPr/>
                    <a:lstStyle/>
                    <a:p>
                      <a:pPr algn="ctr"/>
                      <a:r>
                        <a:rPr lang="ro-RO" sz="1200" b="1" noProof="0" dirty="0">
                          <a:solidFill>
                            <a:schemeClr val="bg1"/>
                          </a:solidFill>
                        </a:rPr>
                        <a:t>-</a:t>
                      </a:r>
                      <a:endParaRPr lang="ro-RO" sz="1200" b="1" noProof="0" dirty="0">
                        <a:solidFill>
                          <a:schemeClr val="bg1"/>
                        </a:solidFill>
                        <a:latin typeface="Arial" panose="020B0604020202020204" pitchFamily="34" charset="0"/>
                        <a:cs typeface="Arial" panose="020B0604020202020204" pitchFamily="34" charset="0"/>
                      </a:endParaRPr>
                    </a:p>
                  </a:txBody>
                  <a:tcPr marL="51435" marR="51435" marT="25718" marB="25718"/>
                </a:tc>
                <a:tc>
                  <a:txBody>
                    <a:bodyPr/>
                    <a:lstStyle/>
                    <a:p>
                      <a:pPr algn="ctr" fontAlgn="t"/>
                      <a:r>
                        <a:rPr lang="en-US" sz="1200" b="1" u="none" strike="noStrike" noProof="0" dirty="0">
                          <a:solidFill>
                            <a:schemeClr val="bg1"/>
                          </a:solidFill>
                          <a:effectLst/>
                        </a:rPr>
                        <a:t>4 171 004</a:t>
                      </a:r>
                      <a:r>
                        <a:rPr lang="ro-RO" sz="1200" b="1" u="none" strike="noStrike" noProof="0" dirty="0">
                          <a:solidFill>
                            <a:schemeClr val="bg1"/>
                          </a:solidFill>
                          <a:effectLst/>
                        </a:rPr>
                        <a:t>,</a:t>
                      </a:r>
                      <a:r>
                        <a:rPr lang="en-US" sz="1200" b="1" u="none" strike="noStrike" noProof="0" dirty="0">
                          <a:solidFill>
                            <a:schemeClr val="bg1"/>
                          </a:solidFill>
                          <a:effectLst/>
                        </a:rPr>
                        <a:t>0</a:t>
                      </a:r>
                      <a:r>
                        <a:rPr lang="ro-RO" sz="1200" b="1" u="none" strike="noStrike" noProof="0" dirty="0">
                          <a:solidFill>
                            <a:schemeClr val="bg1"/>
                          </a:solidFill>
                          <a:effectLst/>
                        </a:rPr>
                        <a:t>0</a:t>
                      </a:r>
                      <a:endParaRPr lang="ro-RO" sz="1200" b="1" i="0" u="none" strike="noStrike" noProof="0" dirty="0">
                        <a:solidFill>
                          <a:schemeClr val="bg1"/>
                        </a:solidFill>
                        <a:effectLst/>
                        <a:latin typeface="Arial" panose="020B0604020202020204" pitchFamily="34" charset="0"/>
                        <a:cs typeface="Arial" panose="020B0604020202020204" pitchFamily="34" charset="0"/>
                      </a:endParaRPr>
                    </a:p>
                  </a:txBody>
                  <a:tcPr marL="5358" marR="5358" marT="5358" marB="0"/>
                </a:tc>
                <a:tc>
                  <a:txBody>
                    <a:bodyPr/>
                    <a:lstStyle/>
                    <a:p>
                      <a:pPr algn="ctr"/>
                      <a:r>
                        <a:rPr lang="ro-RO" sz="1200" b="1" noProof="0" dirty="0">
                          <a:solidFill>
                            <a:schemeClr val="bg1"/>
                          </a:solidFill>
                        </a:rPr>
                        <a:t>-</a:t>
                      </a:r>
                      <a:endParaRPr lang="ro-RO" sz="1200" b="1" noProof="0" dirty="0">
                        <a:solidFill>
                          <a:schemeClr val="bg1"/>
                        </a:solidFill>
                        <a:latin typeface="Arial" panose="020B0604020202020204" pitchFamily="34" charset="0"/>
                        <a:cs typeface="Arial" panose="020B0604020202020204" pitchFamily="34" charset="0"/>
                      </a:endParaRPr>
                    </a:p>
                  </a:txBody>
                  <a:tcPr marL="51435" marR="51435" marT="25718" marB="25718"/>
                </a:tc>
                <a:extLst>
                  <a:ext uri="{0D108BD9-81ED-4DB2-BD59-A6C34878D82A}">
                    <a16:rowId xmlns:a16="http://schemas.microsoft.com/office/drawing/2014/main" val="10004"/>
                  </a:ext>
                </a:extLst>
              </a:tr>
            </a:tbl>
          </a:graphicData>
        </a:graphic>
      </p:graphicFrame>
      <p:sp>
        <p:nvSpPr>
          <p:cNvPr id="9" name="Прямоугольник 8"/>
          <p:cNvSpPr/>
          <p:nvPr/>
        </p:nvSpPr>
        <p:spPr>
          <a:xfrm>
            <a:off x="971601" y="197346"/>
            <a:ext cx="7704854" cy="246221"/>
          </a:xfrm>
          <a:prstGeom prst="rect">
            <a:avLst/>
          </a:prstGeom>
        </p:spPr>
        <p:txBody>
          <a:bodyPr wrap="square">
            <a:spAutoFit/>
          </a:bodyPr>
          <a:lstStyle/>
          <a:p>
            <a:pPr algn="just"/>
            <a:r>
              <a:rPr lang="en-US" sz="1000" b="1" dirty="0"/>
              <a:t>	</a:t>
            </a:r>
            <a:endParaRPr lang="ru-RU" sz="1000" dirty="0"/>
          </a:p>
        </p:txBody>
      </p:sp>
    </p:spTree>
    <p:extLst>
      <p:ext uri="{BB962C8B-B14F-4D97-AF65-F5344CB8AC3E}">
        <p14:creationId xmlns:p14="http://schemas.microsoft.com/office/powerpoint/2010/main" val="6162968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550" y="404664"/>
            <a:ext cx="7200897" cy="1115921"/>
          </a:xfrm>
          <a:noFill/>
        </p:spPr>
        <p:txBody>
          <a:bodyPr>
            <a:noAutofit/>
          </a:bodyPr>
          <a:lstStyle/>
          <a:p>
            <a:r>
              <a:rPr lang="en-US" sz="2000" dirty="0">
                <a:solidFill>
                  <a:srgbClr val="FFFF00"/>
                </a:solidFill>
                <a:effectLst>
                  <a:outerShdw blurRad="38100" dist="38100" dir="2700000" algn="tl">
                    <a:srgbClr val="000000">
                      <a:alpha val="43137"/>
                    </a:srgbClr>
                  </a:outerShdw>
                </a:effectLst>
              </a:rPr>
              <a:t>Provenien</a:t>
            </a:r>
            <a:r>
              <a:rPr lang="ro-RO" sz="2000" dirty="0">
                <a:solidFill>
                  <a:srgbClr val="FFFF00"/>
                </a:solidFill>
                <a:effectLst>
                  <a:outerShdw blurRad="38100" dist="38100" dir="2700000" algn="tl">
                    <a:srgbClr val="000000">
                      <a:alpha val="43137"/>
                    </a:srgbClr>
                  </a:outerShdw>
                </a:effectLst>
              </a:rPr>
              <a:t>ț</a:t>
            </a:r>
            <a:r>
              <a:rPr lang="en-US" sz="2000" dirty="0">
                <a:solidFill>
                  <a:srgbClr val="FFFF00"/>
                </a:solidFill>
                <a:effectLst>
                  <a:outerShdw blurRad="38100" dist="38100" dir="2700000" algn="tl">
                    <a:srgbClr val="000000">
                      <a:alpha val="43137"/>
                    </a:srgbClr>
                  </a:outerShdw>
                </a:effectLst>
              </a:rPr>
              <a:t>a medicamentelor achizi</a:t>
            </a:r>
            <a:r>
              <a:rPr lang="ro-RO" sz="2000" dirty="0">
                <a:solidFill>
                  <a:srgbClr val="FFFF00"/>
                </a:solidFill>
                <a:effectLst>
                  <a:outerShdw blurRad="38100" dist="38100" dir="2700000" algn="tl">
                    <a:srgbClr val="000000">
                      <a:alpha val="43137"/>
                    </a:srgbClr>
                  </a:outerShdw>
                </a:effectLst>
              </a:rPr>
              <a:t>ț</a:t>
            </a:r>
            <a:r>
              <a:rPr lang="en-US" sz="2000" dirty="0">
                <a:solidFill>
                  <a:srgbClr val="FFFF00"/>
                </a:solidFill>
                <a:effectLst>
                  <a:outerShdw blurRad="38100" dist="38100" dir="2700000" algn="tl">
                    <a:srgbClr val="000000">
                      <a:alpha val="43137"/>
                    </a:srgbClr>
                  </a:outerShdw>
                </a:effectLst>
              </a:rPr>
              <a:t>ionate </a:t>
            </a:r>
            <a:br>
              <a:rPr lang="en-US" sz="2000" dirty="0">
                <a:solidFill>
                  <a:srgbClr val="FFFF00"/>
                </a:solidFill>
                <a:effectLst>
                  <a:outerShdw blurRad="38100" dist="38100" dir="2700000" algn="tl">
                    <a:srgbClr val="000000">
                      <a:alpha val="43137"/>
                    </a:srgbClr>
                  </a:outerShdw>
                </a:effectLst>
              </a:rPr>
            </a:br>
            <a:r>
              <a:rPr lang="en-US" sz="2000" dirty="0">
                <a:solidFill>
                  <a:srgbClr val="FFFF00"/>
                </a:solidFill>
                <a:effectLst>
                  <a:outerShdw blurRad="38100" dist="38100" dir="2700000" algn="tl">
                    <a:srgbClr val="000000">
                      <a:alpha val="43137"/>
                    </a:srgbClr>
                  </a:outerShdw>
                </a:effectLst>
              </a:rPr>
              <a:t>dup</a:t>
            </a:r>
            <a:r>
              <a:rPr lang="ro-RO" sz="2000" dirty="0">
                <a:solidFill>
                  <a:srgbClr val="FFFF00"/>
                </a:solidFill>
                <a:effectLst>
                  <a:outerShdw blurRad="38100" dist="38100" dir="2700000" algn="tl">
                    <a:srgbClr val="000000">
                      <a:alpha val="43137"/>
                    </a:srgbClr>
                  </a:outerShdw>
                </a:effectLst>
              </a:rPr>
              <a:t>ă</a:t>
            </a:r>
            <a:r>
              <a:rPr lang="en-US" sz="2000" dirty="0">
                <a:solidFill>
                  <a:srgbClr val="FFFF00"/>
                </a:solidFill>
                <a:effectLst>
                  <a:outerShdw blurRad="38100" dist="38100" dir="2700000" algn="tl">
                    <a:srgbClr val="000000">
                      <a:alpha val="43137"/>
                    </a:srgbClr>
                  </a:outerShdw>
                </a:effectLst>
              </a:rPr>
              <a:t> </a:t>
            </a:r>
            <a:r>
              <a:rPr lang="ro-RO" sz="2000" dirty="0">
                <a:solidFill>
                  <a:srgbClr val="FFFF00"/>
                </a:solidFill>
                <a:effectLst>
                  <a:outerShdw blurRad="38100" dist="38100" dir="2700000" algn="tl">
                    <a:srgbClr val="000000">
                      <a:alpha val="43137"/>
                    </a:srgbClr>
                  </a:outerShdw>
                </a:effectLst>
              </a:rPr>
              <a:t>ță</a:t>
            </a:r>
            <a:r>
              <a:rPr lang="en-US" sz="2000" dirty="0">
                <a:solidFill>
                  <a:srgbClr val="FFFF00"/>
                </a:solidFill>
                <a:effectLst>
                  <a:outerShdw blurRad="38100" dist="38100" dir="2700000" algn="tl">
                    <a:srgbClr val="000000">
                      <a:alpha val="43137"/>
                    </a:srgbClr>
                  </a:outerShdw>
                </a:effectLst>
              </a:rPr>
              <a:t>ri</a:t>
            </a:r>
            <a:endParaRPr lang="ru-RU" sz="2000" dirty="0">
              <a:solidFill>
                <a:srgbClr val="FFFF00"/>
              </a:solidFill>
              <a:effectLst>
                <a:outerShdw blurRad="38100" dist="38100" dir="2700000" algn="tl">
                  <a:srgbClr val="000000">
                    <a:alpha val="43137"/>
                  </a:srgbClr>
                </a:outerShdw>
              </a:effectLst>
            </a:endParaRPr>
          </a:p>
        </p:txBody>
      </p:sp>
      <p:graphicFrame>
        <p:nvGraphicFramePr>
          <p:cNvPr id="8" name="Объект 7"/>
          <p:cNvGraphicFramePr>
            <a:graphicFrameLocks noGrp="1"/>
          </p:cNvGraphicFramePr>
          <p:nvPr>
            <p:ph idx="1"/>
            <p:extLst>
              <p:ext uri="{D42A27DB-BD31-4B8C-83A1-F6EECF244321}">
                <p14:modId xmlns:p14="http://schemas.microsoft.com/office/powerpoint/2010/main" val="1854606673"/>
              </p:ext>
            </p:extLst>
          </p:nvPr>
        </p:nvGraphicFramePr>
        <p:xfrm>
          <a:off x="755576" y="2060848"/>
          <a:ext cx="7776864" cy="43204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895714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3585" y="332656"/>
            <a:ext cx="7200897" cy="577163"/>
          </a:xfrm>
          <a:noFill/>
        </p:spPr>
        <p:txBody>
          <a:bodyPr>
            <a:noAutofit/>
          </a:bodyPr>
          <a:lstStyle/>
          <a:p>
            <a:r>
              <a:rPr lang="en-US" sz="2000" dirty="0">
                <a:solidFill>
                  <a:srgbClr val="FFFF00"/>
                </a:solidFill>
                <a:effectLst>
                  <a:outerShdw blurRad="38100" dist="38100" dir="2700000" algn="tl">
                    <a:srgbClr val="000000">
                      <a:alpha val="43137"/>
                    </a:srgbClr>
                  </a:outerShdw>
                </a:effectLst>
              </a:rPr>
              <a:t>Gruparea medicamentelor conform </a:t>
            </a:r>
            <a:br>
              <a:rPr lang="en-US" sz="2000" dirty="0">
                <a:solidFill>
                  <a:srgbClr val="FFFF00"/>
                </a:solidFill>
                <a:effectLst>
                  <a:outerShdw blurRad="38100" dist="38100" dir="2700000" algn="tl">
                    <a:srgbClr val="000000">
                      <a:alpha val="43137"/>
                    </a:srgbClr>
                  </a:outerShdw>
                </a:effectLst>
              </a:rPr>
            </a:br>
            <a:r>
              <a:rPr lang="en-US" sz="2000" dirty="0">
                <a:solidFill>
                  <a:srgbClr val="FFFF00"/>
                </a:solidFill>
                <a:effectLst>
                  <a:outerShdw blurRad="38100" dist="38100" dir="2700000" algn="tl">
                    <a:srgbClr val="000000">
                      <a:alpha val="43137"/>
                    </a:srgbClr>
                  </a:outerShdw>
                </a:effectLst>
              </a:rPr>
              <a:t>ABC </a:t>
            </a:r>
            <a:r>
              <a:rPr lang="ro-RO" sz="2000" dirty="0">
                <a:solidFill>
                  <a:srgbClr val="FFFF00"/>
                </a:solidFill>
                <a:effectLst>
                  <a:outerShdw blurRad="38100" dist="38100" dir="2700000" algn="tl">
                    <a:srgbClr val="000000">
                      <a:alpha val="43137"/>
                    </a:srgbClr>
                  </a:outerShdw>
                </a:effectLst>
              </a:rPr>
              <a:t>ș</a:t>
            </a:r>
            <a:r>
              <a:rPr lang="en-US" sz="2000" dirty="0">
                <a:solidFill>
                  <a:srgbClr val="FFFF00"/>
                </a:solidFill>
                <a:effectLst>
                  <a:outerShdw blurRad="38100" dist="38100" dir="2700000" algn="tl">
                    <a:srgbClr val="000000">
                      <a:alpha val="43137"/>
                    </a:srgbClr>
                  </a:outerShdw>
                </a:effectLst>
              </a:rPr>
              <a:t>i VEN</a:t>
            </a:r>
            <a:endParaRPr lang="ru-RU" sz="2000" dirty="0">
              <a:solidFill>
                <a:srgbClr val="FFFF00"/>
              </a:solidFill>
              <a:effectLst>
                <a:outerShdw blurRad="38100" dist="38100" dir="2700000" algn="tl">
                  <a:srgbClr val="000000">
                    <a:alpha val="43137"/>
                  </a:srgbClr>
                </a:outerShdw>
              </a:effectLst>
            </a:endParaRPr>
          </a:p>
        </p:txBody>
      </p:sp>
      <p:sp>
        <p:nvSpPr>
          <p:cNvPr id="3" name="Прямоугольник 2"/>
          <p:cNvSpPr/>
          <p:nvPr/>
        </p:nvSpPr>
        <p:spPr>
          <a:xfrm>
            <a:off x="827584" y="1052737"/>
            <a:ext cx="7459855" cy="2523768"/>
          </a:xfrm>
          <a:prstGeom prst="rect">
            <a:avLst/>
          </a:prstGeom>
          <a:solidFill>
            <a:schemeClr val="tx1"/>
          </a:solidFill>
        </p:spPr>
        <p:txBody>
          <a:bodyPr wrap="square">
            <a:spAutoFit/>
          </a:bodyPr>
          <a:lstStyle/>
          <a:p>
            <a:pPr algn="just"/>
            <a:r>
              <a:rPr lang="en-US" dirty="0"/>
              <a:t>	</a:t>
            </a:r>
            <a:r>
              <a:rPr lang="en-US" sz="1400" dirty="0">
                <a:solidFill>
                  <a:schemeClr val="bg1"/>
                </a:solidFill>
              </a:rPr>
              <a:t>Fiecare din medicamentele supuse analizelor ABC şi VEN a fost clasate la două grupe. Astfel, fiecare medicament va acumula una din îmbinările de grupe după cum urmează: V-A; V-B; V-C; E-A; E-B; E-C; N-A; N-B; N-C. Dintre cele nouă variante teoretic posibile, două pot să fie excluse din start, acestea sunt grupările N-B şi N-C. Includerea sau neincluderea medicamentelor din aceste două grupe (N-B şi N-C) în lista celor ce vor fi achiziţionate se decide în funcţie de disponibilitatea surselor financiare. În caz de insuf</a:t>
            </a:r>
            <a:r>
              <a:rPr lang="ro-RO" sz="1400" dirty="0">
                <a:solidFill>
                  <a:schemeClr val="bg1"/>
                </a:solidFill>
              </a:rPr>
              <a:t>i</a:t>
            </a:r>
            <a:r>
              <a:rPr lang="en-US" sz="1400" dirty="0">
                <a:solidFill>
                  <a:schemeClr val="bg1"/>
                </a:solidFill>
              </a:rPr>
              <a:t>c</a:t>
            </a:r>
            <a:r>
              <a:rPr lang="ro-RO" sz="1400" dirty="0">
                <a:solidFill>
                  <a:schemeClr val="bg1"/>
                </a:solidFill>
              </a:rPr>
              <a:t>i</a:t>
            </a:r>
            <a:r>
              <a:rPr lang="en-US" sz="1400" dirty="0">
                <a:solidFill>
                  <a:schemeClr val="bg1"/>
                </a:solidFill>
              </a:rPr>
              <a:t>enţă a surselor financiare, aceste două grupe se exclud. Dacă, după excluderea acestor două grupe insuficienţa surselor financiare continuă să persiste, cantitatea necesară de medicamente va fi micşorată pe principiul proporţionalităţii sau ţinîndu-se cont de priorităţile şi importanţa unor medicamente, cantitatea lor va rămîne intactă, iar a </a:t>
            </a:r>
            <a:r>
              <a:rPr lang="ro-RO" sz="1400" dirty="0">
                <a:solidFill>
                  <a:schemeClr val="bg1"/>
                </a:solidFill>
              </a:rPr>
              <a:t>a</a:t>
            </a:r>
            <a:r>
              <a:rPr lang="en-US" sz="1400" dirty="0">
                <a:solidFill>
                  <a:schemeClr val="bg1"/>
                </a:solidFill>
              </a:rPr>
              <a:t>ltor preparate (spre exemplu - din gruparea N-A) se va micşora sau ele vor fi excluse.</a:t>
            </a:r>
            <a:endParaRPr lang="ru-RU" sz="1400" dirty="0">
              <a:solidFill>
                <a:schemeClr val="bg1"/>
              </a:solidFill>
            </a:endParaRPr>
          </a:p>
        </p:txBody>
      </p:sp>
      <p:graphicFrame>
        <p:nvGraphicFramePr>
          <p:cNvPr id="4" name="Объект 11"/>
          <p:cNvGraphicFramePr>
            <a:graphicFrameLocks/>
          </p:cNvGraphicFramePr>
          <p:nvPr>
            <p:extLst>
              <p:ext uri="{D42A27DB-BD31-4B8C-83A1-F6EECF244321}">
                <p14:modId xmlns:p14="http://schemas.microsoft.com/office/powerpoint/2010/main" val="3328930425"/>
              </p:ext>
            </p:extLst>
          </p:nvPr>
        </p:nvGraphicFramePr>
        <p:xfrm>
          <a:off x="323528" y="3719423"/>
          <a:ext cx="8568952" cy="30219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1235152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ChangeArrowheads="1"/>
          </p:cNvSpPr>
          <p:nvPr/>
        </p:nvSpPr>
        <p:spPr bwMode="black">
          <a:xfrm>
            <a:off x="2000250" y="1849341"/>
            <a:ext cx="5143500" cy="3159323"/>
          </a:xfrm>
          <a:prstGeom prst="rect">
            <a:avLst/>
          </a:prstGeom>
          <a:noFill/>
          <a:ln w="9525">
            <a:noFill/>
            <a:miter lim="800000"/>
            <a:headEnd/>
            <a:tailEnd/>
          </a:ln>
          <a:effectLst/>
        </p:spPr>
        <p:txBody>
          <a:bodyPr anchor="ctr"/>
          <a:lstStyle/>
          <a:p>
            <a:pPr>
              <a:buClr>
                <a:srgbClr val="00CC00"/>
              </a:buClr>
              <a:buFont typeface="Wingdings" pitchFamily="2" charset="2"/>
              <a:buNone/>
            </a:pPr>
            <a:r>
              <a:rPr lang="en-US" sz="1575" b="1" dirty="0">
                <a:solidFill>
                  <a:srgbClr val="00CC00"/>
                </a:solidFill>
                <a:effectLst>
                  <a:outerShdw blurRad="38100" dist="38100" dir="2700000" algn="tl">
                    <a:srgbClr val="000000"/>
                  </a:outerShdw>
                </a:effectLst>
                <a:latin typeface="Tw Cen MT" pitchFamily="34" charset="0"/>
              </a:rPr>
              <a:t>	</a:t>
            </a:r>
            <a:endParaRPr lang="en-US" sz="1463" b="1" dirty="0">
              <a:effectLst>
                <a:outerShdw blurRad="38100" dist="38100" dir="2700000" algn="tl">
                  <a:srgbClr val="000000"/>
                </a:outerShdw>
              </a:effectLst>
              <a:latin typeface="Tw Cen MT" pitchFamily="34" charset="0"/>
            </a:endParaRPr>
          </a:p>
        </p:txBody>
      </p:sp>
      <p:sp>
        <p:nvSpPr>
          <p:cNvPr id="6" name="Прямоугольник 5"/>
          <p:cNvSpPr/>
          <p:nvPr/>
        </p:nvSpPr>
        <p:spPr>
          <a:xfrm>
            <a:off x="1187625" y="1412776"/>
            <a:ext cx="6984776" cy="2862322"/>
          </a:xfrm>
          <a:prstGeom prst="rect">
            <a:avLst/>
          </a:prstGeom>
          <a:solidFill>
            <a:schemeClr val="tx1"/>
          </a:solidFill>
          <a:ln w="9525">
            <a:solidFill>
              <a:srgbClr val="99CCFF"/>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marL="214313" indent="-214313">
              <a:buFont typeface="Wingdings" panose="05000000000000000000" pitchFamily="2" charset="2"/>
              <a:buChar char="ü"/>
            </a:pPr>
            <a:r>
              <a:rPr lang="en-US" b="1" dirty="0">
                <a:solidFill>
                  <a:schemeClr val="bg1"/>
                </a:solidFill>
                <a:latin typeface="Arial" pitchFamily="34" charset="0"/>
                <a:cs typeface="Arial" pitchFamily="34" charset="0"/>
              </a:rPr>
              <a:t>M</a:t>
            </a:r>
            <a:r>
              <a:rPr lang="ro-RO" b="1" dirty="0">
                <a:solidFill>
                  <a:schemeClr val="bg1"/>
                </a:solidFill>
                <a:latin typeface="Arial" pitchFamily="34" charset="0"/>
                <a:cs typeface="Arial" pitchFamily="34" charset="0"/>
              </a:rPr>
              <a:t>edicamente și consumabile  –  </a:t>
            </a:r>
            <a:r>
              <a:rPr lang="en-US" b="1" dirty="0">
                <a:solidFill>
                  <a:schemeClr val="bg1"/>
                </a:solidFill>
                <a:latin typeface="Arial" pitchFamily="34" charset="0"/>
                <a:cs typeface="Arial" pitchFamily="34" charset="0"/>
              </a:rPr>
              <a:t>21 408,6 </a:t>
            </a:r>
            <a:r>
              <a:rPr lang="ro-RO" b="1" dirty="0">
                <a:solidFill>
                  <a:schemeClr val="bg1"/>
                </a:solidFill>
                <a:latin typeface="Arial" pitchFamily="34" charset="0"/>
                <a:cs typeface="Arial" pitchFamily="34" charset="0"/>
              </a:rPr>
              <a:t>mii lei:</a:t>
            </a:r>
            <a:endParaRPr lang="en-US" b="1" dirty="0">
              <a:solidFill>
                <a:schemeClr val="bg1"/>
              </a:solidFill>
              <a:latin typeface="Arial" pitchFamily="34" charset="0"/>
              <a:cs typeface="Arial" pitchFamily="34" charset="0"/>
            </a:endParaRPr>
          </a:p>
          <a:p>
            <a:pPr marL="675085" lvl="2" indent="-160735">
              <a:buFont typeface="Wingdings" panose="05000000000000000000" pitchFamily="2" charset="2"/>
              <a:buChar char="ü"/>
            </a:pPr>
            <a:r>
              <a:rPr lang="ro-RO" b="1" dirty="0">
                <a:solidFill>
                  <a:schemeClr val="bg1"/>
                </a:solidFill>
                <a:latin typeface="Arial" pitchFamily="34" charset="0"/>
                <a:cs typeface="Arial" pitchFamily="34" charset="0"/>
              </a:rPr>
              <a:t>Medicamente și </a:t>
            </a:r>
            <a:r>
              <a:rPr lang="ro-RO" b="1" dirty="0" err="1">
                <a:solidFill>
                  <a:schemeClr val="bg1"/>
                </a:solidFill>
                <a:latin typeface="Arial" pitchFamily="34" charset="0"/>
                <a:cs typeface="Arial" pitchFamily="34" charset="0"/>
              </a:rPr>
              <a:t>parafarmaceutice</a:t>
            </a:r>
            <a:r>
              <a:rPr lang="ro-RO" b="1" dirty="0">
                <a:solidFill>
                  <a:schemeClr val="bg1"/>
                </a:solidFill>
                <a:latin typeface="Arial" pitchFamily="34" charset="0"/>
                <a:cs typeface="Arial" pitchFamily="34" charset="0"/>
              </a:rPr>
              <a:t>  – 2 023,9 mii lei;</a:t>
            </a:r>
          </a:p>
          <a:p>
            <a:pPr marL="675085" lvl="2" indent="-160735">
              <a:buFont typeface="Wingdings" panose="05000000000000000000" pitchFamily="2" charset="2"/>
              <a:buChar char="ü"/>
            </a:pPr>
            <a:r>
              <a:rPr lang="ro-RO" b="1" dirty="0">
                <a:solidFill>
                  <a:schemeClr val="bg1"/>
                </a:solidFill>
                <a:latin typeface="Arial" pitchFamily="34" charset="0"/>
                <a:cs typeface="Arial" pitchFamily="34" charset="0"/>
              </a:rPr>
              <a:t>Cardio-stimulatoare – 1 752,7 mii lei;</a:t>
            </a:r>
          </a:p>
          <a:p>
            <a:pPr marL="675085" lvl="2" indent="-160735">
              <a:buFont typeface="Wingdings" panose="05000000000000000000" pitchFamily="2" charset="2"/>
              <a:buChar char="ü"/>
            </a:pPr>
            <a:r>
              <a:rPr lang="ro-RO" b="1" dirty="0">
                <a:solidFill>
                  <a:schemeClr val="bg1"/>
                </a:solidFill>
                <a:latin typeface="Arial" pitchFamily="34" charset="0"/>
                <a:cs typeface="Arial" pitchFamily="34" charset="0"/>
              </a:rPr>
              <a:t>Consumabile angiografie –  6 585,3 mii lei;</a:t>
            </a:r>
          </a:p>
          <a:p>
            <a:pPr marL="675085" lvl="2" indent="-160735">
              <a:buFont typeface="Wingdings" panose="05000000000000000000" pitchFamily="2" charset="2"/>
              <a:buChar char="ü"/>
            </a:pPr>
            <a:r>
              <a:rPr lang="ro-RO" b="1" dirty="0">
                <a:solidFill>
                  <a:schemeClr val="bg1"/>
                </a:solidFill>
                <a:latin typeface="Arial" pitchFamily="34" charset="0"/>
                <a:cs typeface="Arial" pitchFamily="34" charset="0"/>
              </a:rPr>
              <a:t>Consumabile pentru procedurile de electrofiziologie  – 537,1 mii lei;</a:t>
            </a:r>
          </a:p>
          <a:p>
            <a:pPr marL="675085" lvl="2" indent="-160735">
              <a:buFont typeface="Wingdings" panose="05000000000000000000" pitchFamily="2" charset="2"/>
              <a:buChar char="ü"/>
            </a:pPr>
            <a:r>
              <a:rPr lang="ro-RO" b="1" dirty="0" err="1">
                <a:solidFill>
                  <a:schemeClr val="bg1"/>
                </a:solidFill>
                <a:latin typeface="Arial" pitchFamily="34" charset="0"/>
                <a:cs typeface="Arial" pitchFamily="34" charset="0"/>
              </a:rPr>
              <a:t>Cardiochirurgia</a:t>
            </a:r>
            <a:r>
              <a:rPr lang="ro-RO" b="1" dirty="0">
                <a:solidFill>
                  <a:schemeClr val="bg1"/>
                </a:solidFill>
                <a:latin typeface="Arial" pitchFamily="34" charset="0"/>
                <a:cs typeface="Arial" pitchFamily="34" charset="0"/>
              </a:rPr>
              <a:t> –  6 857,5 mii lei; </a:t>
            </a:r>
          </a:p>
          <a:p>
            <a:pPr marL="728663" lvl="2" indent="-214313">
              <a:buClr>
                <a:schemeClr val="tx1"/>
              </a:buClr>
              <a:buSzPct val="100000"/>
              <a:buFont typeface="Wingdings" panose="05000000000000000000" pitchFamily="2" charset="2"/>
              <a:buChar char="ü"/>
            </a:pPr>
            <a:r>
              <a:rPr lang="ro-RO" b="1" dirty="0">
                <a:solidFill>
                  <a:schemeClr val="bg1"/>
                </a:solidFill>
                <a:latin typeface="Arial" pitchFamily="34" charset="0"/>
                <a:cs typeface="Arial" pitchFamily="34" charset="0"/>
              </a:rPr>
              <a:t>Titlu gratuit, ajutor umanitar – 3 652,1 mii lei.</a:t>
            </a:r>
          </a:p>
          <a:p>
            <a:pPr algn="l">
              <a:lnSpc>
                <a:spcPct val="100000"/>
              </a:lnSpc>
              <a:buFont typeface="Arial" pitchFamily="34" charset="0"/>
              <a:buChar char="•"/>
            </a:pPr>
            <a:r>
              <a:rPr lang="ro-RO" b="1" dirty="0">
                <a:solidFill>
                  <a:schemeClr val="bg1"/>
                </a:solidFill>
                <a:latin typeface="Arial" pitchFamily="34" charset="0"/>
                <a:cs typeface="Arial" pitchFamily="34" charset="0"/>
              </a:rPr>
              <a:t>Produse alimentare – </a:t>
            </a:r>
            <a:r>
              <a:rPr lang="en-US" b="1" dirty="0">
                <a:solidFill>
                  <a:schemeClr val="bg1"/>
                </a:solidFill>
                <a:latin typeface="Arial" pitchFamily="34" charset="0"/>
                <a:cs typeface="Arial" pitchFamily="34" charset="0"/>
              </a:rPr>
              <a:t>83,6</a:t>
            </a:r>
            <a:r>
              <a:rPr lang="ro-RO" b="1" dirty="0">
                <a:solidFill>
                  <a:schemeClr val="bg1"/>
                </a:solidFill>
                <a:latin typeface="Arial" pitchFamily="34" charset="0"/>
                <a:cs typeface="Arial" pitchFamily="34" charset="0"/>
              </a:rPr>
              <a:t> mii lei.</a:t>
            </a:r>
          </a:p>
          <a:p>
            <a:pPr algn="l">
              <a:lnSpc>
                <a:spcPct val="100000"/>
              </a:lnSpc>
              <a:buFont typeface="Arial" pitchFamily="34" charset="0"/>
              <a:buChar char="•"/>
            </a:pPr>
            <a:r>
              <a:rPr lang="ro-RO" b="1" dirty="0">
                <a:solidFill>
                  <a:schemeClr val="bg1"/>
                </a:solidFill>
                <a:latin typeface="Arial" pitchFamily="34" charset="0"/>
                <a:cs typeface="Arial" pitchFamily="34" charset="0"/>
              </a:rPr>
              <a:t>Produse petroliere – </a:t>
            </a:r>
            <a:r>
              <a:rPr lang="en-US" b="1" dirty="0">
                <a:solidFill>
                  <a:schemeClr val="bg1"/>
                </a:solidFill>
                <a:latin typeface="Arial" pitchFamily="34" charset="0"/>
                <a:cs typeface="Arial" pitchFamily="34" charset="0"/>
              </a:rPr>
              <a:t>4,8</a:t>
            </a:r>
            <a:r>
              <a:rPr lang="ro-RO" b="1" dirty="0">
                <a:solidFill>
                  <a:schemeClr val="bg1"/>
                </a:solidFill>
                <a:latin typeface="Arial" pitchFamily="34" charset="0"/>
                <a:cs typeface="Arial" pitchFamily="34" charset="0"/>
              </a:rPr>
              <a:t> mii lei. </a:t>
            </a:r>
          </a:p>
        </p:txBody>
      </p:sp>
      <p:sp>
        <p:nvSpPr>
          <p:cNvPr id="8" name="Прямоугольник 7"/>
          <p:cNvSpPr/>
          <p:nvPr/>
        </p:nvSpPr>
        <p:spPr>
          <a:xfrm>
            <a:off x="1259632" y="404665"/>
            <a:ext cx="7272807" cy="584775"/>
          </a:xfrm>
          <a:prstGeom prst="rect">
            <a:avLst/>
          </a:prstGeom>
          <a:noFill/>
        </p:spPr>
        <p:txBody>
          <a:bodyPr wrap="square">
            <a:spAutoFit/>
          </a:bodyPr>
          <a:lstStyle/>
          <a:p>
            <a:pPr algn="ctr"/>
            <a:r>
              <a:rPr lang="ro-RO" sz="1600" b="1" dirty="0">
                <a:solidFill>
                  <a:srgbClr val="FFFF00"/>
                </a:solidFill>
                <a:latin typeface="Arial" panose="020B0604020202020204" pitchFamily="34" charset="0"/>
                <a:cs typeface="Arial" panose="020B0604020202020204" pitchFamily="34" charset="0"/>
              </a:rPr>
              <a:t>STOCURI MEDICAMENTE, CONSUMABILE, PRODUSE ALIMENTARE, BUNURI,</a:t>
            </a:r>
            <a:r>
              <a:rPr lang="ro-RO" sz="1600" b="1" dirty="0">
                <a:solidFill>
                  <a:srgbClr val="FFFF00"/>
                </a:solidFill>
                <a:latin typeface="Arial" panose="020B0604020202020204" pitchFamily="34" charset="0"/>
                <a:ea typeface="Times New Roman"/>
                <a:cs typeface="Arial" panose="020B0604020202020204" pitchFamily="34" charset="0"/>
              </a:rPr>
              <a:t> LA 01.01.202</a:t>
            </a:r>
            <a:r>
              <a:rPr lang="en-US" sz="1600" b="1" dirty="0">
                <a:solidFill>
                  <a:srgbClr val="FFFF00"/>
                </a:solidFill>
                <a:latin typeface="Arial" panose="020B0604020202020204" pitchFamily="34" charset="0"/>
                <a:ea typeface="Times New Roman"/>
                <a:cs typeface="Arial" panose="020B0604020202020204" pitchFamily="34" charset="0"/>
              </a:rPr>
              <a:t>1</a:t>
            </a:r>
            <a:endParaRPr lang="ro-RO" sz="1600" b="1" dirty="0">
              <a:solidFill>
                <a:srgbClr val="FFFF00"/>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pPr>
              <a:defRPr/>
            </a:pPr>
            <a:fld id="{DF1C1FEF-B233-4AA3-99D6-6C3CBFEF361D}" type="slidenum">
              <a:rPr lang="ru-RU" smtClean="0"/>
              <a:pPr>
                <a:defRPr/>
              </a:pPr>
              <a:t>64</a:t>
            </a:fld>
            <a:endParaRPr lang="ru-RU" dirty="0"/>
          </a:p>
        </p:txBody>
      </p:sp>
      <p:sp>
        <p:nvSpPr>
          <p:cNvPr id="3073" name="Rectangle 1"/>
          <p:cNvSpPr>
            <a:spLocks noChangeArrowheads="1"/>
          </p:cNvSpPr>
          <p:nvPr/>
        </p:nvSpPr>
        <p:spPr bwMode="auto">
          <a:xfrm>
            <a:off x="1187624" y="2564921"/>
            <a:ext cx="6984776" cy="4114589"/>
          </a:xfrm>
          <a:prstGeom prst="rect">
            <a:avLst/>
          </a:prstGeom>
          <a:noFill/>
          <a:ln>
            <a:headEnd/>
            <a:tailEnd/>
          </a:ln>
        </p:spPr>
        <p:style>
          <a:lnRef idx="2">
            <a:schemeClr val="accent1"/>
          </a:lnRef>
          <a:fillRef idx="1">
            <a:schemeClr val="lt1"/>
          </a:fillRef>
          <a:effectRef idx="0">
            <a:schemeClr val="accent1"/>
          </a:effectRef>
          <a:fontRef idx="minor">
            <a:schemeClr val="dk1"/>
          </a:fontRef>
        </p:style>
        <p:txBody>
          <a:bodyPr vert="horz" wrap="square" lIns="51435" tIns="25718" rIns="51435" bIns="25718" numCol="1" anchor="ctr" anchorCtr="0" compatLnSpc="1">
            <a:prstTxWarp prst="textNoShape">
              <a:avLst/>
            </a:prstTxWarp>
            <a:spAutoFit/>
          </a:bodyPr>
          <a:lstStyle/>
          <a:p>
            <a:pPr algn="just" fontAlgn="base">
              <a:spcBef>
                <a:spcPct val="0"/>
              </a:spcBef>
              <a:spcAft>
                <a:spcPct val="0"/>
              </a:spcAft>
            </a:pPr>
            <a:endParaRPr lang="ro-RO" sz="1200" b="1" dirty="0">
              <a:solidFill>
                <a:schemeClr val="tx1"/>
              </a:solidFill>
              <a:latin typeface="Arial" pitchFamily="34" charset="0"/>
              <a:ea typeface="Calibri" pitchFamily="34" charset="0"/>
              <a:cs typeface="Arial" pitchFamily="34" charset="0"/>
            </a:endParaRPr>
          </a:p>
          <a:p>
            <a:pPr algn="just" fontAlgn="base">
              <a:spcBef>
                <a:spcPct val="0"/>
              </a:spcBef>
              <a:spcAft>
                <a:spcPct val="0"/>
              </a:spcAft>
            </a:pPr>
            <a:endParaRPr lang="ro-RO" sz="1200" b="1" dirty="0">
              <a:solidFill>
                <a:schemeClr val="tx1"/>
              </a:solidFill>
              <a:latin typeface="Arial" pitchFamily="34" charset="0"/>
              <a:ea typeface="Calibri" pitchFamily="34" charset="0"/>
              <a:cs typeface="Arial" pitchFamily="34" charset="0"/>
            </a:endParaRPr>
          </a:p>
          <a:p>
            <a:pPr algn="just" fontAlgn="base">
              <a:spcBef>
                <a:spcPct val="0"/>
              </a:spcBef>
              <a:spcAft>
                <a:spcPct val="0"/>
              </a:spcAft>
            </a:pPr>
            <a:endParaRPr lang="ro-RO" sz="1200" b="1" dirty="0">
              <a:solidFill>
                <a:schemeClr val="tx1"/>
              </a:solidFill>
              <a:latin typeface="Arial" pitchFamily="34" charset="0"/>
              <a:ea typeface="Calibri" pitchFamily="34" charset="0"/>
              <a:cs typeface="Arial" pitchFamily="34" charset="0"/>
            </a:endParaRPr>
          </a:p>
          <a:p>
            <a:pPr algn="just" fontAlgn="base">
              <a:spcBef>
                <a:spcPct val="0"/>
              </a:spcBef>
              <a:spcAft>
                <a:spcPct val="0"/>
              </a:spcAft>
            </a:pPr>
            <a:endParaRPr lang="ro-RO" sz="1200" b="1" dirty="0">
              <a:solidFill>
                <a:schemeClr val="tx1"/>
              </a:solidFill>
              <a:latin typeface="Arial" pitchFamily="34" charset="0"/>
              <a:ea typeface="Calibri" pitchFamily="34" charset="0"/>
              <a:cs typeface="Arial" pitchFamily="34" charset="0"/>
            </a:endParaRPr>
          </a:p>
          <a:p>
            <a:pPr algn="just" fontAlgn="base">
              <a:spcBef>
                <a:spcPct val="0"/>
              </a:spcBef>
              <a:spcAft>
                <a:spcPct val="0"/>
              </a:spcAft>
            </a:pPr>
            <a:endParaRPr lang="ro-RO" sz="1200" b="1" dirty="0">
              <a:solidFill>
                <a:schemeClr val="tx1"/>
              </a:solidFill>
              <a:latin typeface="Arial" pitchFamily="34" charset="0"/>
              <a:ea typeface="Calibri" pitchFamily="34" charset="0"/>
              <a:cs typeface="Arial" pitchFamily="34" charset="0"/>
            </a:endParaRPr>
          </a:p>
          <a:p>
            <a:pPr algn="just" fontAlgn="base">
              <a:spcBef>
                <a:spcPct val="0"/>
              </a:spcBef>
              <a:spcAft>
                <a:spcPct val="0"/>
              </a:spcAft>
            </a:pPr>
            <a:endParaRPr lang="ro-RO" sz="1200" b="1" dirty="0">
              <a:solidFill>
                <a:schemeClr val="tx1"/>
              </a:solidFill>
              <a:latin typeface="Arial" pitchFamily="34" charset="0"/>
              <a:ea typeface="Calibri" pitchFamily="34" charset="0"/>
              <a:cs typeface="Arial" pitchFamily="34" charset="0"/>
            </a:endParaRPr>
          </a:p>
          <a:p>
            <a:pPr algn="just" fontAlgn="base">
              <a:spcBef>
                <a:spcPct val="0"/>
              </a:spcBef>
              <a:spcAft>
                <a:spcPct val="0"/>
              </a:spcAft>
            </a:pPr>
            <a:endParaRPr lang="ro-RO" sz="1200" b="1" dirty="0">
              <a:solidFill>
                <a:schemeClr val="tx1"/>
              </a:solidFill>
              <a:latin typeface="Arial" pitchFamily="34" charset="0"/>
              <a:ea typeface="Calibri" pitchFamily="34" charset="0"/>
              <a:cs typeface="Arial" pitchFamily="34" charset="0"/>
            </a:endParaRPr>
          </a:p>
          <a:p>
            <a:pPr algn="just" fontAlgn="base">
              <a:spcBef>
                <a:spcPct val="0"/>
              </a:spcBef>
              <a:spcAft>
                <a:spcPct val="0"/>
              </a:spcAft>
            </a:pPr>
            <a:endParaRPr lang="ro-RO" sz="1200" b="1" dirty="0">
              <a:solidFill>
                <a:schemeClr val="tx1"/>
              </a:solidFill>
              <a:latin typeface="Arial" pitchFamily="34" charset="0"/>
              <a:ea typeface="Calibri" pitchFamily="34" charset="0"/>
              <a:cs typeface="Arial" pitchFamily="34" charset="0"/>
            </a:endParaRPr>
          </a:p>
          <a:p>
            <a:pPr algn="just" fontAlgn="base">
              <a:spcBef>
                <a:spcPct val="0"/>
              </a:spcBef>
              <a:spcAft>
                <a:spcPct val="0"/>
              </a:spcAft>
            </a:pPr>
            <a:endParaRPr lang="ro-RO" sz="1400" b="1" dirty="0">
              <a:solidFill>
                <a:schemeClr val="tx1"/>
              </a:solidFill>
              <a:latin typeface="Arial" pitchFamily="34" charset="0"/>
              <a:ea typeface="Calibri" pitchFamily="34" charset="0"/>
              <a:cs typeface="Arial" pitchFamily="34" charset="0"/>
            </a:endParaRPr>
          </a:p>
          <a:p>
            <a:pPr algn="just" fontAlgn="base">
              <a:spcBef>
                <a:spcPct val="0"/>
              </a:spcBef>
              <a:spcAft>
                <a:spcPct val="0"/>
              </a:spcAft>
            </a:pPr>
            <a:r>
              <a:rPr lang="ro-RO" sz="1400" b="1" dirty="0">
                <a:solidFill>
                  <a:schemeClr val="tx1"/>
                </a:solidFill>
                <a:latin typeface="Arial" pitchFamily="34" charset="0"/>
                <a:ea typeface="Calibri" pitchFamily="34" charset="0"/>
                <a:cs typeface="Arial" pitchFamily="34" charset="0"/>
              </a:rPr>
              <a:t>Normativul stocului pentru anul 2022:</a:t>
            </a:r>
            <a:endParaRPr lang="en-US" sz="1400" b="1" dirty="0">
              <a:solidFill>
                <a:schemeClr val="tx1"/>
              </a:solidFill>
              <a:latin typeface="Arial" pitchFamily="34" charset="0"/>
              <a:ea typeface="Calibri" pitchFamily="34" charset="0"/>
              <a:cs typeface="Arial" pitchFamily="34" charset="0"/>
            </a:endParaRPr>
          </a:p>
          <a:p>
            <a:pPr algn="just" fontAlgn="base">
              <a:spcBef>
                <a:spcPct val="0"/>
              </a:spcBef>
              <a:spcAft>
                <a:spcPct val="0"/>
              </a:spcAft>
            </a:pPr>
            <a:r>
              <a:rPr lang="ro-RO" sz="1400" b="1" dirty="0">
                <a:solidFill>
                  <a:schemeClr val="tx1"/>
                </a:solidFill>
                <a:latin typeface="Arial" pitchFamily="34" charset="0"/>
                <a:ea typeface="Calibri" pitchFamily="34" charset="0"/>
                <a:cs typeface="Arial" pitchFamily="34" charset="0"/>
              </a:rPr>
              <a:t> </a:t>
            </a:r>
            <a:endParaRPr lang="ru-RU" sz="1400" b="1" dirty="0">
              <a:solidFill>
                <a:schemeClr val="tx1"/>
              </a:solidFill>
              <a:latin typeface="Arial" pitchFamily="34" charset="0"/>
              <a:cs typeface="Arial" pitchFamily="34" charset="0"/>
            </a:endParaRPr>
          </a:p>
          <a:p>
            <a:pPr eaLnBrk="0" fontAlgn="base" hangingPunct="0">
              <a:spcBef>
                <a:spcPct val="0"/>
              </a:spcBef>
              <a:spcAft>
                <a:spcPct val="0"/>
              </a:spcAft>
            </a:pPr>
            <a:r>
              <a:rPr lang="en-US" sz="1400" b="1" dirty="0">
                <a:solidFill>
                  <a:schemeClr val="tx1"/>
                </a:solidFill>
                <a:latin typeface="Arial" pitchFamily="34" charset="0"/>
                <a:ea typeface="Calibri" pitchFamily="34" charset="0"/>
                <a:cs typeface="Arial" pitchFamily="34" charset="0"/>
              </a:rPr>
              <a:t>M</a:t>
            </a:r>
            <a:r>
              <a:rPr lang="ro-RO" sz="1400" b="1" dirty="0" err="1">
                <a:solidFill>
                  <a:schemeClr val="tx1"/>
                </a:solidFill>
                <a:latin typeface="Arial" pitchFamily="34" charset="0"/>
                <a:ea typeface="Calibri" pitchFamily="34" charset="0"/>
                <a:cs typeface="Arial" pitchFamily="34" charset="0"/>
              </a:rPr>
              <a:t>edicamente</a:t>
            </a:r>
            <a:r>
              <a:rPr lang="ro-RO" sz="1400" b="1" dirty="0">
                <a:solidFill>
                  <a:schemeClr val="tx1"/>
                </a:solidFill>
                <a:latin typeface="Arial" pitchFamily="34" charset="0"/>
                <a:ea typeface="Calibri" pitchFamily="34" charset="0"/>
                <a:cs typeface="Arial" pitchFamily="34" charset="0"/>
              </a:rPr>
              <a:t> (normativ) –2 440,2 (14 844 501,34 lei / 365 zile x 60 zile = 2 440 192,0 lei)</a:t>
            </a:r>
            <a:endParaRPr lang="en-US" sz="1400" b="1" dirty="0">
              <a:solidFill>
                <a:schemeClr val="tx1"/>
              </a:solidFill>
              <a:latin typeface="Arial" pitchFamily="34" charset="0"/>
              <a:ea typeface="Calibri" pitchFamily="34" charset="0"/>
              <a:cs typeface="Arial" pitchFamily="34" charset="0"/>
            </a:endParaRPr>
          </a:p>
          <a:p>
            <a:pPr eaLnBrk="0" fontAlgn="base" hangingPunct="0">
              <a:spcBef>
                <a:spcPct val="0"/>
              </a:spcBef>
              <a:spcAft>
                <a:spcPct val="0"/>
              </a:spcAft>
            </a:pPr>
            <a:r>
              <a:rPr lang="ro-RO" sz="1400" b="1" i="1" dirty="0">
                <a:solidFill>
                  <a:schemeClr val="tx1"/>
                </a:solidFill>
                <a:latin typeface="Arial" pitchFamily="34" charset="0"/>
                <a:ea typeface="Calibri" pitchFamily="34" charset="0"/>
                <a:cs typeface="Arial" pitchFamily="34" charset="0"/>
              </a:rPr>
              <a:t>deficitul constituie – 416,3  mii lei (2 023,9 lei stoc în farmacie  – 2 440,2 mii lei normativ)</a:t>
            </a:r>
            <a:endParaRPr lang="en-US" sz="1400" b="1" i="1" dirty="0">
              <a:solidFill>
                <a:schemeClr val="tx1"/>
              </a:solidFill>
              <a:latin typeface="Arial" pitchFamily="34" charset="0"/>
              <a:ea typeface="Calibri" pitchFamily="34" charset="0"/>
              <a:cs typeface="Arial" pitchFamily="34" charset="0"/>
            </a:endParaRPr>
          </a:p>
          <a:p>
            <a:pPr eaLnBrk="0" fontAlgn="base" hangingPunct="0">
              <a:spcBef>
                <a:spcPct val="0"/>
              </a:spcBef>
              <a:spcAft>
                <a:spcPct val="0"/>
              </a:spcAft>
            </a:pPr>
            <a:endParaRPr lang="ru-RU" sz="1400" b="1" i="1" dirty="0">
              <a:solidFill>
                <a:schemeClr val="tx1"/>
              </a:solidFill>
              <a:latin typeface="Arial" pitchFamily="34" charset="0"/>
              <a:cs typeface="Arial" pitchFamily="34" charset="0"/>
            </a:endParaRPr>
          </a:p>
          <a:p>
            <a:pPr eaLnBrk="0" fontAlgn="base" hangingPunct="0">
              <a:spcBef>
                <a:spcPct val="0"/>
              </a:spcBef>
              <a:spcAft>
                <a:spcPct val="0"/>
              </a:spcAft>
            </a:pPr>
            <a:r>
              <a:rPr lang="en-US" sz="1400" b="1" dirty="0">
                <a:solidFill>
                  <a:schemeClr val="tx1"/>
                </a:solidFill>
                <a:latin typeface="Arial" pitchFamily="34" charset="0"/>
                <a:ea typeface="Calibri" pitchFamily="34" charset="0"/>
                <a:cs typeface="Arial" pitchFamily="34" charset="0"/>
              </a:rPr>
              <a:t>C</a:t>
            </a:r>
            <a:r>
              <a:rPr lang="ro-RO" sz="1400" b="1" dirty="0" err="1">
                <a:solidFill>
                  <a:schemeClr val="tx1"/>
                </a:solidFill>
                <a:latin typeface="Arial" pitchFamily="34" charset="0"/>
                <a:ea typeface="Calibri" pitchFamily="34" charset="0"/>
                <a:cs typeface="Arial" pitchFamily="34" charset="0"/>
              </a:rPr>
              <a:t>onsumabile</a:t>
            </a:r>
            <a:r>
              <a:rPr lang="ro-RO" sz="1400" b="1" dirty="0">
                <a:solidFill>
                  <a:schemeClr val="tx1"/>
                </a:solidFill>
                <a:latin typeface="Arial" pitchFamily="34" charset="0"/>
                <a:ea typeface="Calibri" pitchFamily="34" charset="0"/>
                <a:cs typeface="Arial" pitchFamily="34" charset="0"/>
              </a:rPr>
              <a:t> (normativ)–15 393,7 mii lei (62 430 133,7 lei / 365 zile x 90 zile = 15 393 731,6 lei)</a:t>
            </a:r>
          </a:p>
          <a:p>
            <a:pPr eaLnBrk="0" fontAlgn="base" hangingPunct="0">
              <a:spcBef>
                <a:spcPct val="0"/>
              </a:spcBef>
              <a:spcAft>
                <a:spcPct val="0"/>
              </a:spcAft>
            </a:pPr>
            <a:r>
              <a:rPr lang="ro-RO" sz="1400" b="1" i="1" dirty="0">
                <a:solidFill>
                  <a:schemeClr val="tx1"/>
                </a:solidFill>
                <a:latin typeface="Arial" pitchFamily="34" charset="0"/>
                <a:ea typeface="Calibri" pitchFamily="34" charset="0"/>
                <a:cs typeface="Arial" pitchFamily="34" charset="0"/>
              </a:rPr>
              <a:t>supranormativul constituie – 338,9 mii lei (15 732,6 mii lei stoc în farmacie–15 393,7 mii lei normativ)</a:t>
            </a:r>
            <a:endParaRPr lang="ro-RO" sz="1400" b="1" i="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048363514"/>
      </p:ext>
    </p:extLst>
  </p:cSld>
  <p:clrMapOvr>
    <a:masterClrMapping/>
  </p:clrMapOvr>
  <p:transition spd="slow">
    <p:wedg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23528" y="200800"/>
            <a:ext cx="8568951" cy="923944"/>
          </a:xfrm>
          <a:prstGeom prst="rect">
            <a:avLst/>
          </a:prstGeom>
          <a:noFill/>
        </p:spPr>
        <p:txBody>
          <a:bodyPr wrap="square">
            <a:spAutoFit/>
          </a:bodyPr>
          <a:lstStyle/>
          <a:p>
            <a:pPr algn="ctr"/>
            <a:r>
              <a:rPr lang="ro-RO" dirty="0">
                <a:solidFill>
                  <a:srgbClr val="FFFF00"/>
                </a:solidFill>
                <a:latin typeface="Arial Black" panose="020B0A04020102020204" pitchFamily="34" charset="0"/>
                <a:cs typeface="Times New Roman" pitchFamily="18" charset="0"/>
              </a:rPr>
              <a:t>DISPENSARUL CARDIOLOGIC</a:t>
            </a:r>
            <a:endParaRPr lang="ru-RU" dirty="0">
              <a:solidFill>
                <a:srgbClr val="FFFF00"/>
              </a:solidFill>
            </a:endParaRPr>
          </a:p>
          <a:p>
            <a:pPr algn="ctr"/>
            <a:r>
              <a:rPr lang="ro-RO" dirty="0">
                <a:solidFill>
                  <a:srgbClr val="FFFF00"/>
                </a:solidFill>
                <a:latin typeface="Arial Black" panose="020B0A04020102020204" pitchFamily="34" charset="0"/>
                <a:cs typeface="Times New Roman" pitchFamily="18" charset="0"/>
              </a:rPr>
              <a:t>SE ACORDĂ </a:t>
            </a:r>
            <a:r>
              <a:rPr lang="en-US" dirty="0">
                <a:solidFill>
                  <a:srgbClr val="FFFF00"/>
                </a:solidFill>
                <a:latin typeface="Arial Black" panose="020B0A04020102020204" pitchFamily="34" charset="0"/>
                <a:cs typeface="Times New Roman" pitchFamily="18" charset="0"/>
              </a:rPr>
              <a:t>CONSULTAN</a:t>
            </a:r>
            <a:r>
              <a:rPr lang="ro-RO" dirty="0">
                <a:solidFill>
                  <a:srgbClr val="FFFF00"/>
                </a:solidFill>
                <a:latin typeface="Arial Black" panose="020B0A04020102020204" pitchFamily="34" charset="0"/>
                <a:cs typeface="Times New Roman" pitchFamily="18" charset="0"/>
              </a:rPr>
              <a:t>ŢĂ CARDIOLOGICĂ DE ÎNALTĂ CALIFICARE</a:t>
            </a:r>
          </a:p>
        </p:txBody>
      </p:sp>
      <p:sp>
        <p:nvSpPr>
          <p:cNvPr id="6" name="Oval 10"/>
          <p:cNvSpPr>
            <a:spLocks noChangeArrowheads="1"/>
          </p:cNvSpPr>
          <p:nvPr/>
        </p:nvSpPr>
        <p:spPr bwMode="auto">
          <a:xfrm>
            <a:off x="1839321" y="2420888"/>
            <a:ext cx="5904656" cy="3312368"/>
          </a:xfrm>
          <a:prstGeom prst="ellipse">
            <a:avLst/>
          </a:prstGeom>
          <a:gradFill rotWithShape="0">
            <a:gsLst>
              <a:gs pos="0">
                <a:schemeClr val="accent1"/>
              </a:gs>
              <a:gs pos="100000">
                <a:srgbClr val="0099FF"/>
              </a:gs>
            </a:gsLst>
            <a:lin ang="5400000" scaled="1"/>
          </a:gradFill>
          <a:ln w="9525">
            <a:solidFill>
              <a:schemeClr val="tx1"/>
            </a:solidFill>
            <a:round/>
            <a:headEnd/>
            <a:tailEnd/>
          </a:ln>
          <a:effectLst/>
        </p:spPr>
        <p:txBody>
          <a:bodyPr wrap="none" anchor="ctr"/>
          <a:lstStyle/>
          <a:p>
            <a:endParaRPr lang="ru-RU" dirty="0"/>
          </a:p>
        </p:txBody>
      </p:sp>
      <p:graphicFrame>
        <p:nvGraphicFramePr>
          <p:cNvPr id="7" name="Диаграмма 6"/>
          <p:cNvGraphicFramePr>
            <a:graphicFrameLocks/>
          </p:cNvGraphicFramePr>
          <p:nvPr/>
        </p:nvGraphicFramePr>
        <p:xfrm>
          <a:off x="4932040" y="4153602"/>
          <a:ext cx="4083542" cy="16561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Диаграмма 7"/>
          <p:cNvGraphicFramePr>
            <a:graphicFrameLocks/>
          </p:cNvGraphicFramePr>
          <p:nvPr/>
        </p:nvGraphicFramePr>
        <p:xfrm>
          <a:off x="5148064" y="1844824"/>
          <a:ext cx="3667125" cy="18526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Диаграмма 8"/>
          <p:cNvGraphicFramePr>
            <a:graphicFrameLocks/>
          </p:cNvGraphicFramePr>
          <p:nvPr>
            <p:extLst>
              <p:ext uri="{D42A27DB-BD31-4B8C-83A1-F6EECF244321}">
                <p14:modId xmlns:p14="http://schemas.microsoft.com/office/powerpoint/2010/main" val="393315131"/>
              </p:ext>
            </p:extLst>
          </p:nvPr>
        </p:nvGraphicFramePr>
        <p:xfrm>
          <a:off x="251520" y="1563030"/>
          <a:ext cx="4233863" cy="1786678"/>
        </p:xfrm>
        <a:graphic>
          <a:graphicData uri="http://schemas.openxmlformats.org/drawingml/2006/chart">
            <c:chart xmlns:c="http://schemas.openxmlformats.org/drawingml/2006/chart" xmlns:r="http://schemas.openxmlformats.org/officeDocument/2006/relationships" r:id="rId4"/>
          </a:graphicData>
        </a:graphic>
      </p:graphicFrame>
      <p:pic>
        <p:nvPicPr>
          <p:cNvPr id="10" name="Picture 22"/>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2030768" y="3752513"/>
            <a:ext cx="812676" cy="791043"/>
          </a:xfrm>
          <a:prstGeom prst="rect">
            <a:avLst/>
          </a:prstGeom>
          <a:noFill/>
          <a:ln w="9525">
            <a:noFill/>
            <a:miter lim="800000"/>
            <a:headEnd/>
            <a:tailEnd/>
          </a:ln>
          <a:effectLst/>
        </p:spPr>
      </p:pic>
      <p:pic>
        <p:nvPicPr>
          <p:cNvPr id="11" name="Picture 20"/>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2771800" y="4365104"/>
            <a:ext cx="1045631" cy="1100704"/>
          </a:xfrm>
          <a:prstGeom prst="rect">
            <a:avLst/>
          </a:prstGeom>
          <a:noFill/>
          <a:ln w="9525">
            <a:noFill/>
            <a:miter lim="800000"/>
            <a:headEnd/>
            <a:tailEnd/>
          </a:ln>
          <a:effectLst/>
        </p:spPr>
      </p:pic>
    </p:spTree>
    <p:extLst>
      <p:ext uri="{BB962C8B-B14F-4D97-AF65-F5344CB8AC3E}">
        <p14:creationId xmlns:p14="http://schemas.microsoft.com/office/powerpoint/2010/main" val="3715749260"/>
      </p:ext>
    </p:extLst>
  </p:cSld>
  <p:clrMapOvr>
    <a:masterClrMapping/>
  </p:clrMapOvr>
  <p:transition spd="slow">
    <p:wedg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8376" y="260648"/>
            <a:ext cx="8075240" cy="706090"/>
          </a:xfrm>
          <a:noFill/>
        </p:spPr>
        <p:txBody>
          <a:bodyPr>
            <a:noAutofit/>
          </a:bodyPr>
          <a:lstStyle/>
          <a:p>
            <a:r>
              <a:rPr lang="en-US" sz="2400" dirty="0">
                <a:solidFill>
                  <a:srgbClr val="FFFF00"/>
                </a:solidFill>
                <a:effectLst/>
                <a:latin typeface="Arial Black" panose="020B0A04020102020204" pitchFamily="34" charset="0"/>
              </a:rPr>
              <a:t>ACTIVITATEA DISPENSARULUI CARDIOLOGIC</a:t>
            </a:r>
            <a:endParaRPr lang="ru-RU" sz="2400" dirty="0">
              <a:solidFill>
                <a:srgbClr val="FFFF00"/>
              </a:solidFill>
              <a:effectLst/>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896424617"/>
              </p:ext>
            </p:extLst>
          </p:nvPr>
        </p:nvGraphicFramePr>
        <p:xfrm>
          <a:off x="285248" y="1412776"/>
          <a:ext cx="8607230" cy="4401114"/>
        </p:xfrm>
        <a:graphic>
          <a:graphicData uri="http://schemas.openxmlformats.org/drawingml/2006/table">
            <a:tbl>
              <a:tblPr firstRow="1" bandRow="1">
                <a:tableStyleId>{69CF1AB2-1976-4502-BF36-3FF5EA218861}</a:tableStyleId>
              </a:tblPr>
              <a:tblGrid>
                <a:gridCol w="1721446">
                  <a:extLst>
                    <a:ext uri="{9D8B030D-6E8A-4147-A177-3AD203B41FA5}">
                      <a16:colId xmlns:a16="http://schemas.microsoft.com/office/drawing/2014/main" val="20000"/>
                    </a:ext>
                  </a:extLst>
                </a:gridCol>
                <a:gridCol w="1721446">
                  <a:extLst>
                    <a:ext uri="{9D8B030D-6E8A-4147-A177-3AD203B41FA5}">
                      <a16:colId xmlns:a16="http://schemas.microsoft.com/office/drawing/2014/main" val="20001"/>
                    </a:ext>
                  </a:extLst>
                </a:gridCol>
                <a:gridCol w="1721446">
                  <a:extLst>
                    <a:ext uri="{9D8B030D-6E8A-4147-A177-3AD203B41FA5}">
                      <a16:colId xmlns:a16="http://schemas.microsoft.com/office/drawing/2014/main" val="20002"/>
                    </a:ext>
                  </a:extLst>
                </a:gridCol>
                <a:gridCol w="1721446">
                  <a:extLst>
                    <a:ext uri="{9D8B030D-6E8A-4147-A177-3AD203B41FA5}">
                      <a16:colId xmlns:a16="http://schemas.microsoft.com/office/drawing/2014/main" val="20003"/>
                    </a:ext>
                  </a:extLst>
                </a:gridCol>
                <a:gridCol w="1721446">
                  <a:extLst>
                    <a:ext uri="{9D8B030D-6E8A-4147-A177-3AD203B41FA5}">
                      <a16:colId xmlns:a16="http://schemas.microsoft.com/office/drawing/2014/main" val="20004"/>
                    </a:ext>
                  </a:extLst>
                </a:gridCol>
              </a:tblGrid>
              <a:tr h="509990">
                <a:tc gridSpan="5">
                  <a:txBody>
                    <a:bodyPr/>
                    <a:lstStyle/>
                    <a:p>
                      <a:pPr algn="ctr"/>
                      <a:r>
                        <a:rPr lang="ro-RO" sz="1400" b="1" noProof="0" dirty="0">
                          <a:solidFill>
                            <a:schemeClr val="bg1"/>
                          </a:solidFill>
                        </a:rPr>
                        <a:t>PACIENȚI ASIGURAȚI CNAM, VIZITE PRIMARE</a:t>
                      </a:r>
                      <a:endParaRPr lang="ro-RO" sz="1400" b="1" noProof="0" dirty="0">
                        <a:solidFill>
                          <a:schemeClr val="bg1"/>
                        </a:solidFill>
                        <a:latin typeface="Arial" panose="020B0604020202020204" pitchFamily="34" charset="0"/>
                        <a:cs typeface="Arial" panose="020B0604020202020204" pitchFamily="34" charset="0"/>
                      </a:endParaRPr>
                    </a:p>
                  </a:txBody>
                  <a:tcPr marL="91439" marR="91439" marT="45712" marB="45712"/>
                </a:tc>
                <a:tc hMerge="1">
                  <a:txBody>
                    <a:bodyPr/>
                    <a:lstStyle/>
                    <a:p>
                      <a:endParaRPr lang="ru-RU"/>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extLst>
                  <a:ext uri="{0D108BD9-81ED-4DB2-BD59-A6C34878D82A}">
                    <a16:rowId xmlns:a16="http://schemas.microsoft.com/office/drawing/2014/main" val="10000"/>
                  </a:ext>
                </a:extLst>
              </a:tr>
              <a:tr h="701230">
                <a:tc>
                  <a:txBody>
                    <a:bodyPr/>
                    <a:lstStyle/>
                    <a:p>
                      <a:endParaRPr lang="ro-RO" sz="1200" b="1" noProof="0" dirty="0">
                        <a:solidFill>
                          <a:schemeClr val="bg1"/>
                        </a:solidFill>
                        <a:latin typeface="Arial" panose="020B0604020202020204" pitchFamily="34" charset="0"/>
                        <a:cs typeface="Arial" panose="020B0604020202020204" pitchFamily="34" charset="0"/>
                      </a:endParaRPr>
                    </a:p>
                  </a:txBody>
                  <a:tcPr marL="91439" marR="91439" marT="45712" marB="45712"/>
                </a:tc>
                <a:tc>
                  <a:txBody>
                    <a:bodyPr/>
                    <a:lstStyle/>
                    <a:p>
                      <a:pPr algn="ctr"/>
                      <a:r>
                        <a:rPr lang="ro-RO" sz="1400" b="1" noProof="0" dirty="0">
                          <a:solidFill>
                            <a:schemeClr val="bg1"/>
                          </a:solidFill>
                          <a:effectLst/>
                          <a:latin typeface="Arial" panose="020B0604020202020204" pitchFamily="34" charset="0"/>
                          <a:cs typeface="Arial" panose="020B0604020202020204" pitchFamily="34" charset="0"/>
                        </a:rPr>
                        <a:t>Cardiolog</a:t>
                      </a:r>
                    </a:p>
                  </a:txBody>
                  <a:tcPr marL="91439" marR="91439" marT="45712" marB="45712"/>
                </a:tc>
                <a:tc>
                  <a:txBody>
                    <a:bodyPr/>
                    <a:lstStyle/>
                    <a:p>
                      <a:pPr algn="ctr"/>
                      <a:r>
                        <a:rPr lang="ro-RO" sz="1400" b="1" noProof="0" dirty="0">
                          <a:solidFill>
                            <a:schemeClr val="bg1"/>
                          </a:solidFill>
                          <a:effectLst/>
                          <a:latin typeface="Arial" panose="020B0604020202020204" pitchFamily="34" charset="0"/>
                          <a:cs typeface="Arial" panose="020B0604020202020204" pitchFamily="34" charset="0"/>
                        </a:rPr>
                        <a:t>Reumatolog</a:t>
                      </a:r>
                    </a:p>
                  </a:txBody>
                  <a:tcPr marL="91439" marR="91439" marT="45712" marB="45712"/>
                </a:tc>
                <a:tc>
                  <a:txBody>
                    <a:bodyPr/>
                    <a:lstStyle/>
                    <a:p>
                      <a:pPr algn="ctr"/>
                      <a:r>
                        <a:rPr lang="ro-RO" sz="1400" b="1" noProof="0" dirty="0">
                          <a:solidFill>
                            <a:schemeClr val="bg1"/>
                          </a:solidFill>
                          <a:effectLst/>
                          <a:latin typeface="Arial" panose="020B0604020202020204" pitchFamily="34" charset="0"/>
                          <a:cs typeface="Arial" panose="020B0604020202020204" pitchFamily="34" charset="0"/>
                        </a:rPr>
                        <a:t>Pneumolog</a:t>
                      </a:r>
                    </a:p>
                  </a:txBody>
                  <a:tcPr marL="91439" marR="91439" marT="45712" marB="45712"/>
                </a:tc>
                <a:tc>
                  <a:txBody>
                    <a:bodyPr/>
                    <a:lstStyle/>
                    <a:p>
                      <a:pPr algn="ctr"/>
                      <a:r>
                        <a:rPr lang="ro-RO" sz="1400" b="1" noProof="0" dirty="0">
                          <a:solidFill>
                            <a:schemeClr val="bg1"/>
                          </a:solidFill>
                          <a:effectLst/>
                          <a:latin typeface="Arial" panose="020B0604020202020204" pitchFamily="34" charset="0"/>
                          <a:cs typeface="Arial" panose="020B0604020202020204" pitchFamily="34" charset="0"/>
                        </a:rPr>
                        <a:t>Vizite TOTAL</a:t>
                      </a:r>
                    </a:p>
                  </a:txBody>
                  <a:tcPr marL="91439" marR="91439" marT="45712" marB="45712"/>
                </a:tc>
                <a:extLst>
                  <a:ext uri="{0D108BD9-81ED-4DB2-BD59-A6C34878D82A}">
                    <a16:rowId xmlns:a16="http://schemas.microsoft.com/office/drawing/2014/main" val="10001"/>
                  </a:ext>
                </a:extLst>
              </a:tr>
              <a:tr h="531649">
                <a:tc>
                  <a:txBody>
                    <a:bodyPr/>
                    <a:lstStyle/>
                    <a:p>
                      <a:r>
                        <a:rPr lang="ro-RO" sz="1200" b="1" noProof="0" dirty="0">
                          <a:solidFill>
                            <a:schemeClr val="bg1"/>
                          </a:solidFill>
                          <a:effectLst>
                            <a:outerShdw blurRad="38100" dist="38100" dir="2700000" algn="tl">
                              <a:srgbClr val="000000">
                                <a:alpha val="43137"/>
                              </a:srgbClr>
                            </a:outerShdw>
                          </a:effectLst>
                        </a:rPr>
                        <a:t>2016</a:t>
                      </a:r>
                      <a:endParaRPr lang="ro-RO" sz="1200" b="1" noProof="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1439" marR="91439" marT="45712" marB="45712"/>
                </a:tc>
                <a:tc>
                  <a:txBody>
                    <a:bodyPr/>
                    <a:lstStyle/>
                    <a:p>
                      <a:pPr algn="ctr"/>
                      <a:r>
                        <a:rPr lang="ro-RO" sz="1400" b="1" noProof="0" dirty="0">
                          <a:solidFill>
                            <a:schemeClr val="bg1"/>
                          </a:solidFill>
                        </a:rPr>
                        <a:t>11270</a:t>
                      </a:r>
                      <a:endParaRPr lang="ro-RO" sz="1400" b="1" noProof="0" dirty="0">
                        <a:solidFill>
                          <a:schemeClr val="bg1"/>
                        </a:solidFill>
                        <a:latin typeface="Arial" panose="020B0604020202020204" pitchFamily="34" charset="0"/>
                        <a:cs typeface="Arial" panose="020B0604020202020204" pitchFamily="34" charset="0"/>
                      </a:endParaRPr>
                    </a:p>
                  </a:txBody>
                  <a:tcPr marL="91439" marR="91439" marT="45712" marB="45712"/>
                </a:tc>
                <a:tc>
                  <a:txBody>
                    <a:bodyPr/>
                    <a:lstStyle/>
                    <a:p>
                      <a:pPr algn="ctr"/>
                      <a:r>
                        <a:rPr lang="ro-RO" sz="1400" b="1" noProof="0" dirty="0">
                          <a:solidFill>
                            <a:schemeClr val="bg1"/>
                          </a:solidFill>
                        </a:rPr>
                        <a:t>892</a:t>
                      </a:r>
                      <a:endParaRPr lang="ro-RO" sz="1400" b="1" noProof="0" dirty="0">
                        <a:solidFill>
                          <a:schemeClr val="bg1"/>
                        </a:solidFill>
                        <a:latin typeface="Arial" panose="020B0604020202020204" pitchFamily="34" charset="0"/>
                        <a:cs typeface="Arial" panose="020B0604020202020204" pitchFamily="34" charset="0"/>
                      </a:endParaRPr>
                    </a:p>
                  </a:txBody>
                  <a:tcPr marL="91439" marR="91439" marT="45712" marB="45712"/>
                </a:tc>
                <a:tc>
                  <a:txBody>
                    <a:bodyPr/>
                    <a:lstStyle/>
                    <a:p>
                      <a:pPr algn="ctr"/>
                      <a:r>
                        <a:rPr lang="ro-RO" sz="1400" b="1" noProof="0" dirty="0">
                          <a:solidFill>
                            <a:schemeClr val="bg1"/>
                          </a:solidFill>
                        </a:rPr>
                        <a:t>253</a:t>
                      </a:r>
                      <a:endParaRPr lang="ro-RO" sz="1400" b="1" noProof="0" dirty="0">
                        <a:solidFill>
                          <a:schemeClr val="bg1"/>
                        </a:solidFill>
                        <a:latin typeface="Arial" panose="020B0604020202020204" pitchFamily="34" charset="0"/>
                        <a:cs typeface="Arial" panose="020B0604020202020204" pitchFamily="34" charset="0"/>
                      </a:endParaRPr>
                    </a:p>
                  </a:txBody>
                  <a:tcPr marL="91439" marR="91439" marT="45712" marB="45712"/>
                </a:tc>
                <a:tc>
                  <a:txBody>
                    <a:bodyPr/>
                    <a:lstStyle/>
                    <a:p>
                      <a:pPr algn="ctr"/>
                      <a:r>
                        <a:rPr lang="ro-RO" sz="1400" b="1" noProof="0" dirty="0">
                          <a:solidFill>
                            <a:schemeClr val="bg1"/>
                          </a:solidFill>
                        </a:rPr>
                        <a:t>12 415</a:t>
                      </a:r>
                      <a:endParaRPr lang="ro-RO" sz="1400" b="1" noProof="0" dirty="0">
                        <a:solidFill>
                          <a:schemeClr val="bg1"/>
                        </a:solidFill>
                        <a:latin typeface="Arial" panose="020B0604020202020204" pitchFamily="34" charset="0"/>
                        <a:cs typeface="Arial" panose="020B0604020202020204" pitchFamily="34" charset="0"/>
                      </a:endParaRPr>
                    </a:p>
                  </a:txBody>
                  <a:tcPr marL="91439" marR="91439" marT="45712" marB="45712"/>
                </a:tc>
                <a:extLst>
                  <a:ext uri="{0D108BD9-81ED-4DB2-BD59-A6C34878D82A}">
                    <a16:rowId xmlns:a16="http://schemas.microsoft.com/office/drawing/2014/main" val="10003"/>
                  </a:ext>
                </a:extLst>
              </a:tr>
              <a:tr h="531649">
                <a:tc>
                  <a:txBody>
                    <a:bodyPr/>
                    <a:lstStyle/>
                    <a:p>
                      <a:r>
                        <a:rPr lang="ro-RO" sz="1200" b="1" noProof="0" dirty="0">
                          <a:solidFill>
                            <a:schemeClr val="bg1"/>
                          </a:solidFill>
                          <a:effectLst>
                            <a:outerShdw blurRad="38100" dist="38100" dir="2700000" algn="tl">
                              <a:srgbClr val="000000">
                                <a:alpha val="43137"/>
                              </a:srgbClr>
                            </a:outerShdw>
                          </a:effectLst>
                        </a:rPr>
                        <a:t>2017</a:t>
                      </a:r>
                      <a:endParaRPr lang="ro-RO" sz="1200" b="1" noProof="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1439" marR="91439" marT="45712" marB="45712"/>
                </a:tc>
                <a:tc>
                  <a:txBody>
                    <a:bodyPr/>
                    <a:lstStyle/>
                    <a:p>
                      <a:pPr algn="ctr"/>
                      <a:r>
                        <a:rPr lang="ro-RO" sz="1400" b="1" noProof="0" dirty="0">
                          <a:solidFill>
                            <a:schemeClr val="bg1"/>
                          </a:solidFill>
                        </a:rPr>
                        <a:t>12346</a:t>
                      </a:r>
                      <a:endParaRPr lang="ro-RO" sz="1400" b="1" noProof="0" dirty="0">
                        <a:solidFill>
                          <a:schemeClr val="bg1"/>
                        </a:solidFill>
                        <a:latin typeface="Arial" panose="020B0604020202020204" pitchFamily="34" charset="0"/>
                        <a:cs typeface="Arial" panose="020B0604020202020204" pitchFamily="34" charset="0"/>
                      </a:endParaRPr>
                    </a:p>
                  </a:txBody>
                  <a:tcPr marL="91439" marR="91439" marT="45712" marB="45712"/>
                </a:tc>
                <a:tc>
                  <a:txBody>
                    <a:bodyPr/>
                    <a:lstStyle/>
                    <a:p>
                      <a:pPr algn="ctr"/>
                      <a:r>
                        <a:rPr lang="ro-RO" sz="1400" b="1" noProof="0" dirty="0">
                          <a:solidFill>
                            <a:schemeClr val="bg1"/>
                          </a:solidFill>
                        </a:rPr>
                        <a:t>1129</a:t>
                      </a:r>
                      <a:endParaRPr lang="ro-RO" sz="1400" b="1" noProof="0" dirty="0">
                        <a:solidFill>
                          <a:schemeClr val="bg1"/>
                        </a:solidFill>
                        <a:latin typeface="Arial" panose="020B0604020202020204" pitchFamily="34" charset="0"/>
                        <a:cs typeface="Arial" panose="020B0604020202020204" pitchFamily="34" charset="0"/>
                      </a:endParaRPr>
                    </a:p>
                  </a:txBody>
                  <a:tcPr marL="91439" marR="91439" marT="45712" marB="45712"/>
                </a:tc>
                <a:tc>
                  <a:txBody>
                    <a:bodyPr/>
                    <a:lstStyle/>
                    <a:p>
                      <a:pPr algn="ctr"/>
                      <a:r>
                        <a:rPr lang="ro-RO" sz="1400" b="1" noProof="0" dirty="0">
                          <a:solidFill>
                            <a:schemeClr val="bg1"/>
                          </a:solidFill>
                        </a:rPr>
                        <a:t>334</a:t>
                      </a:r>
                      <a:endParaRPr lang="ro-RO" sz="1400" b="1" noProof="0" dirty="0">
                        <a:solidFill>
                          <a:schemeClr val="bg1"/>
                        </a:solidFill>
                        <a:latin typeface="Arial" panose="020B0604020202020204" pitchFamily="34" charset="0"/>
                        <a:cs typeface="Arial" panose="020B0604020202020204" pitchFamily="34" charset="0"/>
                      </a:endParaRPr>
                    </a:p>
                  </a:txBody>
                  <a:tcPr marL="91439" marR="91439" marT="45712" marB="45712"/>
                </a:tc>
                <a:tc>
                  <a:txBody>
                    <a:bodyPr/>
                    <a:lstStyle/>
                    <a:p>
                      <a:pPr algn="ctr"/>
                      <a:r>
                        <a:rPr lang="ro-RO" sz="1400" b="1" noProof="0" dirty="0">
                          <a:solidFill>
                            <a:schemeClr val="bg1"/>
                          </a:solidFill>
                        </a:rPr>
                        <a:t>13809</a:t>
                      </a:r>
                      <a:endParaRPr lang="ro-RO" sz="1400" b="1" noProof="0" dirty="0">
                        <a:solidFill>
                          <a:schemeClr val="bg1"/>
                        </a:solidFill>
                        <a:latin typeface="Arial" panose="020B0604020202020204" pitchFamily="34" charset="0"/>
                        <a:cs typeface="Arial" panose="020B0604020202020204" pitchFamily="34" charset="0"/>
                      </a:endParaRPr>
                    </a:p>
                  </a:txBody>
                  <a:tcPr marL="91439" marR="91439" marT="45712" marB="45712"/>
                </a:tc>
                <a:extLst>
                  <a:ext uri="{0D108BD9-81ED-4DB2-BD59-A6C34878D82A}">
                    <a16:rowId xmlns:a16="http://schemas.microsoft.com/office/drawing/2014/main" val="10004"/>
                  </a:ext>
                </a:extLst>
              </a:tr>
              <a:tr h="531649">
                <a:tc>
                  <a:txBody>
                    <a:bodyPr/>
                    <a:lstStyle/>
                    <a:p>
                      <a:r>
                        <a:rPr lang="ro-RO" sz="1200" b="1" noProof="0" dirty="0">
                          <a:solidFill>
                            <a:schemeClr val="bg1"/>
                          </a:solidFill>
                          <a:effectLst>
                            <a:outerShdw blurRad="38100" dist="38100" dir="2700000" algn="tl">
                              <a:srgbClr val="000000">
                                <a:alpha val="43137"/>
                              </a:srgbClr>
                            </a:outerShdw>
                          </a:effectLst>
                        </a:rPr>
                        <a:t>2018</a:t>
                      </a:r>
                      <a:endParaRPr lang="ro-RO" sz="1200" b="1" noProof="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1439" marR="91439" marT="45712" marB="45712"/>
                </a:tc>
                <a:tc>
                  <a:txBody>
                    <a:bodyPr/>
                    <a:lstStyle/>
                    <a:p>
                      <a:pPr algn="ctr"/>
                      <a:r>
                        <a:rPr lang="ro-RO" sz="1400" b="1" noProof="0" dirty="0">
                          <a:solidFill>
                            <a:schemeClr val="bg1"/>
                          </a:solidFill>
                        </a:rPr>
                        <a:t>14082</a:t>
                      </a:r>
                      <a:endParaRPr lang="ro-RO" sz="1400" b="1" noProof="0" dirty="0">
                        <a:solidFill>
                          <a:schemeClr val="bg1"/>
                        </a:solidFill>
                        <a:latin typeface="Arial" panose="020B0604020202020204" pitchFamily="34" charset="0"/>
                        <a:cs typeface="Arial" panose="020B0604020202020204" pitchFamily="34" charset="0"/>
                      </a:endParaRPr>
                    </a:p>
                  </a:txBody>
                  <a:tcPr marL="91439" marR="91439" marT="45712" marB="45712"/>
                </a:tc>
                <a:tc>
                  <a:txBody>
                    <a:bodyPr/>
                    <a:lstStyle/>
                    <a:p>
                      <a:pPr algn="ctr"/>
                      <a:r>
                        <a:rPr lang="ro-RO" sz="1400" b="1" noProof="0" dirty="0">
                          <a:solidFill>
                            <a:schemeClr val="bg1"/>
                          </a:solidFill>
                        </a:rPr>
                        <a:t>1250</a:t>
                      </a:r>
                      <a:endParaRPr lang="ro-RO" sz="1400" b="1" noProof="0" dirty="0">
                        <a:solidFill>
                          <a:schemeClr val="bg1"/>
                        </a:solidFill>
                        <a:latin typeface="Arial" panose="020B0604020202020204" pitchFamily="34" charset="0"/>
                        <a:cs typeface="Arial" panose="020B0604020202020204" pitchFamily="34" charset="0"/>
                      </a:endParaRPr>
                    </a:p>
                  </a:txBody>
                  <a:tcPr marL="91439" marR="91439" marT="45712" marB="45712"/>
                </a:tc>
                <a:tc>
                  <a:txBody>
                    <a:bodyPr/>
                    <a:lstStyle/>
                    <a:p>
                      <a:pPr algn="ctr"/>
                      <a:r>
                        <a:rPr lang="ro-RO" sz="1400" b="1" noProof="0" dirty="0">
                          <a:solidFill>
                            <a:schemeClr val="bg1"/>
                          </a:solidFill>
                        </a:rPr>
                        <a:t>469</a:t>
                      </a:r>
                      <a:endParaRPr lang="ro-RO" sz="1400" b="1" noProof="0" dirty="0">
                        <a:solidFill>
                          <a:schemeClr val="bg1"/>
                        </a:solidFill>
                        <a:latin typeface="Arial" panose="020B0604020202020204" pitchFamily="34" charset="0"/>
                        <a:cs typeface="Arial" panose="020B0604020202020204" pitchFamily="34" charset="0"/>
                      </a:endParaRPr>
                    </a:p>
                  </a:txBody>
                  <a:tcPr marL="91439" marR="91439" marT="45712" marB="45712"/>
                </a:tc>
                <a:tc>
                  <a:txBody>
                    <a:bodyPr/>
                    <a:lstStyle/>
                    <a:p>
                      <a:pPr algn="ctr"/>
                      <a:r>
                        <a:rPr lang="ro-RO" sz="1400" b="1" noProof="0" dirty="0">
                          <a:solidFill>
                            <a:schemeClr val="bg1"/>
                          </a:solidFill>
                        </a:rPr>
                        <a:t>15801</a:t>
                      </a:r>
                      <a:endParaRPr lang="ro-RO" sz="1400" b="1" noProof="0" dirty="0">
                        <a:solidFill>
                          <a:schemeClr val="bg1"/>
                        </a:solidFill>
                        <a:latin typeface="Arial" panose="020B0604020202020204" pitchFamily="34" charset="0"/>
                        <a:cs typeface="Arial" panose="020B0604020202020204" pitchFamily="34" charset="0"/>
                      </a:endParaRPr>
                    </a:p>
                  </a:txBody>
                  <a:tcPr marL="91439" marR="91439" marT="45712" marB="45712"/>
                </a:tc>
                <a:extLst>
                  <a:ext uri="{0D108BD9-81ED-4DB2-BD59-A6C34878D82A}">
                    <a16:rowId xmlns:a16="http://schemas.microsoft.com/office/drawing/2014/main" val="10005"/>
                  </a:ext>
                </a:extLst>
              </a:tr>
              <a:tr h="531649">
                <a:tc>
                  <a:txBody>
                    <a:bodyPr/>
                    <a:lstStyle/>
                    <a:p>
                      <a:r>
                        <a:rPr lang="ro-RO" sz="1200" b="1" noProof="0" dirty="0">
                          <a:solidFill>
                            <a:schemeClr val="bg1"/>
                          </a:solidFill>
                          <a:effectLst>
                            <a:outerShdw blurRad="38100" dist="38100" dir="2700000" algn="tl">
                              <a:srgbClr val="000000">
                                <a:alpha val="43137"/>
                              </a:srgbClr>
                            </a:outerShdw>
                          </a:effectLst>
                        </a:rPr>
                        <a:t>2019</a:t>
                      </a:r>
                      <a:endParaRPr lang="ro-RO" sz="1200" b="1" noProof="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1439" marR="91439" marT="45712" marB="45712"/>
                </a:tc>
                <a:tc>
                  <a:txBody>
                    <a:bodyPr/>
                    <a:lstStyle/>
                    <a:p>
                      <a:pPr algn="ctr"/>
                      <a:r>
                        <a:rPr lang="ro-RO" sz="1400" b="1" noProof="0" dirty="0">
                          <a:solidFill>
                            <a:schemeClr val="bg1"/>
                          </a:solidFill>
                        </a:rPr>
                        <a:t>15469</a:t>
                      </a:r>
                      <a:endParaRPr lang="ro-RO" sz="1400" b="1" noProof="0" dirty="0">
                        <a:solidFill>
                          <a:schemeClr val="bg1"/>
                        </a:solidFill>
                        <a:latin typeface="Arial" panose="020B0604020202020204" pitchFamily="34" charset="0"/>
                        <a:cs typeface="Arial" panose="020B0604020202020204" pitchFamily="34" charset="0"/>
                      </a:endParaRPr>
                    </a:p>
                  </a:txBody>
                  <a:tcPr marL="91439" marR="91439" marT="45712" marB="45712"/>
                </a:tc>
                <a:tc>
                  <a:txBody>
                    <a:bodyPr/>
                    <a:lstStyle/>
                    <a:p>
                      <a:pPr algn="ctr"/>
                      <a:r>
                        <a:rPr lang="ro-RO" sz="1400" b="1" noProof="0" dirty="0">
                          <a:solidFill>
                            <a:schemeClr val="bg1"/>
                          </a:solidFill>
                        </a:rPr>
                        <a:t>1168</a:t>
                      </a:r>
                      <a:endParaRPr lang="ro-RO" sz="1400" b="1" noProof="0" dirty="0">
                        <a:solidFill>
                          <a:schemeClr val="bg1"/>
                        </a:solidFill>
                        <a:latin typeface="Arial" panose="020B0604020202020204" pitchFamily="34" charset="0"/>
                        <a:cs typeface="Arial" panose="020B0604020202020204" pitchFamily="34" charset="0"/>
                      </a:endParaRPr>
                    </a:p>
                  </a:txBody>
                  <a:tcPr marL="91439" marR="91439" marT="45712" marB="45712"/>
                </a:tc>
                <a:tc>
                  <a:txBody>
                    <a:bodyPr/>
                    <a:lstStyle/>
                    <a:p>
                      <a:pPr algn="ctr"/>
                      <a:r>
                        <a:rPr lang="ro-RO" sz="1400" b="1" noProof="0" dirty="0">
                          <a:solidFill>
                            <a:schemeClr val="bg1"/>
                          </a:solidFill>
                        </a:rPr>
                        <a:t>540</a:t>
                      </a:r>
                      <a:endParaRPr lang="ro-RO" sz="1400" b="1" noProof="0" dirty="0">
                        <a:solidFill>
                          <a:schemeClr val="bg1"/>
                        </a:solidFill>
                        <a:latin typeface="Arial" panose="020B0604020202020204" pitchFamily="34" charset="0"/>
                        <a:cs typeface="Arial" panose="020B0604020202020204" pitchFamily="34" charset="0"/>
                      </a:endParaRPr>
                    </a:p>
                  </a:txBody>
                  <a:tcPr marL="91439" marR="91439" marT="45712" marB="45712"/>
                </a:tc>
                <a:tc>
                  <a:txBody>
                    <a:bodyPr/>
                    <a:lstStyle/>
                    <a:p>
                      <a:pPr algn="ctr"/>
                      <a:r>
                        <a:rPr lang="ro-RO" sz="1400" b="1" noProof="0" dirty="0">
                          <a:solidFill>
                            <a:schemeClr val="bg1"/>
                          </a:solidFill>
                        </a:rPr>
                        <a:t>17177</a:t>
                      </a:r>
                      <a:endParaRPr lang="ro-RO" sz="1400" b="1" noProof="0" dirty="0">
                        <a:solidFill>
                          <a:schemeClr val="bg1"/>
                        </a:solidFill>
                        <a:latin typeface="Arial" panose="020B0604020202020204" pitchFamily="34" charset="0"/>
                        <a:cs typeface="Arial" panose="020B0604020202020204" pitchFamily="34" charset="0"/>
                      </a:endParaRPr>
                    </a:p>
                  </a:txBody>
                  <a:tcPr marL="91439" marR="91439" marT="45712" marB="45712"/>
                </a:tc>
                <a:extLst>
                  <a:ext uri="{0D108BD9-81ED-4DB2-BD59-A6C34878D82A}">
                    <a16:rowId xmlns:a16="http://schemas.microsoft.com/office/drawing/2014/main" val="10006"/>
                  </a:ext>
                </a:extLst>
              </a:tr>
              <a:tr h="531649">
                <a:tc>
                  <a:txBody>
                    <a:bodyPr/>
                    <a:lstStyle/>
                    <a:p>
                      <a:r>
                        <a:rPr lang="ro-RO" sz="1200" b="1" noProof="0" dirty="0">
                          <a:solidFill>
                            <a:schemeClr val="bg1"/>
                          </a:solidFill>
                          <a:effectLst>
                            <a:outerShdw blurRad="38100" dist="38100" dir="2700000" algn="tl">
                              <a:srgbClr val="000000">
                                <a:alpha val="43137"/>
                              </a:srgbClr>
                            </a:outerShdw>
                          </a:effectLst>
                        </a:rPr>
                        <a:t>2020</a:t>
                      </a:r>
                      <a:endParaRPr lang="ro-RO" sz="1200" b="1" noProof="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1439" marR="91439" marT="45712" marB="45712"/>
                </a:tc>
                <a:tc>
                  <a:txBody>
                    <a:bodyPr/>
                    <a:lstStyle/>
                    <a:p>
                      <a:pPr algn="ctr"/>
                      <a:r>
                        <a:rPr lang="ro-RO" sz="1400" b="1" noProof="0" dirty="0">
                          <a:solidFill>
                            <a:schemeClr val="bg1"/>
                          </a:solidFill>
                        </a:rPr>
                        <a:t>10476</a:t>
                      </a:r>
                      <a:endParaRPr lang="ro-RO" sz="1400" b="1" noProof="0" dirty="0">
                        <a:solidFill>
                          <a:schemeClr val="bg1"/>
                        </a:solidFill>
                        <a:latin typeface="Arial" panose="020B0604020202020204" pitchFamily="34" charset="0"/>
                        <a:cs typeface="Arial" panose="020B0604020202020204" pitchFamily="34" charset="0"/>
                      </a:endParaRPr>
                    </a:p>
                  </a:txBody>
                  <a:tcPr marL="91439" marR="91439" marT="45712" marB="45712"/>
                </a:tc>
                <a:tc>
                  <a:txBody>
                    <a:bodyPr/>
                    <a:lstStyle/>
                    <a:p>
                      <a:pPr algn="ctr"/>
                      <a:r>
                        <a:rPr lang="ro-RO" sz="1400" b="1" noProof="0" dirty="0">
                          <a:solidFill>
                            <a:schemeClr val="bg1"/>
                          </a:solidFill>
                        </a:rPr>
                        <a:t>842</a:t>
                      </a:r>
                      <a:endParaRPr lang="ro-RO" sz="1400" b="1" noProof="0" dirty="0">
                        <a:solidFill>
                          <a:schemeClr val="bg1"/>
                        </a:solidFill>
                        <a:latin typeface="Arial" panose="020B0604020202020204" pitchFamily="34" charset="0"/>
                        <a:cs typeface="Arial" panose="020B0604020202020204" pitchFamily="34" charset="0"/>
                      </a:endParaRPr>
                    </a:p>
                  </a:txBody>
                  <a:tcPr marL="91439" marR="91439" marT="45712" marB="45712"/>
                </a:tc>
                <a:tc>
                  <a:txBody>
                    <a:bodyPr/>
                    <a:lstStyle/>
                    <a:p>
                      <a:pPr algn="ctr"/>
                      <a:r>
                        <a:rPr lang="ro-RO" sz="1400" b="1" noProof="0" dirty="0">
                          <a:solidFill>
                            <a:schemeClr val="bg1"/>
                          </a:solidFill>
                        </a:rPr>
                        <a:t>494</a:t>
                      </a:r>
                      <a:endParaRPr lang="ro-RO" sz="1400" b="1" noProof="0" dirty="0">
                        <a:solidFill>
                          <a:schemeClr val="bg1"/>
                        </a:solidFill>
                        <a:latin typeface="Arial" panose="020B0604020202020204" pitchFamily="34" charset="0"/>
                        <a:cs typeface="Arial" panose="020B0604020202020204" pitchFamily="34" charset="0"/>
                      </a:endParaRPr>
                    </a:p>
                  </a:txBody>
                  <a:tcPr marL="91439" marR="91439" marT="45712" marB="45712"/>
                </a:tc>
                <a:tc>
                  <a:txBody>
                    <a:bodyPr/>
                    <a:lstStyle/>
                    <a:p>
                      <a:pPr algn="ctr"/>
                      <a:r>
                        <a:rPr lang="ro-RO" sz="1400" b="1" noProof="0" dirty="0">
                          <a:solidFill>
                            <a:schemeClr val="bg1"/>
                          </a:solidFill>
                        </a:rPr>
                        <a:t>11812</a:t>
                      </a:r>
                      <a:endParaRPr lang="ro-RO" sz="1400" b="1" noProof="0" dirty="0">
                        <a:solidFill>
                          <a:schemeClr val="bg1"/>
                        </a:solidFill>
                        <a:latin typeface="Arial" panose="020B0604020202020204" pitchFamily="34" charset="0"/>
                        <a:cs typeface="Arial" panose="020B0604020202020204" pitchFamily="34" charset="0"/>
                      </a:endParaRPr>
                    </a:p>
                  </a:txBody>
                  <a:tcPr marL="91439" marR="91439" marT="45712" marB="45712"/>
                </a:tc>
                <a:extLst>
                  <a:ext uri="{0D108BD9-81ED-4DB2-BD59-A6C34878D82A}">
                    <a16:rowId xmlns:a16="http://schemas.microsoft.com/office/drawing/2014/main" val="3343504382"/>
                  </a:ext>
                </a:extLst>
              </a:tr>
              <a:tr h="531649">
                <a:tc>
                  <a:txBody>
                    <a:bodyPr/>
                    <a:lstStyle/>
                    <a:p>
                      <a:r>
                        <a:rPr lang="en-US" sz="1200" b="1" noProof="0" dirty="0">
                          <a:solidFill>
                            <a:schemeClr val="bg1"/>
                          </a:solidFill>
                          <a:effectLst>
                            <a:outerShdw blurRad="38100" dist="38100" dir="2700000" algn="tl">
                              <a:srgbClr val="000000">
                                <a:alpha val="43137"/>
                              </a:srgbClr>
                            </a:outerShdw>
                          </a:effectLst>
                        </a:rPr>
                        <a:t>2021</a:t>
                      </a:r>
                      <a:endParaRPr lang="ro-RO" sz="1200" b="1" noProof="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1439" marR="91439" marT="45712" marB="45712"/>
                </a:tc>
                <a:tc>
                  <a:txBody>
                    <a:bodyPr/>
                    <a:lstStyle/>
                    <a:p>
                      <a:pPr algn="ctr"/>
                      <a:r>
                        <a:rPr lang="en-US" sz="1400" b="1" noProof="0" dirty="0">
                          <a:solidFill>
                            <a:schemeClr val="bg1"/>
                          </a:solidFill>
                        </a:rPr>
                        <a:t>12476</a:t>
                      </a:r>
                      <a:endParaRPr lang="ro-RO" sz="1400" b="1" noProof="0" dirty="0">
                        <a:solidFill>
                          <a:schemeClr val="bg1"/>
                        </a:solidFill>
                        <a:latin typeface="Arial" panose="020B0604020202020204" pitchFamily="34" charset="0"/>
                        <a:cs typeface="Arial" panose="020B0604020202020204" pitchFamily="34" charset="0"/>
                      </a:endParaRPr>
                    </a:p>
                  </a:txBody>
                  <a:tcPr marL="91439" marR="91439" marT="45712" marB="45712"/>
                </a:tc>
                <a:tc>
                  <a:txBody>
                    <a:bodyPr/>
                    <a:lstStyle/>
                    <a:p>
                      <a:pPr algn="ctr"/>
                      <a:r>
                        <a:rPr lang="en-US" sz="1400" b="1" noProof="0" dirty="0">
                          <a:solidFill>
                            <a:schemeClr val="bg1"/>
                          </a:solidFill>
                        </a:rPr>
                        <a:t>1338</a:t>
                      </a:r>
                      <a:endParaRPr lang="ro-RO" sz="1400" b="1" noProof="0" dirty="0">
                        <a:solidFill>
                          <a:schemeClr val="bg1"/>
                        </a:solidFill>
                        <a:latin typeface="Arial" panose="020B0604020202020204" pitchFamily="34" charset="0"/>
                        <a:cs typeface="Arial" panose="020B0604020202020204" pitchFamily="34" charset="0"/>
                      </a:endParaRPr>
                    </a:p>
                  </a:txBody>
                  <a:tcPr marL="91439" marR="91439" marT="45712" marB="45712"/>
                </a:tc>
                <a:tc>
                  <a:txBody>
                    <a:bodyPr/>
                    <a:lstStyle/>
                    <a:p>
                      <a:pPr algn="ctr"/>
                      <a:r>
                        <a:rPr lang="en-US" sz="1400" b="1" noProof="0" dirty="0">
                          <a:solidFill>
                            <a:schemeClr val="bg1"/>
                          </a:solidFill>
                        </a:rPr>
                        <a:t>730</a:t>
                      </a:r>
                      <a:endParaRPr lang="ro-RO" sz="1400" b="1" noProof="0" dirty="0">
                        <a:solidFill>
                          <a:schemeClr val="bg1"/>
                        </a:solidFill>
                        <a:latin typeface="Arial" panose="020B0604020202020204" pitchFamily="34" charset="0"/>
                        <a:cs typeface="Arial" panose="020B0604020202020204" pitchFamily="34" charset="0"/>
                      </a:endParaRPr>
                    </a:p>
                  </a:txBody>
                  <a:tcPr marL="91439" marR="91439" marT="45712" marB="45712"/>
                </a:tc>
                <a:tc>
                  <a:txBody>
                    <a:bodyPr/>
                    <a:lstStyle/>
                    <a:p>
                      <a:pPr algn="ctr"/>
                      <a:r>
                        <a:rPr lang="en-US" sz="1400" b="1" noProof="0" dirty="0">
                          <a:solidFill>
                            <a:schemeClr val="bg1"/>
                          </a:solidFill>
                        </a:rPr>
                        <a:t>14544</a:t>
                      </a:r>
                      <a:endParaRPr lang="ro-RO" sz="1400" b="1" noProof="0" dirty="0">
                        <a:solidFill>
                          <a:schemeClr val="bg1"/>
                        </a:solidFill>
                        <a:latin typeface="Arial" panose="020B0604020202020204" pitchFamily="34" charset="0"/>
                        <a:cs typeface="Arial" panose="020B0604020202020204" pitchFamily="34" charset="0"/>
                      </a:endParaRPr>
                    </a:p>
                  </a:txBody>
                  <a:tcPr marL="91439" marR="91439" marT="45712" marB="45712"/>
                </a:tc>
                <a:extLst>
                  <a:ext uri="{0D108BD9-81ED-4DB2-BD59-A6C34878D82A}">
                    <a16:rowId xmlns:a16="http://schemas.microsoft.com/office/drawing/2014/main" val="4019810384"/>
                  </a:ext>
                </a:extLst>
              </a:tr>
            </a:tbl>
          </a:graphicData>
        </a:graphic>
      </p:graphicFrame>
    </p:spTree>
    <p:extLst>
      <p:ext uri="{BB962C8B-B14F-4D97-AF65-F5344CB8AC3E}">
        <p14:creationId xmlns:p14="http://schemas.microsoft.com/office/powerpoint/2010/main" val="82980338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442102" cy="706090"/>
          </a:xfrm>
          <a:noFill/>
        </p:spPr>
        <p:txBody>
          <a:bodyPr>
            <a:normAutofit fontScale="90000"/>
          </a:bodyPr>
          <a:lstStyle/>
          <a:p>
            <a:r>
              <a:rPr lang="ro-RO" sz="2400" b="1" dirty="0">
                <a:solidFill>
                  <a:srgbClr val="FFFF00"/>
                </a:solidFill>
                <a:effectLst/>
                <a:latin typeface="Arial Black" panose="020B0A04020102020204" pitchFamily="34" charset="0"/>
              </a:rPr>
              <a:t>ACCESIBILITATEA  EXAMENULUI </a:t>
            </a:r>
            <a:r>
              <a:rPr lang="ro-RO" sz="2400" b="1" dirty="0" err="1">
                <a:solidFill>
                  <a:srgbClr val="FFFF00"/>
                </a:solidFill>
                <a:effectLst/>
                <a:latin typeface="Arial Black" panose="020B0A04020102020204" pitchFamily="34" charset="0"/>
              </a:rPr>
              <a:t>EcoCG</a:t>
            </a:r>
            <a:r>
              <a:rPr lang="ro-RO" sz="2400" b="1" dirty="0">
                <a:solidFill>
                  <a:srgbClr val="FFFF00"/>
                </a:solidFill>
                <a:effectLst/>
                <a:latin typeface="Arial Black" panose="020B0A04020102020204" pitchFamily="34" charset="0"/>
              </a:rPr>
              <a:t> PRIN ASIGURĂRI</a:t>
            </a:r>
            <a:endParaRPr lang="ru-RU" sz="2400" dirty="0">
              <a:solidFill>
                <a:srgbClr val="FFFF00"/>
              </a:solidFill>
              <a:effectLst/>
            </a:endParaRPr>
          </a:p>
        </p:txBody>
      </p:sp>
      <p:graphicFrame>
        <p:nvGraphicFramePr>
          <p:cNvPr id="9" name="Диаграмма 1">
            <a:extLst>
              <a:ext uri="{FF2B5EF4-FFF2-40B4-BE49-F238E27FC236}">
                <a16:creationId xmlns:a16="http://schemas.microsoft.com/office/drawing/2014/main" id="{AB3F86BB-98A9-49BA-B7D3-98E5E0D495CF}"/>
              </a:ext>
            </a:extLst>
          </p:cNvPr>
          <p:cNvGraphicFramePr/>
          <p:nvPr>
            <p:extLst>
              <p:ext uri="{D42A27DB-BD31-4B8C-83A1-F6EECF244321}">
                <p14:modId xmlns:p14="http://schemas.microsoft.com/office/powerpoint/2010/main" val="276861268"/>
              </p:ext>
            </p:extLst>
          </p:nvPr>
        </p:nvGraphicFramePr>
        <p:xfrm>
          <a:off x="1295636" y="1160748"/>
          <a:ext cx="6444716" cy="37804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Tabel 3"/>
          <p:cNvGraphicFramePr>
            <a:graphicFrameLocks noGrp="1"/>
          </p:cNvGraphicFramePr>
          <p:nvPr>
            <p:extLst>
              <p:ext uri="{D42A27DB-BD31-4B8C-83A1-F6EECF244321}">
                <p14:modId xmlns:p14="http://schemas.microsoft.com/office/powerpoint/2010/main" val="483973874"/>
              </p:ext>
            </p:extLst>
          </p:nvPr>
        </p:nvGraphicFramePr>
        <p:xfrm>
          <a:off x="611560" y="5085184"/>
          <a:ext cx="7848872" cy="1296088"/>
        </p:xfrm>
        <a:graphic>
          <a:graphicData uri="http://schemas.openxmlformats.org/drawingml/2006/table">
            <a:tbl>
              <a:tblPr firstRow="1" firstCol="1" bandRow="1">
                <a:tableStyleId>{69CF1AB2-1976-4502-BF36-3FF5EA218861}</a:tableStyleId>
              </a:tblPr>
              <a:tblGrid>
                <a:gridCol w="3238344">
                  <a:extLst>
                    <a:ext uri="{9D8B030D-6E8A-4147-A177-3AD203B41FA5}">
                      <a16:colId xmlns:a16="http://schemas.microsoft.com/office/drawing/2014/main" val="2687651934"/>
                    </a:ext>
                  </a:extLst>
                </a:gridCol>
                <a:gridCol w="935937">
                  <a:extLst>
                    <a:ext uri="{9D8B030D-6E8A-4147-A177-3AD203B41FA5}">
                      <a16:colId xmlns:a16="http://schemas.microsoft.com/office/drawing/2014/main" val="1770058618"/>
                    </a:ext>
                  </a:extLst>
                </a:gridCol>
                <a:gridCol w="945521">
                  <a:extLst>
                    <a:ext uri="{9D8B030D-6E8A-4147-A177-3AD203B41FA5}">
                      <a16:colId xmlns:a16="http://schemas.microsoft.com/office/drawing/2014/main" val="3282040425"/>
                    </a:ext>
                  </a:extLst>
                </a:gridCol>
                <a:gridCol w="995518">
                  <a:extLst>
                    <a:ext uri="{9D8B030D-6E8A-4147-A177-3AD203B41FA5}">
                      <a16:colId xmlns:a16="http://schemas.microsoft.com/office/drawing/2014/main" val="3408765780"/>
                    </a:ext>
                  </a:extLst>
                </a:gridCol>
                <a:gridCol w="866776">
                  <a:extLst>
                    <a:ext uri="{9D8B030D-6E8A-4147-A177-3AD203B41FA5}">
                      <a16:colId xmlns:a16="http://schemas.microsoft.com/office/drawing/2014/main" val="610436883"/>
                    </a:ext>
                  </a:extLst>
                </a:gridCol>
                <a:gridCol w="866776">
                  <a:extLst>
                    <a:ext uri="{9D8B030D-6E8A-4147-A177-3AD203B41FA5}">
                      <a16:colId xmlns:a16="http://schemas.microsoft.com/office/drawing/2014/main" val="1965204010"/>
                    </a:ext>
                  </a:extLst>
                </a:gridCol>
              </a:tblGrid>
              <a:tr h="432048">
                <a:tc>
                  <a:txBody>
                    <a:bodyPr/>
                    <a:lstStyle/>
                    <a:p>
                      <a:pPr>
                        <a:lnSpc>
                          <a:spcPct val="107000"/>
                        </a:lnSpc>
                        <a:spcAft>
                          <a:spcPts val="0"/>
                        </a:spcAft>
                      </a:pPr>
                      <a:r>
                        <a:rPr lang="ro-RO" sz="1200" b="1" noProof="0" dirty="0">
                          <a:effectLst/>
                          <a:latin typeface="Arial" panose="020B0604020202020204" pitchFamily="34" charset="0"/>
                          <a:cs typeface="Arial" panose="020B0604020202020204" pitchFamily="34" charset="0"/>
                        </a:rPr>
                        <a:t> Anul</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0"/>
                        </a:spcAft>
                      </a:pPr>
                      <a:r>
                        <a:rPr lang="ro-RO" sz="1200" b="1" noProof="0" dirty="0">
                          <a:effectLst/>
                          <a:latin typeface="Arial" panose="020B0604020202020204" pitchFamily="34" charset="0"/>
                          <a:cs typeface="Arial" panose="020B0604020202020204" pitchFamily="34" charset="0"/>
                        </a:rPr>
                        <a:t>2017</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0"/>
                        </a:spcAft>
                      </a:pPr>
                      <a:r>
                        <a:rPr lang="ro-RO" sz="1200" b="1" noProof="0" dirty="0">
                          <a:effectLst/>
                          <a:latin typeface="Arial" panose="020B0604020202020204" pitchFamily="34" charset="0"/>
                          <a:cs typeface="Arial" panose="020B0604020202020204" pitchFamily="34" charset="0"/>
                        </a:rPr>
                        <a:t>2018</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0"/>
                        </a:spcAft>
                      </a:pPr>
                      <a:r>
                        <a:rPr lang="ro-RO" sz="1200" b="1" noProof="0" dirty="0">
                          <a:effectLst/>
                          <a:latin typeface="Arial" panose="020B0604020202020204" pitchFamily="34" charset="0"/>
                          <a:cs typeface="Arial" panose="020B0604020202020204" pitchFamily="34" charset="0"/>
                        </a:rPr>
                        <a:t>2019</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0"/>
                        </a:spcAft>
                      </a:pPr>
                      <a:r>
                        <a:rPr lang="ro-RO" sz="1200" b="1" noProof="0" dirty="0">
                          <a:effectLst/>
                          <a:latin typeface="Arial" panose="020B0604020202020204" pitchFamily="34" charset="0"/>
                          <a:cs typeface="Arial" panose="020B0604020202020204" pitchFamily="34" charset="0"/>
                        </a:rPr>
                        <a:t>2020</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0"/>
                        </a:spcAft>
                      </a:pPr>
                      <a:r>
                        <a:rPr lang="en-US" sz="1200" b="1" noProof="0" dirty="0">
                          <a:effectLst/>
                          <a:latin typeface="Arial" panose="020B0604020202020204" pitchFamily="34" charset="0"/>
                          <a:cs typeface="Arial" panose="020B0604020202020204" pitchFamily="34" charset="0"/>
                        </a:rPr>
                        <a:t>2021</a:t>
                      </a:r>
                      <a:endParaRPr lang="en-US"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012238704"/>
                  </a:ext>
                </a:extLst>
              </a:tr>
              <a:tr h="360040">
                <a:tc>
                  <a:txBody>
                    <a:bodyPr/>
                    <a:lstStyle/>
                    <a:p>
                      <a:pPr>
                        <a:lnSpc>
                          <a:spcPct val="107000"/>
                        </a:lnSpc>
                        <a:spcAft>
                          <a:spcPts val="0"/>
                        </a:spcAft>
                      </a:pPr>
                      <a:r>
                        <a:rPr lang="ro-RO" sz="1200" b="1" noProof="0" dirty="0" err="1">
                          <a:effectLst/>
                          <a:latin typeface="Arial" panose="020B0604020202020204" pitchFamily="34" charset="0"/>
                          <a:cs typeface="Arial" panose="020B0604020202020204" pitchFamily="34" charset="0"/>
                        </a:rPr>
                        <a:t>EcoCG</a:t>
                      </a:r>
                      <a:r>
                        <a:rPr lang="ro-RO" sz="1200" b="1" noProof="0" dirty="0">
                          <a:effectLst/>
                          <a:latin typeface="Arial" panose="020B0604020202020204" pitchFamily="34" charset="0"/>
                          <a:cs typeface="Arial" panose="020B0604020202020204" pitchFamily="34" charset="0"/>
                        </a:rPr>
                        <a:t>  asigurat</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0"/>
                        </a:spcAft>
                      </a:pPr>
                      <a:r>
                        <a:rPr lang="ro-RO" sz="1200" b="1" noProof="0" dirty="0">
                          <a:effectLst/>
                          <a:latin typeface="Arial" panose="020B0604020202020204" pitchFamily="34" charset="0"/>
                          <a:cs typeface="Arial" panose="020B0604020202020204" pitchFamily="34" charset="0"/>
                        </a:rPr>
                        <a:t>1219</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0"/>
                        </a:spcAft>
                      </a:pPr>
                      <a:r>
                        <a:rPr lang="ro-RO" sz="1200" b="1" noProof="0" dirty="0">
                          <a:effectLst/>
                          <a:latin typeface="Arial" panose="020B0604020202020204" pitchFamily="34" charset="0"/>
                          <a:cs typeface="Arial" panose="020B0604020202020204" pitchFamily="34" charset="0"/>
                        </a:rPr>
                        <a:t>1330</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0"/>
                        </a:spcAft>
                      </a:pPr>
                      <a:r>
                        <a:rPr lang="ro-RO" sz="1200" b="1" noProof="0" dirty="0">
                          <a:effectLst/>
                          <a:latin typeface="Arial" panose="020B0604020202020204" pitchFamily="34" charset="0"/>
                          <a:cs typeface="Arial" panose="020B0604020202020204" pitchFamily="34" charset="0"/>
                        </a:rPr>
                        <a:t>1571</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0"/>
                        </a:spcAft>
                      </a:pPr>
                      <a:r>
                        <a:rPr lang="ro-RO" sz="1200" b="1" noProof="0" dirty="0">
                          <a:effectLst/>
                          <a:latin typeface="Arial" panose="020B0604020202020204" pitchFamily="34" charset="0"/>
                          <a:cs typeface="Arial" panose="020B0604020202020204" pitchFamily="34" charset="0"/>
                        </a:rPr>
                        <a:t>1857</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0"/>
                        </a:spcAft>
                      </a:pPr>
                      <a:r>
                        <a:rPr lang="en-US" sz="1200" b="1" noProof="0" dirty="0">
                          <a:effectLst/>
                          <a:latin typeface="Arial" panose="020B0604020202020204" pitchFamily="34" charset="0"/>
                          <a:cs typeface="Arial" panose="020B0604020202020204" pitchFamily="34" charset="0"/>
                        </a:rPr>
                        <a:t>3094</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425538586"/>
                  </a:ext>
                </a:extLst>
              </a:tr>
              <a:tr h="504000">
                <a:tc>
                  <a:txBody>
                    <a:bodyPr/>
                    <a:lstStyle/>
                    <a:p>
                      <a:pPr>
                        <a:lnSpc>
                          <a:spcPct val="107000"/>
                        </a:lnSpc>
                        <a:spcAft>
                          <a:spcPts val="0"/>
                        </a:spcAft>
                      </a:pPr>
                      <a:r>
                        <a:rPr lang="ro-RO" sz="1200" b="1" noProof="0" dirty="0">
                          <a:effectLst/>
                          <a:latin typeface="Arial" panose="020B0604020202020204" pitchFamily="34" charset="0"/>
                          <a:cs typeface="Arial" panose="020B0604020202020204" pitchFamily="34" charset="0"/>
                        </a:rPr>
                        <a:t>Total</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0"/>
                        </a:spcAft>
                      </a:pPr>
                      <a:r>
                        <a:rPr lang="ro-RO" sz="1200" b="1" noProof="0" dirty="0">
                          <a:effectLst/>
                          <a:latin typeface="Arial" panose="020B0604020202020204" pitchFamily="34" charset="0"/>
                          <a:cs typeface="Arial" panose="020B0604020202020204" pitchFamily="34" charset="0"/>
                        </a:rPr>
                        <a:t>3145</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0"/>
                        </a:spcAft>
                      </a:pPr>
                      <a:r>
                        <a:rPr lang="ro-RO" sz="1200" b="1" noProof="0" dirty="0">
                          <a:effectLst/>
                          <a:latin typeface="Arial" panose="020B0604020202020204" pitchFamily="34" charset="0"/>
                          <a:cs typeface="Arial" panose="020B0604020202020204" pitchFamily="34" charset="0"/>
                        </a:rPr>
                        <a:t>2873</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0"/>
                        </a:spcAft>
                      </a:pPr>
                      <a:r>
                        <a:rPr lang="ro-RO" sz="1200" b="1" noProof="0" dirty="0">
                          <a:effectLst/>
                          <a:latin typeface="Arial" panose="020B0604020202020204" pitchFamily="34" charset="0"/>
                          <a:cs typeface="Arial" panose="020B0604020202020204" pitchFamily="34" charset="0"/>
                        </a:rPr>
                        <a:t>3000</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0"/>
                        </a:spcAft>
                      </a:pPr>
                      <a:r>
                        <a:rPr lang="ro-RO" sz="1200" b="1" noProof="0" dirty="0">
                          <a:effectLst/>
                          <a:latin typeface="Arial" panose="020B0604020202020204" pitchFamily="34" charset="0"/>
                          <a:cs typeface="Arial" panose="020B0604020202020204" pitchFamily="34" charset="0"/>
                        </a:rPr>
                        <a:t>2182</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ctr">
                        <a:lnSpc>
                          <a:spcPct val="107000"/>
                        </a:lnSpc>
                        <a:spcAft>
                          <a:spcPts val="0"/>
                        </a:spcAft>
                      </a:pPr>
                      <a:r>
                        <a:rPr lang="en-US" sz="1200" b="1" noProof="0" dirty="0">
                          <a:effectLst/>
                          <a:latin typeface="Arial" panose="020B0604020202020204" pitchFamily="34" charset="0"/>
                          <a:cs typeface="Arial" panose="020B0604020202020204" pitchFamily="34" charset="0"/>
                        </a:rPr>
                        <a:t>4068</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409771501"/>
                  </a:ext>
                </a:extLst>
              </a:tr>
            </a:tbl>
          </a:graphicData>
        </a:graphic>
      </p:graphicFrame>
    </p:spTree>
    <p:extLst>
      <p:ext uri="{BB962C8B-B14F-4D97-AF65-F5344CB8AC3E}">
        <p14:creationId xmlns:p14="http://schemas.microsoft.com/office/powerpoint/2010/main" val="40208242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a:extLst>
              <a:ext uri="{FF2B5EF4-FFF2-40B4-BE49-F238E27FC236}">
                <a16:creationId xmlns:a16="http://schemas.microsoft.com/office/drawing/2014/main" id="{F2C9A21B-F199-4449-B4C5-DA28DF08E294}"/>
              </a:ext>
            </a:extLst>
          </p:cNvPr>
          <p:cNvGraphicFramePr/>
          <p:nvPr>
            <p:extLst>
              <p:ext uri="{D42A27DB-BD31-4B8C-83A1-F6EECF244321}">
                <p14:modId xmlns:p14="http://schemas.microsoft.com/office/powerpoint/2010/main" val="974851502"/>
              </p:ext>
            </p:extLst>
          </p:nvPr>
        </p:nvGraphicFramePr>
        <p:xfrm>
          <a:off x="467544" y="188640"/>
          <a:ext cx="7488832" cy="47525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el 2"/>
          <p:cNvGraphicFramePr>
            <a:graphicFrameLocks noGrp="1"/>
          </p:cNvGraphicFramePr>
          <p:nvPr>
            <p:extLst>
              <p:ext uri="{D42A27DB-BD31-4B8C-83A1-F6EECF244321}">
                <p14:modId xmlns:p14="http://schemas.microsoft.com/office/powerpoint/2010/main" val="2229062776"/>
              </p:ext>
            </p:extLst>
          </p:nvPr>
        </p:nvGraphicFramePr>
        <p:xfrm>
          <a:off x="502542" y="5085184"/>
          <a:ext cx="7416825" cy="1440081"/>
        </p:xfrm>
        <a:graphic>
          <a:graphicData uri="http://schemas.openxmlformats.org/drawingml/2006/table">
            <a:tbl>
              <a:tblPr firstRow="1" firstCol="1" bandRow="1">
                <a:tableStyleId>{69CF1AB2-1976-4502-BF36-3FF5EA218861}</a:tableStyleId>
              </a:tblPr>
              <a:tblGrid>
                <a:gridCol w="2949680">
                  <a:extLst>
                    <a:ext uri="{9D8B030D-6E8A-4147-A177-3AD203B41FA5}">
                      <a16:colId xmlns:a16="http://schemas.microsoft.com/office/drawing/2014/main" val="1774216608"/>
                    </a:ext>
                  </a:extLst>
                </a:gridCol>
                <a:gridCol w="852508">
                  <a:extLst>
                    <a:ext uri="{9D8B030D-6E8A-4147-A177-3AD203B41FA5}">
                      <a16:colId xmlns:a16="http://schemas.microsoft.com/office/drawing/2014/main" val="105053763"/>
                    </a:ext>
                  </a:extLst>
                </a:gridCol>
                <a:gridCol w="699057">
                  <a:extLst>
                    <a:ext uri="{9D8B030D-6E8A-4147-A177-3AD203B41FA5}">
                      <a16:colId xmlns:a16="http://schemas.microsoft.com/office/drawing/2014/main" val="4262919507"/>
                    </a:ext>
                  </a:extLst>
                </a:gridCol>
                <a:gridCol w="801358">
                  <a:extLst>
                    <a:ext uri="{9D8B030D-6E8A-4147-A177-3AD203B41FA5}">
                      <a16:colId xmlns:a16="http://schemas.microsoft.com/office/drawing/2014/main" val="2819121288"/>
                    </a:ext>
                  </a:extLst>
                </a:gridCol>
                <a:gridCol w="1057111">
                  <a:extLst>
                    <a:ext uri="{9D8B030D-6E8A-4147-A177-3AD203B41FA5}">
                      <a16:colId xmlns:a16="http://schemas.microsoft.com/office/drawing/2014/main" val="3299603743"/>
                    </a:ext>
                  </a:extLst>
                </a:gridCol>
                <a:gridCol w="1057111">
                  <a:extLst>
                    <a:ext uri="{9D8B030D-6E8A-4147-A177-3AD203B41FA5}">
                      <a16:colId xmlns:a16="http://schemas.microsoft.com/office/drawing/2014/main" val="2685845185"/>
                    </a:ext>
                  </a:extLst>
                </a:gridCol>
              </a:tblGrid>
              <a:tr h="480027">
                <a:tc>
                  <a:txBody>
                    <a:bodyPr/>
                    <a:lstStyle/>
                    <a:p>
                      <a:pPr>
                        <a:lnSpc>
                          <a:spcPct val="107000"/>
                        </a:lnSpc>
                        <a:spcAft>
                          <a:spcPts val="0"/>
                        </a:spcAft>
                      </a:pPr>
                      <a:r>
                        <a:rPr lang="ro-RO" sz="1200" b="1" noProof="0" dirty="0">
                          <a:effectLst/>
                        </a:rPr>
                        <a:t> Anul</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ro-RO" sz="1200" b="1" noProof="0" dirty="0">
                          <a:effectLst/>
                        </a:rPr>
                        <a:t>2017</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ro-RO" sz="1200" b="1" noProof="0" dirty="0">
                          <a:effectLst/>
                        </a:rPr>
                        <a:t>2018</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ro-RO" sz="1200" b="1" noProof="0" dirty="0">
                          <a:effectLst/>
                        </a:rPr>
                        <a:t>2019</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ro-RO" sz="1200" b="1" noProof="0" dirty="0">
                          <a:effectLst/>
                        </a:rPr>
                        <a:t>2020</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en-US" sz="1200" b="1" noProof="0" dirty="0">
                          <a:effectLst/>
                        </a:rPr>
                        <a:t>2021</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extLst>
                  <a:ext uri="{0D108BD9-81ED-4DB2-BD59-A6C34878D82A}">
                    <a16:rowId xmlns:a16="http://schemas.microsoft.com/office/drawing/2014/main" val="3753943256"/>
                  </a:ext>
                </a:extLst>
              </a:tr>
              <a:tr h="480027">
                <a:tc>
                  <a:txBody>
                    <a:bodyPr/>
                    <a:lstStyle/>
                    <a:p>
                      <a:pPr>
                        <a:lnSpc>
                          <a:spcPct val="107000"/>
                        </a:lnSpc>
                        <a:spcAft>
                          <a:spcPts val="0"/>
                        </a:spcAft>
                      </a:pPr>
                      <a:r>
                        <a:rPr lang="ro-RO" sz="1200" b="1" noProof="0" dirty="0" err="1">
                          <a:effectLst/>
                        </a:rPr>
                        <a:t>Cicloergometrie</a:t>
                      </a:r>
                      <a:r>
                        <a:rPr lang="ro-RO" sz="1200" b="1" noProof="0" dirty="0">
                          <a:effectLst/>
                        </a:rPr>
                        <a:t> asigurat</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ro-RO" sz="1200" b="1" noProof="0" dirty="0">
                          <a:effectLst/>
                        </a:rPr>
                        <a:t>2863</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ro-RO" sz="1200" b="1" noProof="0" dirty="0">
                          <a:effectLst/>
                        </a:rPr>
                        <a:t>3261</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ro-RO" sz="1200" b="1" noProof="0" dirty="0">
                          <a:effectLst/>
                        </a:rPr>
                        <a:t>3144</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ro-RO" sz="1200" b="1" noProof="0" dirty="0">
                          <a:effectLst/>
                        </a:rPr>
                        <a:t>1646</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en-US" sz="1200" b="1" noProof="0" dirty="0">
                          <a:effectLst/>
                        </a:rPr>
                        <a:t>1781</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extLst>
                  <a:ext uri="{0D108BD9-81ED-4DB2-BD59-A6C34878D82A}">
                    <a16:rowId xmlns:a16="http://schemas.microsoft.com/office/drawing/2014/main" val="214543549"/>
                  </a:ext>
                </a:extLst>
              </a:tr>
              <a:tr h="480027">
                <a:tc>
                  <a:txBody>
                    <a:bodyPr/>
                    <a:lstStyle/>
                    <a:p>
                      <a:pPr>
                        <a:lnSpc>
                          <a:spcPct val="107000"/>
                        </a:lnSpc>
                        <a:spcAft>
                          <a:spcPts val="0"/>
                        </a:spcAft>
                      </a:pPr>
                      <a:r>
                        <a:rPr lang="ro-RO" sz="1200" b="1" noProof="0" dirty="0">
                          <a:effectLst/>
                        </a:rPr>
                        <a:t>CEM total</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ro-RO" sz="1200" b="1" noProof="0" dirty="0">
                          <a:effectLst/>
                        </a:rPr>
                        <a:t>3390</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ro-RO" sz="1200" b="1" noProof="0" dirty="0">
                          <a:effectLst/>
                        </a:rPr>
                        <a:t>3626</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ro-RO" sz="1200" b="1" noProof="0" dirty="0">
                          <a:effectLst/>
                        </a:rPr>
                        <a:t>3424</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ro-RO" sz="1200" b="1" noProof="0" dirty="0">
                          <a:effectLst/>
                        </a:rPr>
                        <a:t>1809</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en-US" sz="1200" b="1" noProof="0" dirty="0">
                          <a:effectLst/>
                        </a:rPr>
                        <a:t>1942</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extLst>
                  <a:ext uri="{0D108BD9-81ED-4DB2-BD59-A6C34878D82A}">
                    <a16:rowId xmlns:a16="http://schemas.microsoft.com/office/drawing/2014/main" val="4089979298"/>
                  </a:ext>
                </a:extLst>
              </a:tr>
            </a:tbl>
          </a:graphicData>
        </a:graphic>
      </p:graphicFrame>
    </p:spTree>
    <p:extLst>
      <p:ext uri="{BB962C8B-B14F-4D97-AF65-F5344CB8AC3E}">
        <p14:creationId xmlns:p14="http://schemas.microsoft.com/office/powerpoint/2010/main" val="442737575"/>
      </p:ext>
    </p:extLst>
  </p:cSld>
  <p:clrMapOvr>
    <a:masterClrMapping/>
  </p:clrMapOvr>
  <p:transition spd="slow">
    <p:wedg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a:extLst>
              <a:ext uri="{FF2B5EF4-FFF2-40B4-BE49-F238E27FC236}">
                <a16:creationId xmlns:a16="http://schemas.microsoft.com/office/drawing/2014/main" id="{B85D8BC5-C073-4751-A502-A489348D4537}"/>
              </a:ext>
            </a:extLst>
          </p:cNvPr>
          <p:cNvGraphicFramePr/>
          <p:nvPr>
            <p:extLst>
              <p:ext uri="{D42A27DB-BD31-4B8C-83A1-F6EECF244321}">
                <p14:modId xmlns:p14="http://schemas.microsoft.com/office/powerpoint/2010/main" val="2626716588"/>
              </p:ext>
            </p:extLst>
          </p:nvPr>
        </p:nvGraphicFramePr>
        <p:xfrm>
          <a:off x="1619672" y="238142"/>
          <a:ext cx="6264696" cy="49190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el 2"/>
          <p:cNvGraphicFramePr>
            <a:graphicFrameLocks noGrp="1"/>
          </p:cNvGraphicFramePr>
          <p:nvPr>
            <p:extLst>
              <p:ext uri="{D42A27DB-BD31-4B8C-83A1-F6EECF244321}">
                <p14:modId xmlns:p14="http://schemas.microsoft.com/office/powerpoint/2010/main" val="939473827"/>
              </p:ext>
            </p:extLst>
          </p:nvPr>
        </p:nvGraphicFramePr>
        <p:xfrm>
          <a:off x="935596" y="5373216"/>
          <a:ext cx="7632847" cy="1246641"/>
        </p:xfrm>
        <a:graphic>
          <a:graphicData uri="http://schemas.openxmlformats.org/drawingml/2006/table">
            <a:tbl>
              <a:tblPr firstRow="1" firstCol="1" bandRow="1">
                <a:tableStyleId>{69CF1AB2-1976-4502-BF36-3FF5EA218861}</a:tableStyleId>
              </a:tblPr>
              <a:tblGrid>
                <a:gridCol w="3688499">
                  <a:extLst>
                    <a:ext uri="{9D8B030D-6E8A-4147-A177-3AD203B41FA5}">
                      <a16:colId xmlns:a16="http://schemas.microsoft.com/office/drawing/2014/main" val="198970336"/>
                    </a:ext>
                  </a:extLst>
                </a:gridCol>
                <a:gridCol w="1066040">
                  <a:extLst>
                    <a:ext uri="{9D8B030D-6E8A-4147-A177-3AD203B41FA5}">
                      <a16:colId xmlns:a16="http://schemas.microsoft.com/office/drawing/2014/main" val="2513943697"/>
                    </a:ext>
                  </a:extLst>
                </a:gridCol>
                <a:gridCol w="874152">
                  <a:extLst>
                    <a:ext uri="{9D8B030D-6E8A-4147-A177-3AD203B41FA5}">
                      <a16:colId xmlns:a16="http://schemas.microsoft.com/office/drawing/2014/main" val="4079647105"/>
                    </a:ext>
                  </a:extLst>
                </a:gridCol>
                <a:gridCol w="1002078">
                  <a:extLst>
                    <a:ext uri="{9D8B030D-6E8A-4147-A177-3AD203B41FA5}">
                      <a16:colId xmlns:a16="http://schemas.microsoft.com/office/drawing/2014/main" val="3412693609"/>
                    </a:ext>
                  </a:extLst>
                </a:gridCol>
                <a:gridCol w="1002078">
                  <a:extLst>
                    <a:ext uri="{9D8B030D-6E8A-4147-A177-3AD203B41FA5}">
                      <a16:colId xmlns:a16="http://schemas.microsoft.com/office/drawing/2014/main" val="3819988376"/>
                    </a:ext>
                  </a:extLst>
                </a:gridCol>
              </a:tblGrid>
              <a:tr h="415965">
                <a:tc>
                  <a:txBody>
                    <a:bodyPr/>
                    <a:lstStyle/>
                    <a:p>
                      <a:pPr algn="l">
                        <a:lnSpc>
                          <a:spcPct val="107000"/>
                        </a:lnSpc>
                        <a:spcAft>
                          <a:spcPts val="0"/>
                        </a:spcAft>
                      </a:pPr>
                      <a:r>
                        <a:rPr lang="ro-RO" sz="1200" b="1" noProof="0" dirty="0">
                          <a:effectLst/>
                        </a:rPr>
                        <a:t> Anul</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ro-RO" sz="1200" b="1" noProof="0" dirty="0">
                          <a:effectLst/>
                        </a:rPr>
                        <a:t>2018</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ro-RO" sz="1200" b="1" noProof="0" dirty="0">
                          <a:effectLst/>
                        </a:rPr>
                        <a:t>2019</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ro-RO" sz="1200" b="1" noProof="0" dirty="0">
                          <a:effectLst/>
                        </a:rPr>
                        <a:t>2020</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en-US" sz="1200" b="1" noProof="0" dirty="0">
                          <a:effectLst/>
                        </a:rPr>
                        <a:t>2021</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extLst>
                  <a:ext uri="{0D108BD9-81ED-4DB2-BD59-A6C34878D82A}">
                    <a16:rowId xmlns:a16="http://schemas.microsoft.com/office/drawing/2014/main" val="3633936024"/>
                  </a:ext>
                </a:extLst>
              </a:tr>
              <a:tr h="415965">
                <a:tc>
                  <a:txBody>
                    <a:bodyPr/>
                    <a:lstStyle/>
                    <a:p>
                      <a:pPr algn="l">
                        <a:lnSpc>
                          <a:spcPct val="107000"/>
                        </a:lnSpc>
                        <a:spcAft>
                          <a:spcPts val="0"/>
                        </a:spcAft>
                      </a:pPr>
                      <a:r>
                        <a:rPr lang="ro-RO" sz="1200" b="1" noProof="0" dirty="0" err="1">
                          <a:effectLst/>
                        </a:rPr>
                        <a:t>Holter</a:t>
                      </a:r>
                      <a:r>
                        <a:rPr lang="ro-RO" sz="1200" b="1" noProof="0" dirty="0">
                          <a:effectLst/>
                        </a:rPr>
                        <a:t> monitoring asigurat</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ro-RO" sz="1200" b="1" noProof="0" dirty="0">
                          <a:effectLst/>
                        </a:rPr>
                        <a:t>208</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ro-RO" sz="1200" b="1" noProof="0" dirty="0">
                          <a:effectLst/>
                        </a:rPr>
                        <a:t>395</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ro-RO" sz="1200" b="1" noProof="0" dirty="0">
                          <a:effectLst/>
                        </a:rPr>
                        <a:t>684</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en-US" sz="1200" b="1" noProof="0" dirty="0">
                          <a:effectLst/>
                        </a:rPr>
                        <a:t>778</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extLst>
                  <a:ext uri="{0D108BD9-81ED-4DB2-BD59-A6C34878D82A}">
                    <a16:rowId xmlns:a16="http://schemas.microsoft.com/office/drawing/2014/main" val="2319191857"/>
                  </a:ext>
                </a:extLst>
              </a:tr>
              <a:tr h="414711">
                <a:tc>
                  <a:txBody>
                    <a:bodyPr/>
                    <a:lstStyle/>
                    <a:p>
                      <a:pPr algn="l">
                        <a:lnSpc>
                          <a:spcPct val="107000"/>
                        </a:lnSpc>
                        <a:spcAft>
                          <a:spcPts val="0"/>
                        </a:spcAft>
                      </a:pPr>
                      <a:r>
                        <a:rPr lang="ro-RO" sz="1200" b="1" noProof="0" dirty="0">
                          <a:effectLst/>
                        </a:rPr>
                        <a:t>Total</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ro-RO" sz="1200" b="1" noProof="0" dirty="0">
                          <a:effectLst/>
                        </a:rPr>
                        <a:t>227</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ro-RO" sz="1200" b="1" noProof="0" dirty="0">
                          <a:effectLst/>
                        </a:rPr>
                        <a:t>438</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ro-RO" sz="1200" b="1" noProof="0" dirty="0">
                          <a:effectLst/>
                        </a:rPr>
                        <a:t>722</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en-US" sz="1200" b="1" noProof="0" dirty="0">
                          <a:effectLst/>
                        </a:rPr>
                        <a:t>830</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extLst>
                  <a:ext uri="{0D108BD9-81ED-4DB2-BD59-A6C34878D82A}">
                    <a16:rowId xmlns:a16="http://schemas.microsoft.com/office/drawing/2014/main" val="770612103"/>
                  </a:ext>
                </a:extLst>
              </a:tr>
            </a:tbl>
          </a:graphicData>
        </a:graphic>
      </p:graphicFrame>
    </p:spTree>
    <p:extLst>
      <p:ext uri="{BB962C8B-B14F-4D97-AF65-F5344CB8AC3E}">
        <p14:creationId xmlns:p14="http://schemas.microsoft.com/office/powerpoint/2010/main" val="1051301274"/>
      </p:ext>
    </p:extLst>
  </p:cSld>
  <p:clrMapOvr>
    <a:masterClrMapping/>
  </p:clrMapOvr>
  <p:transition spd="slow">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88640"/>
            <a:ext cx="8640960" cy="1368152"/>
          </a:xfrm>
          <a:noFill/>
          <a:ln>
            <a:noFill/>
          </a:ln>
        </p:spPr>
        <p:style>
          <a:lnRef idx="2">
            <a:schemeClr val="dk1"/>
          </a:lnRef>
          <a:fillRef idx="1">
            <a:schemeClr val="lt1"/>
          </a:fillRef>
          <a:effectRef idx="0">
            <a:schemeClr val="dk1"/>
          </a:effectRef>
          <a:fontRef idx="minor">
            <a:schemeClr val="dk1"/>
          </a:fontRef>
        </p:style>
        <p:txBody>
          <a:bodyPr>
            <a:noAutofit/>
          </a:bodyPr>
          <a:lstStyle/>
          <a:p>
            <a:r>
              <a:rPr lang="ro-RO" sz="1600" dirty="0">
                <a:solidFill>
                  <a:srgbClr val="FFFF00"/>
                </a:solidFill>
                <a:effectLst/>
                <a:latin typeface="Arial Black" panose="020B0A04020102020204" pitchFamily="34" charset="0"/>
                <a:cs typeface="Times New Roman" panose="02020603050405020304" pitchFamily="18" charset="0"/>
              </a:rPr>
              <a:t>DINAMICA FLUCTUAŢIEI ANGAJAŢILOR </a:t>
            </a:r>
            <a:br>
              <a:rPr lang="ro-RO" sz="1600" dirty="0">
                <a:solidFill>
                  <a:srgbClr val="FFFF00"/>
                </a:solidFill>
                <a:effectLst/>
                <a:latin typeface="Arial Black" panose="020B0A04020102020204" pitchFamily="34" charset="0"/>
                <a:cs typeface="Times New Roman" panose="02020603050405020304" pitchFamily="18" charset="0"/>
              </a:rPr>
            </a:br>
            <a:r>
              <a:rPr lang="ro-RO" sz="1600" dirty="0">
                <a:solidFill>
                  <a:srgbClr val="FFFF00"/>
                </a:solidFill>
                <a:effectLst/>
                <a:latin typeface="Arial Black" panose="020B0A04020102020204" pitchFamily="34" charset="0"/>
                <a:cs typeface="Times New Roman" panose="02020603050405020304" pitchFamily="18" charset="0"/>
              </a:rPr>
              <a:t>IMSP INSTITUTUL DE CARDIOLOGIE (CLINICA) </a:t>
            </a:r>
            <a:br>
              <a:rPr lang="ro-RO" sz="1600" dirty="0">
                <a:solidFill>
                  <a:srgbClr val="FFFF00"/>
                </a:solidFill>
                <a:effectLst/>
                <a:latin typeface="Arial Black" panose="020B0A04020102020204" pitchFamily="34" charset="0"/>
                <a:cs typeface="Times New Roman" panose="02020603050405020304" pitchFamily="18" charset="0"/>
              </a:rPr>
            </a:br>
            <a:r>
              <a:rPr lang="ro-RO" sz="1600" dirty="0">
                <a:solidFill>
                  <a:srgbClr val="FFFF00"/>
                </a:solidFill>
                <a:effectLst/>
                <a:latin typeface="Arial Black" panose="020B0A04020102020204" pitchFamily="34" charset="0"/>
                <a:cs typeface="Times New Roman" panose="02020603050405020304" pitchFamily="18" charset="0"/>
              </a:rPr>
              <a:t>PENTRU PERIOADA 20</a:t>
            </a:r>
            <a:r>
              <a:rPr lang="en-US" sz="1600" dirty="0">
                <a:solidFill>
                  <a:srgbClr val="FFFF00"/>
                </a:solidFill>
                <a:effectLst/>
                <a:latin typeface="Arial Black" panose="020B0A04020102020204" pitchFamily="34" charset="0"/>
                <a:cs typeface="Times New Roman" panose="02020603050405020304" pitchFamily="18" charset="0"/>
              </a:rPr>
              <a:t>19</a:t>
            </a:r>
            <a:r>
              <a:rPr lang="ro-RO" sz="1600" dirty="0">
                <a:solidFill>
                  <a:srgbClr val="FFFF00"/>
                </a:solidFill>
                <a:effectLst/>
                <a:latin typeface="Arial Black" panose="020B0A04020102020204" pitchFamily="34" charset="0"/>
                <a:cs typeface="Times New Roman" panose="02020603050405020304" pitchFamily="18" charset="0"/>
              </a:rPr>
              <a:t>-20</a:t>
            </a:r>
            <a:r>
              <a:rPr lang="en-US" sz="1600" dirty="0">
                <a:solidFill>
                  <a:srgbClr val="FFFF00"/>
                </a:solidFill>
                <a:effectLst/>
                <a:latin typeface="Arial Black" panose="020B0A04020102020204" pitchFamily="34" charset="0"/>
                <a:cs typeface="Times New Roman" panose="02020603050405020304" pitchFamily="18" charset="0"/>
              </a:rPr>
              <a:t>21</a:t>
            </a:r>
            <a:endParaRPr lang="ru-RU" sz="1600" dirty="0">
              <a:solidFill>
                <a:srgbClr val="FFFF00"/>
              </a:solidFill>
              <a:effectLst/>
              <a:latin typeface="Arial Black" panose="020B0A04020102020204" pitchFamily="34" charset="0"/>
              <a:cs typeface="Times New Roman" panose="02020603050405020304" pitchFamily="18" charset="0"/>
            </a:endParaRP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883035608"/>
              </p:ext>
            </p:extLst>
          </p:nvPr>
        </p:nvGraphicFramePr>
        <p:xfrm>
          <a:off x="251520" y="1844824"/>
          <a:ext cx="8640960" cy="4536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1722595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206317"/>
            <a:ext cx="7272808" cy="463459"/>
          </a:xfrm>
          <a:noFill/>
        </p:spPr>
        <p:txBody>
          <a:bodyPr>
            <a:normAutofit/>
          </a:bodyPr>
          <a:lstStyle/>
          <a:p>
            <a:pPr algn="ctr"/>
            <a:r>
              <a:rPr lang="ro-RO" sz="2000" dirty="0">
                <a:solidFill>
                  <a:srgbClr val="FFFF00"/>
                </a:solidFill>
                <a:latin typeface="Arial Black" panose="020B0A04020102020204" pitchFamily="34" charset="0"/>
              </a:rPr>
              <a:t>UTILIZAREA LABORATORULUI  DC ÎN A.20</a:t>
            </a:r>
            <a:r>
              <a:rPr lang="en-US" sz="2000" dirty="0">
                <a:solidFill>
                  <a:srgbClr val="FFFF00"/>
                </a:solidFill>
                <a:latin typeface="Arial Black" panose="020B0A04020102020204" pitchFamily="34" charset="0"/>
              </a:rPr>
              <a:t>21</a:t>
            </a:r>
            <a:endParaRPr lang="ru-RU" sz="2000" dirty="0">
              <a:solidFill>
                <a:srgbClr val="FFFF00"/>
              </a:solidFill>
              <a:latin typeface="Arial Black" panose="020B0A04020102020204" pitchFamily="34" charset="0"/>
            </a:endParaRPr>
          </a:p>
        </p:txBody>
      </p:sp>
      <p:graphicFrame>
        <p:nvGraphicFramePr>
          <p:cNvPr id="8" name="Объект 7"/>
          <p:cNvGraphicFramePr>
            <a:graphicFrameLocks noGrp="1"/>
          </p:cNvGraphicFramePr>
          <p:nvPr>
            <p:ph sz="half" idx="1"/>
            <p:extLst>
              <p:ext uri="{D42A27DB-BD31-4B8C-83A1-F6EECF244321}">
                <p14:modId xmlns:p14="http://schemas.microsoft.com/office/powerpoint/2010/main" val="4179803387"/>
              </p:ext>
            </p:extLst>
          </p:nvPr>
        </p:nvGraphicFramePr>
        <p:xfrm>
          <a:off x="251520" y="4797152"/>
          <a:ext cx="8352928" cy="1694202"/>
        </p:xfrm>
        <a:graphic>
          <a:graphicData uri="http://schemas.openxmlformats.org/drawingml/2006/table">
            <a:tbl>
              <a:tblPr firstRow="1" firstCol="1" bandRow="1">
                <a:tableStyleId>{69CF1AB2-1976-4502-BF36-3FF5EA218861}</a:tableStyleId>
              </a:tblPr>
              <a:tblGrid>
                <a:gridCol w="4385288">
                  <a:extLst>
                    <a:ext uri="{9D8B030D-6E8A-4147-A177-3AD203B41FA5}">
                      <a16:colId xmlns:a16="http://schemas.microsoft.com/office/drawing/2014/main" val="20000"/>
                    </a:ext>
                  </a:extLst>
                </a:gridCol>
                <a:gridCol w="3967640">
                  <a:extLst>
                    <a:ext uri="{9D8B030D-6E8A-4147-A177-3AD203B41FA5}">
                      <a16:colId xmlns:a16="http://schemas.microsoft.com/office/drawing/2014/main" val="20001"/>
                    </a:ext>
                  </a:extLst>
                </a:gridCol>
              </a:tblGrid>
              <a:tr h="423987">
                <a:tc>
                  <a:txBody>
                    <a:bodyPr/>
                    <a:lstStyle/>
                    <a:p>
                      <a:pPr>
                        <a:lnSpc>
                          <a:spcPct val="115000"/>
                        </a:lnSpc>
                        <a:spcAft>
                          <a:spcPts val="0"/>
                        </a:spcAft>
                      </a:pPr>
                      <a:r>
                        <a:rPr lang="ro-RO" sz="1200" b="1" noProof="0" dirty="0">
                          <a:solidFill>
                            <a:schemeClr val="bg1"/>
                          </a:solidFill>
                          <a:effectLst/>
                        </a:rPr>
                        <a:t>Anul</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ro-RO" sz="1200" b="1" noProof="0" dirty="0">
                          <a:solidFill>
                            <a:schemeClr val="bg1"/>
                          </a:solidFill>
                          <a:effectLst/>
                        </a:rPr>
                        <a:t>Analize efectuate</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0"/>
                  </a:ext>
                </a:extLst>
              </a:tr>
              <a:tr h="254043">
                <a:tc>
                  <a:txBody>
                    <a:bodyPr/>
                    <a:lstStyle/>
                    <a:p>
                      <a:pPr>
                        <a:lnSpc>
                          <a:spcPct val="115000"/>
                        </a:lnSpc>
                        <a:spcAft>
                          <a:spcPts val="0"/>
                        </a:spcAft>
                      </a:pPr>
                      <a:r>
                        <a:rPr lang="ro-RO" sz="1200" b="1" noProof="0" dirty="0">
                          <a:solidFill>
                            <a:schemeClr val="bg1"/>
                          </a:solidFill>
                          <a:effectLst/>
                        </a:rPr>
                        <a:t>2017</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ro-RO" sz="1200" b="1" noProof="0" dirty="0">
                          <a:solidFill>
                            <a:schemeClr val="bg1"/>
                          </a:solidFill>
                          <a:effectLst/>
                        </a:rPr>
                        <a:t>24442</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1"/>
                  </a:ext>
                </a:extLst>
              </a:tr>
              <a:tr h="254043">
                <a:tc>
                  <a:txBody>
                    <a:bodyPr/>
                    <a:lstStyle/>
                    <a:p>
                      <a:pPr>
                        <a:lnSpc>
                          <a:spcPct val="115000"/>
                        </a:lnSpc>
                        <a:spcAft>
                          <a:spcPts val="0"/>
                        </a:spcAft>
                      </a:pPr>
                      <a:r>
                        <a:rPr lang="ro-RO" sz="1200" b="1" noProof="0" dirty="0">
                          <a:solidFill>
                            <a:schemeClr val="bg1"/>
                          </a:solidFill>
                          <a:effectLst/>
                        </a:rPr>
                        <a:t>2018</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ro-RO" sz="1200" b="1" noProof="0" dirty="0">
                          <a:solidFill>
                            <a:schemeClr val="bg1"/>
                          </a:solidFill>
                          <a:effectLst/>
                        </a:rPr>
                        <a:t>34638</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2"/>
                  </a:ext>
                </a:extLst>
              </a:tr>
              <a:tr h="254043">
                <a:tc>
                  <a:txBody>
                    <a:bodyPr/>
                    <a:lstStyle/>
                    <a:p>
                      <a:pPr>
                        <a:lnSpc>
                          <a:spcPct val="115000"/>
                        </a:lnSpc>
                        <a:spcAft>
                          <a:spcPts val="0"/>
                        </a:spcAft>
                      </a:pPr>
                      <a:r>
                        <a:rPr lang="ro-RO" sz="1200" b="1" noProof="0" dirty="0">
                          <a:solidFill>
                            <a:schemeClr val="bg1"/>
                          </a:solidFill>
                          <a:effectLst/>
                        </a:rPr>
                        <a:t>2019</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ro-RO" sz="1200" b="1" noProof="0" dirty="0">
                          <a:solidFill>
                            <a:schemeClr val="bg1"/>
                          </a:solidFill>
                          <a:effectLst/>
                        </a:rPr>
                        <a:t>41328</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3"/>
                  </a:ext>
                </a:extLst>
              </a:tr>
              <a:tr h="254043">
                <a:tc>
                  <a:txBody>
                    <a:bodyPr/>
                    <a:lstStyle/>
                    <a:p>
                      <a:pPr>
                        <a:lnSpc>
                          <a:spcPct val="115000"/>
                        </a:lnSpc>
                        <a:spcAft>
                          <a:spcPts val="0"/>
                        </a:spcAft>
                      </a:pPr>
                      <a:r>
                        <a:rPr lang="ro-RO" sz="1200" b="1" noProof="0" dirty="0">
                          <a:solidFill>
                            <a:schemeClr val="bg1"/>
                          </a:solidFill>
                          <a:effectLst/>
                        </a:rPr>
                        <a:t>2020</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ro-RO" sz="1200" b="1" noProof="0" dirty="0">
                          <a:solidFill>
                            <a:schemeClr val="bg1"/>
                          </a:solidFill>
                          <a:effectLst/>
                        </a:rPr>
                        <a:t>44427</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2473037228"/>
                  </a:ext>
                </a:extLst>
              </a:tr>
              <a:tr h="254043">
                <a:tc>
                  <a:txBody>
                    <a:bodyPr/>
                    <a:lstStyle/>
                    <a:p>
                      <a:pPr>
                        <a:lnSpc>
                          <a:spcPct val="115000"/>
                        </a:lnSpc>
                        <a:spcAft>
                          <a:spcPts val="0"/>
                        </a:spcAft>
                      </a:pPr>
                      <a:r>
                        <a:rPr lang="en-US" sz="1200" b="1" noProof="0" dirty="0">
                          <a:solidFill>
                            <a:schemeClr val="bg1"/>
                          </a:solidFill>
                          <a:effectLst/>
                        </a:rPr>
                        <a:t>2021</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15000"/>
                        </a:lnSpc>
                        <a:spcAft>
                          <a:spcPts val="0"/>
                        </a:spcAft>
                      </a:pPr>
                      <a:r>
                        <a:rPr lang="en-US" sz="1200" b="1" noProof="0" dirty="0">
                          <a:solidFill>
                            <a:schemeClr val="bg1"/>
                          </a:solidFill>
                          <a:effectLst/>
                        </a:rPr>
                        <a:t>43053</a:t>
                      </a:r>
                      <a:endParaRPr lang="ro-RO" sz="1200" b="1" noProof="0"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546752467"/>
                  </a:ext>
                </a:extLst>
              </a:tr>
            </a:tbl>
          </a:graphicData>
        </a:graphic>
      </p:graphicFrame>
      <p:graphicFrame>
        <p:nvGraphicFramePr>
          <p:cNvPr id="9" name="Диаграмма 8"/>
          <p:cNvGraphicFramePr>
            <a:graphicFrameLocks/>
          </p:cNvGraphicFramePr>
          <p:nvPr>
            <p:extLst>
              <p:ext uri="{D42A27DB-BD31-4B8C-83A1-F6EECF244321}">
                <p14:modId xmlns:p14="http://schemas.microsoft.com/office/powerpoint/2010/main" val="3364192102"/>
              </p:ext>
            </p:extLst>
          </p:nvPr>
        </p:nvGraphicFramePr>
        <p:xfrm>
          <a:off x="1187624" y="764704"/>
          <a:ext cx="6768752" cy="3744416"/>
        </p:xfrm>
        <a:graphic>
          <a:graphicData uri="http://schemas.openxmlformats.org/drawingml/2006/chart">
            <c:chart xmlns:c="http://schemas.openxmlformats.org/drawingml/2006/chart" xmlns:r="http://schemas.openxmlformats.org/officeDocument/2006/relationships" r:id="rId2"/>
          </a:graphicData>
        </a:graphic>
      </p:graphicFrame>
      <p:pic>
        <p:nvPicPr>
          <p:cNvPr id="5" name="Рисунок 6" descr="C:\Documents and Settings\User\Рабочий стол\informaţion\CARDIOLOGIA\Marca\logo IMSP IC.jpg">
            <a:extLst>
              <a:ext uri="{FF2B5EF4-FFF2-40B4-BE49-F238E27FC236}">
                <a16:creationId xmlns:a16="http://schemas.microsoft.com/office/drawing/2014/main" id="{E2EBDC6E-404C-4EB3-AB32-CD029C70B6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573" y="129638"/>
            <a:ext cx="671037" cy="540138"/>
          </a:xfrm>
          <a:prstGeom prst="rect">
            <a:avLst/>
          </a:prstGeom>
          <a:solidFill>
            <a:schemeClr val="bg2"/>
          </a:solidFill>
          <a:ln>
            <a:noFill/>
          </a:ln>
        </p:spPr>
      </p:pic>
    </p:spTree>
    <p:extLst>
      <p:ext uri="{BB962C8B-B14F-4D97-AF65-F5344CB8AC3E}">
        <p14:creationId xmlns:p14="http://schemas.microsoft.com/office/powerpoint/2010/main" val="55608236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2372" y="35183"/>
            <a:ext cx="8507288" cy="873537"/>
          </a:xfrm>
          <a:noFill/>
        </p:spPr>
        <p:txBody>
          <a:bodyPr>
            <a:normAutofit/>
          </a:bodyPr>
          <a:lstStyle/>
          <a:p>
            <a:r>
              <a:rPr lang="en-US" sz="2400" dirty="0">
                <a:solidFill>
                  <a:srgbClr val="FFFF00"/>
                </a:solidFill>
                <a:effectLst/>
                <a:latin typeface="Arial Black" panose="020B0A04020102020204" pitchFamily="34" charset="0"/>
              </a:rPr>
              <a:t>SARCINA MEDICULUI SPECIALIST </a:t>
            </a:r>
            <a:r>
              <a:rPr lang="ro-RO" sz="2400" dirty="0">
                <a:solidFill>
                  <a:srgbClr val="FFFF00"/>
                </a:solidFill>
                <a:effectLst/>
                <a:latin typeface="Arial Black" panose="020B0A04020102020204" pitchFamily="34" charset="0"/>
              </a:rPr>
              <a:t>Î</a:t>
            </a:r>
            <a:r>
              <a:rPr lang="en-US" sz="2400" dirty="0">
                <a:solidFill>
                  <a:srgbClr val="FFFF00"/>
                </a:solidFill>
                <a:effectLst/>
                <a:latin typeface="Arial Black" panose="020B0A04020102020204" pitchFamily="34" charset="0"/>
              </a:rPr>
              <a:t>N DISPENSARUL CARDIOLOGIC </a:t>
            </a:r>
            <a:endParaRPr lang="ru-RU" sz="2400" dirty="0">
              <a:solidFill>
                <a:srgbClr val="FFFF00"/>
              </a:solidFill>
              <a:effectLst/>
            </a:endParaRPr>
          </a:p>
        </p:txBody>
      </p:sp>
      <p:sp>
        <p:nvSpPr>
          <p:cNvPr id="3" name="Объект 2"/>
          <p:cNvSpPr>
            <a:spLocks noGrp="1"/>
          </p:cNvSpPr>
          <p:nvPr>
            <p:ph sz="half" idx="1"/>
          </p:nvPr>
        </p:nvSpPr>
        <p:spPr>
          <a:xfrm>
            <a:off x="251520" y="2132856"/>
            <a:ext cx="4104456" cy="2592288"/>
          </a:xfrm>
        </p:spPr>
        <p:txBody>
          <a:bodyPr>
            <a:normAutofit/>
          </a:bodyPr>
          <a:lstStyle/>
          <a:p>
            <a:pPr marL="0" indent="0" algn="just">
              <a:buNone/>
            </a:pPr>
            <a:r>
              <a:rPr lang="ro-RO" sz="2200" b="1" dirty="0">
                <a:latin typeface="Arial" panose="020B0604020202020204" pitchFamily="34" charset="0"/>
                <a:cs typeface="Arial" panose="020B0604020202020204" pitchFamily="34" charset="0"/>
              </a:rPr>
              <a:t> Sarcina </a:t>
            </a:r>
            <a:r>
              <a:rPr lang="en-US" sz="2200" b="1" dirty="0">
                <a:latin typeface="Arial" panose="020B0604020202020204" pitchFamily="34" charset="0"/>
                <a:cs typeface="Arial" panose="020B0604020202020204" pitchFamily="34" charset="0"/>
              </a:rPr>
              <a:t>medie-131%(</a:t>
            </a:r>
            <a:r>
              <a:rPr lang="en-US" sz="2200" b="1" dirty="0" err="1">
                <a:latin typeface="Arial" panose="020B0604020202020204" pitchFamily="34" charset="0"/>
                <a:cs typeface="Arial" panose="020B0604020202020204" pitchFamily="34" charset="0"/>
              </a:rPr>
              <a:t>vizite</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cardiolog+reumatolog</a:t>
            </a:r>
            <a:r>
              <a:rPr lang="en-US" sz="2200" b="1" dirty="0">
                <a:latin typeface="Arial" panose="020B0604020202020204" pitchFamily="34" charset="0"/>
                <a:cs typeface="Arial" panose="020B0604020202020204" pitchFamily="34" charset="0"/>
              </a:rPr>
              <a:t>, cu </a:t>
            </a:r>
            <a:r>
              <a:rPr lang="en-US" sz="2200" b="1" dirty="0" err="1">
                <a:latin typeface="Arial" panose="020B0604020202020204" pitchFamily="34" charset="0"/>
                <a:cs typeface="Arial" panose="020B0604020202020204" pitchFamily="34" charset="0"/>
              </a:rPr>
              <a:t>varia</a:t>
            </a:r>
            <a:r>
              <a:rPr lang="ro-RO" sz="2200" b="1" dirty="0">
                <a:latin typeface="Arial" panose="020B0604020202020204" pitchFamily="34" charset="0"/>
                <a:cs typeface="Arial" panose="020B0604020202020204" pitchFamily="34" charset="0"/>
              </a:rPr>
              <a:t>ții 104%-337% și 63-134%- la medici imagiști,</a:t>
            </a:r>
            <a:r>
              <a:rPr lang="en-US" sz="2200" b="1" dirty="0">
                <a:latin typeface="Arial" panose="020B0604020202020204" pitchFamily="34" charset="0"/>
                <a:cs typeface="Arial" panose="020B0604020202020204" pitchFamily="34" charset="0"/>
              </a:rPr>
              <a:t> </a:t>
            </a:r>
            <a:r>
              <a:rPr lang="ro-RO" sz="2200" b="1" dirty="0">
                <a:latin typeface="Arial" panose="020B0604020202020204" pitchFamily="34" charset="0"/>
                <a:cs typeface="Arial" panose="020B0604020202020204" pitchFamily="34" charset="0"/>
              </a:rPr>
              <a:t>d-</a:t>
            </a:r>
            <a:r>
              <a:rPr lang="en-US" sz="2200" b="1" dirty="0">
                <a:latin typeface="Arial" panose="020B0604020202020204" pitchFamily="34" charset="0"/>
                <a:cs typeface="Arial" panose="020B0604020202020204" pitchFamily="34" charset="0"/>
              </a:rPr>
              <a:t>c</a:t>
            </a:r>
            <a:r>
              <a:rPr lang="ro-RO" sz="2200" b="1" dirty="0">
                <a:latin typeface="Arial" panose="020B0604020202020204" pitchFamily="34" charset="0"/>
                <a:cs typeface="Arial" panose="020B0604020202020204" pitchFamily="34" charset="0"/>
              </a:rPr>
              <a:t> </a:t>
            </a:r>
            <a:r>
              <a:rPr lang="ro-RO" sz="2200" b="1" dirty="0" err="1">
                <a:latin typeface="Arial" panose="020B0604020202020204" pitchFamily="34" charset="0"/>
                <a:cs typeface="Arial" panose="020B0604020202020204" pitchFamily="34" charset="0"/>
              </a:rPr>
              <a:t>func</a:t>
            </a:r>
            <a:r>
              <a:rPr lang="en-US" sz="2200" b="1" dirty="0">
                <a:latin typeface="Arial" panose="020B0604020202020204" pitchFamily="34" charset="0"/>
                <a:cs typeface="Arial" panose="020B0604020202020204" pitchFamily="34" charset="0"/>
              </a:rPr>
              <a:t>t</a:t>
            </a:r>
            <a:r>
              <a:rPr lang="ro-RO" sz="2200" b="1" dirty="0" err="1">
                <a:latin typeface="Arial" panose="020B0604020202020204" pitchFamily="34" charset="0"/>
                <a:cs typeface="Arial" panose="020B0604020202020204" pitchFamily="34" charset="0"/>
              </a:rPr>
              <a:t>ional</a:t>
            </a:r>
            <a:r>
              <a:rPr lang="ro-RO" sz="2200" b="1" dirty="0">
                <a:latin typeface="Arial" panose="020B0604020202020204" pitchFamily="34" charset="0"/>
                <a:cs typeface="Arial" panose="020B0604020202020204" pitchFamily="34" charset="0"/>
              </a:rPr>
              <a:t>)</a:t>
            </a:r>
          </a:p>
        </p:txBody>
      </p:sp>
      <p:sp>
        <p:nvSpPr>
          <p:cNvPr id="4" name="Объект 3"/>
          <p:cNvSpPr>
            <a:spLocks noGrp="1"/>
          </p:cNvSpPr>
          <p:nvPr>
            <p:ph sz="half" idx="2"/>
          </p:nvPr>
        </p:nvSpPr>
        <p:spPr>
          <a:xfrm>
            <a:off x="4922985" y="1124745"/>
            <a:ext cx="4046675" cy="5165012"/>
          </a:xfrm>
          <a:ln>
            <a:solidFill>
              <a:schemeClr val="tx1"/>
            </a:solidFill>
          </a:ln>
        </p:spPr>
        <p:txBody>
          <a:bodyPr/>
          <a:lstStyle/>
          <a:p>
            <a:pPr marL="0" indent="0">
              <a:buNone/>
            </a:pPr>
            <a:r>
              <a:rPr lang="ro-RO" sz="1600" b="1" dirty="0" smtClean="0">
                <a:latin typeface="Arial" panose="020B0604020202020204" pitchFamily="34" charset="0"/>
                <a:cs typeface="Arial" panose="020B0604020202020204" pitchFamily="34" charset="0"/>
              </a:rPr>
              <a:t>Norma-25670 </a:t>
            </a:r>
            <a:r>
              <a:rPr lang="ro-RO" sz="1600" b="1" dirty="0">
                <a:latin typeface="Arial" panose="020B0604020202020204" pitchFamily="34" charset="0"/>
                <a:cs typeface="Arial" panose="020B0604020202020204" pitchFamily="34" charset="0"/>
              </a:rPr>
              <a:t>vizite                               Real 33628   </a:t>
            </a:r>
          </a:p>
        </p:txBody>
      </p:sp>
      <p:graphicFrame>
        <p:nvGraphicFramePr>
          <p:cNvPr id="6" name="Диаграмма 5"/>
          <p:cNvGraphicFramePr/>
          <p:nvPr/>
        </p:nvGraphicFramePr>
        <p:xfrm>
          <a:off x="4921267" y="2348880"/>
          <a:ext cx="3899205" cy="39408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3783198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23728" y="126227"/>
            <a:ext cx="4844121" cy="419042"/>
          </a:xfrm>
          <a:noFill/>
        </p:spPr>
        <p:txBody>
          <a:bodyPr>
            <a:noAutofit/>
          </a:bodyPr>
          <a:lstStyle/>
          <a:p>
            <a:pPr algn="ctr"/>
            <a:r>
              <a:rPr lang="ro-RO" sz="2400" b="1" dirty="0">
                <a:solidFill>
                  <a:srgbClr val="FFFF00"/>
                </a:solidFill>
                <a:effectLst/>
                <a:latin typeface="Arial Black" panose="020B0A04020102020204" pitchFamily="34" charset="0"/>
                <a:cs typeface="Arial" panose="020B0604020202020204" pitchFamily="34" charset="0"/>
              </a:rPr>
              <a:t>SPITALIZĂRI PRIN DC</a:t>
            </a:r>
          </a:p>
        </p:txBody>
      </p:sp>
      <p:sp>
        <p:nvSpPr>
          <p:cNvPr id="4" name="Текст 3"/>
          <p:cNvSpPr>
            <a:spLocks noGrp="1"/>
          </p:cNvSpPr>
          <p:nvPr>
            <p:ph type="body" idx="2"/>
          </p:nvPr>
        </p:nvSpPr>
        <p:spPr>
          <a:xfrm>
            <a:off x="51478" y="5589239"/>
            <a:ext cx="8942132" cy="1140559"/>
          </a:xfrm>
        </p:spPr>
        <p:txBody>
          <a:bodyPr>
            <a:noAutofit/>
          </a:bodyPr>
          <a:lstStyle/>
          <a:p>
            <a:pPr algn="just"/>
            <a:r>
              <a:rPr lang="ro-RO" sz="1600" b="1" dirty="0">
                <a:latin typeface="Arial" panose="020B0604020202020204" pitchFamily="34" charset="0"/>
                <a:cs typeface="Arial" panose="020B0604020202020204" pitchFamily="34" charset="0"/>
              </a:rPr>
              <a:t>Spitalizați prin DC în a.2018 - 4209 pacienți . În anul 2019  au fost internați prin DC 4302 </a:t>
            </a:r>
            <a:r>
              <a:rPr lang="ro-RO" sz="1600" b="1" dirty="0" err="1">
                <a:latin typeface="Arial" panose="020B0604020202020204" pitchFamily="34" charset="0"/>
                <a:cs typeface="Arial" panose="020B0604020202020204" pitchFamily="34" charset="0"/>
              </a:rPr>
              <a:t>pct</a:t>
            </a:r>
            <a:r>
              <a:rPr lang="ro-RO" sz="1600" b="1" dirty="0">
                <a:latin typeface="Arial" panose="020B0604020202020204" pitchFamily="34" charset="0"/>
                <a:cs typeface="Arial" panose="020B0604020202020204" pitchFamily="34" charset="0"/>
              </a:rPr>
              <a:t>  (dintre care prin decizia CMC  a DC -1260 </a:t>
            </a:r>
            <a:r>
              <a:rPr lang="ro-RO" sz="1600" b="1" dirty="0" err="1">
                <a:latin typeface="Arial" panose="020B0604020202020204" pitchFamily="34" charset="0"/>
                <a:cs typeface="Arial" panose="020B0604020202020204" pitchFamily="34" charset="0"/>
              </a:rPr>
              <a:t>pct</a:t>
            </a:r>
            <a:r>
              <a:rPr lang="ro-RO" sz="1600" b="1" dirty="0">
                <a:latin typeface="Arial" panose="020B0604020202020204" pitchFamily="34" charset="0"/>
                <a:cs typeface="Arial" panose="020B0604020202020204" pitchFamily="34" charset="0"/>
              </a:rPr>
              <a:t>) , ceea  ce a constituit 41% din numărul total de internări în Clinica Cardiologică. În a.2020 au fost spitalizați prin intermediul DC 2183 </a:t>
            </a:r>
            <a:r>
              <a:rPr lang="ro-RO" sz="1600" b="1" dirty="0" err="1">
                <a:latin typeface="Arial" panose="020B0604020202020204" pitchFamily="34" charset="0"/>
                <a:cs typeface="Arial" panose="020B0604020202020204" pitchFamily="34" charset="0"/>
              </a:rPr>
              <a:t>pct</a:t>
            </a:r>
            <a:r>
              <a:rPr lang="ro-RO" sz="1600" b="1" dirty="0">
                <a:latin typeface="Arial" panose="020B0604020202020204" pitchFamily="34" charset="0"/>
                <a:cs typeface="Arial" panose="020B0604020202020204" pitchFamily="34" charset="0"/>
              </a:rPr>
              <a:t>  (ceia ce constituie 50,74% față de a.2019) În a.2021 –spitalizați prin DC 3435pct(36%) </a:t>
            </a:r>
          </a:p>
        </p:txBody>
      </p:sp>
      <p:graphicFrame>
        <p:nvGraphicFramePr>
          <p:cNvPr id="5" name="Объект 4"/>
          <p:cNvGraphicFramePr>
            <a:graphicFrameLocks noGrp="1"/>
          </p:cNvGraphicFramePr>
          <p:nvPr>
            <p:ph sz="half" idx="1"/>
            <p:extLst>
              <p:ext uri="{D42A27DB-BD31-4B8C-83A1-F6EECF244321}">
                <p14:modId xmlns:p14="http://schemas.microsoft.com/office/powerpoint/2010/main" val="159866813"/>
              </p:ext>
            </p:extLst>
          </p:nvPr>
        </p:nvGraphicFramePr>
        <p:xfrm>
          <a:off x="1043608" y="545269"/>
          <a:ext cx="6696744" cy="46839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057379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116632"/>
            <a:ext cx="6984776" cy="603349"/>
          </a:xfrm>
          <a:noFill/>
        </p:spPr>
        <p:txBody>
          <a:bodyPr>
            <a:normAutofit/>
          </a:bodyPr>
          <a:lstStyle/>
          <a:p>
            <a:pPr algn="ctr"/>
            <a:r>
              <a:rPr lang="ro-RO" sz="2400" dirty="0">
                <a:solidFill>
                  <a:srgbClr val="FFFF00"/>
                </a:solidFill>
                <a:effectLst/>
                <a:latin typeface="Arial Black" panose="020B0A04020102020204" pitchFamily="34" charset="0"/>
              </a:rPr>
              <a:t>CHELTUIELI </a:t>
            </a:r>
            <a:r>
              <a:rPr lang="en-US" sz="2400" dirty="0">
                <a:solidFill>
                  <a:srgbClr val="FFFF00"/>
                </a:solidFill>
                <a:effectLst/>
                <a:latin typeface="Arial Black" panose="020B0A04020102020204" pitchFamily="34" charset="0"/>
              </a:rPr>
              <a:t>MEDII </a:t>
            </a:r>
            <a:r>
              <a:rPr lang="ro-RO" sz="2400" dirty="0">
                <a:solidFill>
                  <a:srgbClr val="FFFF00"/>
                </a:solidFill>
                <a:effectLst/>
                <a:latin typeface="Arial Black" panose="020B0A04020102020204" pitchFamily="34" charset="0"/>
              </a:rPr>
              <a:t>PE</a:t>
            </a:r>
            <a:r>
              <a:rPr lang="en-US" sz="2400" dirty="0">
                <a:solidFill>
                  <a:srgbClr val="FFFF00"/>
                </a:solidFill>
                <a:effectLst/>
                <a:latin typeface="Arial Black" panose="020B0A04020102020204" pitchFamily="34" charset="0"/>
              </a:rPr>
              <a:t>R</a:t>
            </a:r>
            <a:r>
              <a:rPr lang="ro-RO" sz="2400" dirty="0">
                <a:solidFill>
                  <a:srgbClr val="FFFF00"/>
                </a:solidFill>
                <a:effectLst/>
                <a:latin typeface="Arial Black" panose="020B0A04020102020204" pitchFamily="34" charset="0"/>
              </a:rPr>
              <a:t> PACIENT</a:t>
            </a:r>
            <a:endParaRPr lang="ru-RU" sz="2400" dirty="0">
              <a:solidFill>
                <a:srgbClr val="FFFF00"/>
              </a:solidFill>
              <a:effectLst/>
            </a:endParaRPr>
          </a:p>
        </p:txBody>
      </p:sp>
      <p:sp>
        <p:nvSpPr>
          <p:cNvPr id="4" name="Текст 3"/>
          <p:cNvSpPr>
            <a:spLocks noGrp="1"/>
          </p:cNvSpPr>
          <p:nvPr>
            <p:ph type="body" idx="2"/>
          </p:nvPr>
        </p:nvSpPr>
        <p:spPr>
          <a:xfrm>
            <a:off x="251520" y="2492896"/>
            <a:ext cx="3672408" cy="1944216"/>
          </a:xfrm>
        </p:spPr>
        <p:txBody>
          <a:bodyPr/>
          <a:lstStyle/>
          <a:p>
            <a:pPr indent="266700" algn="just"/>
            <a:r>
              <a:rPr lang="ro-RO" sz="1600" b="1" dirty="0">
                <a:latin typeface="Arial" panose="020B0604020202020204" pitchFamily="34" charset="0"/>
                <a:cs typeface="Arial" panose="020B0604020202020204" pitchFamily="34" charset="0"/>
              </a:rPr>
              <a:t>Cheltuieli asigurate de către finanțarea CNAM - 114,2 lei per vizită primară, costul real al căreia este 321,7 lei. </a:t>
            </a:r>
          </a:p>
          <a:p>
            <a:pPr indent="266700" algn="just"/>
            <a:r>
              <a:rPr lang="ro-RO" sz="1600" b="1" dirty="0">
                <a:latin typeface="Arial" panose="020B0604020202020204" pitchFamily="34" charset="0"/>
                <a:cs typeface="Arial" panose="020B0604020202020204" pitchFamily="34" charset="0"/>
              </a:rPr>
              <a:t>Cheltuieli per vizita asigurată (în general) - 124,4 lei, finanțate de CNAM - 51,4 lei (35%).</a:t>
            </a:r>
            <a:endParaRPr lang="ru-RU" b="1" dirty="0">
              <a:latin typeface="Arial" panose="020B0604020202020204" pitchFamily="34" charset="0"/>
              <a:cs typeface="Arial" panose="020B0604020202020204" pitchFamily="34" charset="0"/>
            </a:endParaRPr>
          </a:p>
        </p:txBody>
      </p:sp>
      <p:graphicFrame>
        <p:nvGraphicFramePr>
          <p:cNvPr id="5" name="Объект 4"/>
          <p:cNvGraphicFramePr>
            <a:graphicFrameLocks noGrp="1"/>
          </p:cNvGraphicFramePr>
          <p:nvPr>
            <p:ph sz="half" idx="1"/>
            <p:extLst>
              <p:ext uri="{D42A27DB-BD31-4B8C-83A1-F6EECF244321}">
                <p14:modId xmlns:p14="http://schemas.microsoft.com/office/powerpoint/2010/main" val="4260625811"/>
              </p:ext>
            </p:extLst>
          </p:nvPr>
        </p:nvGraphicFramePr>
        <p:xfrm>
          <a:off x="4139952" y="764704"/>
          <a:ext cx="4824536" cy="55446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2801463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a:extLst>
              <a:ext uri="{FF2B5EF4-FFF2-40B4-BE49-F238E27FC236}">
                <a16:creationId xmlns:a16="http://schemas.microsoft.com/office/drawing/2014/main" id="{DFCC67B4-8DC4-4688-9D1E-213668DBF50F}"/>
              </a:ext>
            </a:extLst>
          </p:cNvPr>
          <p:cNvGraphicFramePr/>
          <p:nvPr>
            <p:extLst>
              <p:ext uri="{D42A27DB-BD31-4B8C-83A1-F6EECF244321}">
                <p14:modId xmlns:p14="http://schemas.microsoft.com/office/powerpoint/2010/main" val="3655961393"/>
              </p:ext>
            </p:extLst>
          </p:nvPr>
        </p:nvGraphicFramePr>
        <p:xfrm>
          <a:off x="1331641" y="404664"/>
          <a:ext cx="6048672" cy="47868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el 2"/>
          <p:cNvGraphicFramePr>
            <a:graphicFrameLocks noGrp="1"/>
          </p:cNvGraphicFramePr>
          <p:nvPr>
            <p:extLst>
              <p:ext uri="{D42A27DB-BD31-4B8C-83A1-F6EECF244321}">
                <p14:modId xmlns:p14="http://schemas.microsoft.com/office/powerpoint/2010/main" val="38785992"/>
              </p:ext>
            </p:extLst>
          </p:nvPr>
        </p:nvGraphicFramePr>
        <p:xfrm>
          <a:off x="755576" y="5517232"/>
          <a:ext cx="7200803" cy="720080"/>
        </p:xfrm>
        <a:graphic>
          <a:graphicData uri="http://schemas.openxmlformats.org/drawingml/2006/table">
            <a:tbl>
              <a:tblPr firstRow="1" firstCol="1" bandRow="1">
                <a:tableStyleId>{69CF1AB2-1976-4502-BF36-3FF5EA218861}</a:tableStyleId>
              </a:tblPr>
              <a:tblGrid>
                <a:gridCol w="1162373">
                  <a:extLst>
                    <a:ext uri="{9D8B030D-6E8A-4147-A177-3AD203B41FA5}">
                      <a16:colId xmlns:a16="http://schemas.microsoft.com/office/drawing/2014/main" val="3467025917"/>
                    </a:ext>
                  </a:extLst>
                </a:gridCol>
                <a:gridCol w="1207686">
                  <a:extLst>
                    <a:ext uri="{9D8B030D-6E8A-4147-A177-3AD203B41FA5}">
                      <a16:colId xmlns:a16="http://schemas.microsoft.com/office/drawing/2014/main" val="3343645667"/>
                    </a:ext>
                  </a:extLst>
                </a:gridCol>
                <a:gridCol w="1207686">
                  <a:extLst>
                    <a:ext uri="{9D8B030D-6E8A-4147-A177-3AD203B41FA5}">
                      <a16:colId xmlns:a16="http://schemas.microsoft.com/office/drawing/2014/main" val="3770358568"/>
                    </a:ext>
                  </a:extLst>
                </a:gridCol>
                <a:gridCol w="1207686">
                  <a:extLst>
                    <a:ext uri="{9D8B030D-6E8A-4147-A177-3AD203B41FA5}">
                      <a16:colId xmlns:a16="http://schemas.microsoft.com/office/drawing/2014/main" val="1732995437"/>
                    </a:ext>
                  </a:extLst>
                </a:gridCol>
                <a:gridCol w="1207686">
                  <a:extLst>
                    <a:ext uri="{9D8B030D-6E8A-4147-A177-3AD203B41FA5}">
                      <a16:colId xmlns:a16="http://schemas.microsoft.com/office/drawing/2014/main" val="3700886629"/>
                    </a:ext>
                  </a:extLst>
                </a:gridCol>
                <a:gridCol w="1207686">
                  <a:extLst>
                    <a:ext uri="{9D8B030D-6E8A-4147-A177-3AD203B41FA5}">
                      <a16:colId xmlns:a16="http://schemas.microsoft.com/office/drawing/2014/main" val="4216576112"/>
                    </a:ext>
                  </a:extLst>
                </a:gridCol>
              </a:tblGrid>
              <a:tr h="288032">
                <a:tc>
                  <a:txBody>
                    <a:bodyPr/>
                    <a:lstStyle/>
                    <a:p>
                      <a:pPr>
                        <a:lnSpc>
                          <a:spcPct val="107000"/>
                        </a:lnSpc>
                        <a:spcAft>
                          <a:spcPts val="0"/>
                        </a:spcAft>
                      </a:pPr>
                      <a:r>
                        <a:rPr lang="ro-RO" sz="1200" b="1" noProof="0" dirty="0">
                          <a:effectLst/>
                          <a:latin typeface="Arial" panose="020B0604020202020204" pitchFamily="34" charset="0"/>
                          <a:cs typeface="Arial" panose="020B0604020202020204" pitchFamily="34" charset="0"/>
                        </a:rPr>
                        <a:t> Anul</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ro-RO" sz="1200" b="1" noProof="0" dirty="0">
                          <a:effectLst/>
                          <a:latin typeface="Arial" panose="020B0604020202020204" pitchFamily="34" charset="0"/>
                          <a:cs typeface="Arial" panose="020B0604020202020204" pitchFamily="34" charset="0"/>
                        </a:rPr>
                        <a:t>2017</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ro-RO" sz="1200" b="1" noProof="0" dirty="0">
                          <a:effectLst/>
                          <a:latin typeface="Arial" panose="020B0604020202020204" pitchFamily="34" charset="0"/>
                          <a:cs typeface="Arial" panose="020B0604020202020204" pitchFamily="34" charset="0"/>
                        </a:rPr>
                        <a:t>2018</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ro-RO" sz="1200" b="1" noProof="0" dirty="0">
                          <a:effectLst/>
                          <a:latin typeface="Arial" panose="020B0604020202020204" pitchFamily="34" charset="0"/>
                          <a:cs typeface="Arial" panose="020B0604020202020204" pitchFamily="34" charset="0"/>
                        </a:rPr>
                        <a:t>2019</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ro-RO" sz="1200" b="1" noProof="0" dirty="0">
                          <a:effectLst/>
                          <a:latin typeface="Arial" panose="020B0604020202020204" pitchFamily="34" charset="0"/>
                          <a:cs typeface="Arial" panose="020B0604020202020204" pitchFamily="34" charset="0"/>
                        </a:rPr>
                        <a:t>2020</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ro-RO" sz="1200" b="1" noProof="0" dirty="0">
                          <a:effectLst/>
                          <a:latin typeface="Arial" panose="020B0604020202020204" pitchFamily="34" charset="0"/>
                          <a:cs typeface="Arial" panose="020B0604020202020204" pitchFamily="34" charset="0"/>
                        </a:rPr>
                        <a:t>2021</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extLst>
                  <a:ext uri="{0D108BD9-81ED-4DB2-BD59-A6C34878D82A}">
                    <a16:rowId xmlns:a16="http://schemas.microsoft.com/office/drawing/2014/main" val="2705450919"/>
                  </a:ext>
                </a:extLst>
              </a:tr>
              <a:tr h="432048">
                <a:tc>
                  <a:txBody>
                    <a:bodyPr/>
                    <a:lstStyle/>
                    <a:p>
                      <a:pPr>
                        <a:lnSpc>
                          <a:spcPct val="107000"/>
                        </a:lnSpc>
                        <a:spcAft>
                          <a:spcPts val="0"/>
                        </a:spcAft>
                      </a:pPr>
                      <a:r>
                        <a:rPr lang="ro-RO" sz="1200" b="1" noProof="0" dirty="0">
                          <a:effectLst/>
                          <a:latin typeface="Arial" panose="020B0604020202020204" pitchFamily="34" charset="0"/>
                          <a:cs typeface="Arial" panose="020B0604020202020204" pitchFamily="34" charset="0"/>
                        </a:rPr>
                        <a:t>Suma</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ro-RO" sz="1200" b="1" noProof="0" dirty="0">
                          <a:effectLst/>
                          <a:latin typeface="Arial" panose="020B0604020202020204" pitchFamily="34" charset="0"/>
                          <a:cs typeface="Arial" panose="020B0604020202020204" pitchFamily="34" charset="0"/>
                        </a:rPr>
                        <a:t>3549035</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ro-RO" sz="1200" b="1" noProof="0" dirty="0">
                          <a:effectLst/>
                          <a:latin typeface="Arial" panose="020B0604020202020204" pitchFamily="34" charset="0"/>
                          <a:cs typeface="Arial" panose="020B0604020202020204" pitchFamily="34" charset="0"/>
                        </a:rPr>
                        <a:t>4673084</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ro-RO" sz="1200" b="1" noProof="0" dirty="0">
                          <a:effectLst/>
                          <a:latin typeface="Arial" panose="020B0604020202020204" pitchFamily="34" charset="0"/>
                          <a:cs typeface="Arial" panose="020B0604020202020204" pitchFamily="34" charset="0"/>
                        </a:rPr>
                        <a:t>5352574</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ro-RO" sz="1200" b="1" noProof="0" dirty="0">
                          <a:effectLst/>
                          <a:latin typeface="Arial" panose="020B0604020202020204" pitchFamily="34" charset="0"/>
                          <a:cs typeface="Arial" panose="020B0604020202020204" pitchFamily="34" charset="0"/>
                        </a:rPr>
                        <a:t>4306304</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tc>
                  <a:txBody>
                    <a:bodyPr/>
                    <a:lstStyle/>
                    <a:p>
                      <a:pPr algn="r">
                        <a:lnSpc>
                          <a:spcPct val="107000"/>
                        </a:lnSpc>
                        <a:spcAft>
                          <a:spcPts val="0"/>
                        </a:spcAft>
                      </a:pPr>
                      <a:r>
                        <a:rPr lang="ro-RO" sz="1200" b="1" noProof="0" dirty="0">
                          <a:effectLst/>
                          <a:latin typeface="Arial" panose="020B0604020202020204" pitchFamily="34" charset="0"/>
                          <a:cs typeface="Arial" panose="020B0604020202020204" pitchFamily="34" charset="0"/>
                        </a:rPr>
                        <a:t>5105942</a:t>
                      </a:r>
                      <a:endParaRPr lang="ro-RO" sz="1200" b="1" noProof="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b"/>
                </a:tc>
                <a:extLst>
                  <a:ext uri="{0D108BD9-81ED-4DB2-BD59-A6C34878D82A}">
                    <a16:rowId xmlns:a16="http://schemas.microsoft.com/office/drawing/2014/main" val="1270320284"/>
                  </a:ext>
                </a:extLst>
              </a:tr>
            </a:tbl>
          </a:graphicData>
        </a:graphic>
      </p:graphicFrame>
    </p:spTree>
    <p:extLst>
      <p:ext uri="{BB962C8B-B14F-4D97-AF65-F5344CB8AC3E}">
        <p14:creationId xmlns:p14="http://schemas.microsoft.com/office/powerpoint/2010/main" val="1411934600"/>
      </p:ext>
    </p:extLst>
  </p:cSld>
  <p:clrMapOvr>
    <a:masterClrMapping/>
  </p:clrMapOvr>
  <p:transition spd="slow">
    <p:wedg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u 1"/>
          <p:cNvSpPr>
            <a:spLocks noGrp="1"/>
          </p:cNvSpPr>
          <p:nvPr>
            <p:ph type="title"/>
          </p:nvPr>
        </p:nvSpPr>
        <p:spPr>
          <a:xfrm>
            <a:off x="395536" y="83229"/>
            <a:ext cx="8352928" cy="829856"/>
          </a:xfrm>
          <a:noFill/>
        </p:spPr>
        <p:txBody>
          <a:bodyPr>
            <a:normAutofit fontScale="90000"/>
          </a:bodyPr>
          <a:lstStyle/>
          <a:p>
            <a:pPr algn="ctr"/>
            <a:r>
              <a:rPr lang="en-US" altLang="ru-RU" sz="2800" b="1" dirty="0">
                <a:solidFill>
                  <a:srgbClr val="FFFF00"/>
                </a:solidFill>
                <a:effectLst/>
                <a:latin typeface="Arial Black" panose="020B0A04020102020204" pitchFamily="34" charset="0"/>
                <a:cs typeface="Calibri" panose="020F0502020204030204" pitchFamily="34" charset="0"/>
              </a:rPr>
              <a:t>STRUCTURA LABORATOARELOR </a:t>
            </a:r>
            <a:r>
              <a:rPr lang="ro-RO" altLang="ru-RU" sz="2800" b="1" dirty="0">
                <a:solidFill>
                  <a:srgbClr val="FFFF00"/>
                </a:solidFill>
                <a:effectLst/>
                <a:latin typeface="Arial Black" panose="020B0A04020102020204" pitchFamily="34" charset="0"/>
                <a:cs typeface="Calibri" panose="020F0502020204030204" pitchFamily="34" charset="0"/>
              </a:rPr>
              <a:t>ȘTIINȚIFICE</a:t>
            </a:r>
            <a:endParaRPr lang="ru-RU" altLang="ru-RU" sz="2800" dirty="0">
              <a:solidFill>
                <a:srgbClr val="FFFF00"/>
              </a:solidFill>
              <a:effectLst/>
              <a:latin typeface="Arial Black" panose="020B0A04020102020204" pitchFamily="34" charset="0"/>
              <a:cs typeface="Calibri" panose="020F0502020204030204" pitchFamily="34" charset="0"/>
            </a:endParaRPr>
          </a:p>
        </p:txBody>
      </p:sp>
      <p:graphicFrame>
        <p:nvGraphicFramePr>
          <p:cNvPr id="4" name="Substituent conținut 3"/>
          <p:cNvGraphicFramePr>
            <a:graphicFrameLocks noGrp="1"/>
          </p:cNvGraphicFramePr>
          <p:nvPr>
            <p:ph idx="1"/>
          </p:nvPr>
        </p:nvGraphicFramePr>
        <p:xfrm>
          <a:off x="501777" y="1033272"/>
          <a:ext cx="8140446" cy="53265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685961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u 1"/>
          <p:cNvSpPr>
            <a:spLocks noGrp="1"/>
          </p:cNvSpPr>
          <p:nvPr>
            <p:ph type="title"/>
          </p:nvPr>
        </p:nvSpPr>
        <p:spPr>
          <a:xfrm>
            <a:off x="107504" y="44624"/>
            <a:ext cx="8928992" cy="809356"/>
          </a:xfrm>
          <a:solidFill>
            <a:schemeClr val="tx1"/>
          </a:solidFill>
        </p:spPr>
        <p:txBody>
          <a:bodyPr>
            <a:normAutofit/>
          </a:bodyPr>
          <a:lstStyle/>
          <a:p>
            <a:pPr algn="ctr">
              <a:defRPr/>
            </a:pPr>
            <a:r>
              <a:rPr lang="en-US" altLang="ru-RU" sz="1800" b="0" dirty="0">
                <a:ln>
                  <a:noFill/>
                </a:ln>
                <a:solidFill>
                  <a:schemeClr val="bg1"/>
                </a:solidFill>
                <a:effectLst/>
                <a:latin typeface="Arial Black" panose="020B0A04020102020204" pitchFamily="34" charset="0"/>
                <a:cs typeface="Arial" panose="020B0604020202020204" pitchFamily="34" charset="0"/>
              </a:rPr>
              <a:t>PROIECTE DE CERCETARE DIN CADRUL PROGRAMULUI DE STAT 2020-2023</a:t>
            </a:r>
            <a:endParaRPr lang="ru-RU" altLang="ru-RU" sz="1800" b="0" dirty="0">
              <a:ln>
                <a:noFill/>
              </a:ln>
              <a:solidFill>
                <a:schemeClr val="bg1"/>
              </a:solidFill>
              <a:effectLst/>
              <a:latin typeface="Arial Black" panose="020B0A04020102020204" pitchFamily="34" charset="0"/>
            </a:endParaRPr>
          </a:p>
        </p:txBody>
      </p:sp>
      <p:sp>
        <p:nvSpPr>
          <p:cNvPr id="36867" name="Substituent conținut 2"/>
          <p:cNvSpPr>
            <a:spLocks noGrp="1"/>
          </p:cNvSpPr>
          <p:nvPr>
            <p:ph idx="1"/>
          </p:nvPr>
        </p:nvSpPr>
        <p:spPr>
          <a:xfrm>
            <a:off x="143508" y="1484784"/>
            <a:ext cx="8892988" cy="4968552"/>
          </a:xfrm>
          <a:noFill/>
          <a:ln>
            <a:headEnd/>
            <a:tailEnd/>
          </a:ln>
        </p:spPr>
        <p:style>
          <a:lnRef idx="2">
            <a:schemeClr val="accent1"/>
          </a:lnRef>
          <a:fillRef idx="1">
            <a:schemeClr val="lt1"/>
          </a:fillRef>
          <a:effectRef idx="0">
            <a:schemeClr val="accent1"/>
          </a:effectRef>
          <a:fontRef idx="minor">
            <a:schemeClr val="dk1"/>
          </a:fontRef>
        </p:style>
        <p:txBody>
          <a:bodyPr>
            <a:noAutofit/>
          </a:bodyPr>
          <a:lstStyle/>
          <a:p>
            <a:pPr algn="just"/>
            <a:r>
              <a:rPr lang="ro-RO" sz="1400" b="1" dirty="0">
                <a:solidFill>
                  <a:srgbClr val="FFFF00"/>
                </a:solidFill>
                <a:latin typeface="Arial Black" panose="020B0A04020102020204" pitchFamily="34" charset="0"/>
                <a:cs typeface="Arial" panose="020B0604020202020204" pitchFamily="34" charset="0"/>
              </a:rPr>
              <a:t>,,Evaluarea </a:t>
            </a:r>
            <a:r>
              <a:rPr lang="ro-RO" sz="1400" b="1" dirty="0" err="1">
                <a:solidFill>
                  <a:srgbClr val="FFFF00"/>
                </a:solidFill>
                <a:latin typeface="Arial Black" panose="020B0A04020102020204" pitchFamily="34" charset="0"/>
                <a:cs typeface="Arial" panose="020B0604020202020204" pitchFamily="34" charset="0"/>
              </a:rPr>
              <a:t>markerilor</a:t>
            </a:r>
            <a:r>
              <a:rPr lang="ro-RO" sz="1400" b="1" dirty="0">
                <a:solidFill>
                  <a:srgbClr val="FFFF00"/>
                </a:solidFill>
                <a:latin typeface="Arial Black" panose="020B0A04020102020204" pitchFamily="34" charset="0"/>
                <a:cs typeface="Arial" panose="020B0604020202020204" pitchFamily="34" charset="0"/>
              </a:rPr>
              <a:t> instrumentali și biochimici în managementul pacienților cu infarct miocardic acut fără elevare de segment ST,  precum și în aprecierea gradului de afectare coronariană </a:t>
            </a:r>
            <a:r>
              <a:rPr lang="ro-RO" sz="1400" b="1" dirty="0" err="1">
                <a:solidFill>
                  <a:srgbClr val="FFFF00"/>
                </a:solidFill>
                <a:latin typeface="Arial Black" panose="020B0A04020102020204" pitchFamily="34" charset="0"/>
                <a:cs typeface="Arial" panose="020B0604020202020204" pitchFamily="34" charset="0"/>
              </a:rPr>
              <a:t>microvasculară</a:t>
            </a:r>
            <a:r>
              <a:rPr lang="ro-RO" sz="1400" b="1" dirty="0">
                <a:solidFill>
                  <a:srgbClr val="FFFF00"/>
                </a:solidFill>
                <a:latin typeface="Arial Black" panose="020B0A04020102020204" pitchFamily="34" charset="0"/>
                <a:cs typeface="Arial" panose="020B0604020202020204" pitchFamily="34" charset="0"/>
              </a:rPr>
              <a:t>", </a:t>
            </a:r>
            <a:r>
              <a:rPr lang="ro-RO" sz="1400" b="1" dirty="0">
                <a:solidFill>
                  <a:schemeClr val="tx1"/>
                </a:solidFill>
                <a:latin typeface="Arial Black" panose="020B0A04020102020204" pitchFamily="34" charset="0"/>
                <a:cs typeface="Arial" panose="020B0604020202020204" pitchFamily="34" charset="0"/>
              </a:rPr>
              <a:t>cifrul proiectului 20.80009.8007.10. </a:t>
            </a:r>
            <a:r>
              <a:rPr lang="ro-RO" altLang="ru-RU" sz="1400" b="1" dirty="0">
                <a:solidFill>
                  <a:schemeClr val="tx1"/>
                </a:solidFill>
                <a:latin typeface="Arial Black" panose="020B0A04020102020204" pitchFamily="34" charset="0"/>
                <a:cs typeface="Arial" panose="020B0604020202020204" pitchFamily="34" charset="0"/>
              </a:rPr>
              <a:t>(director de proiect - </a:t>
            </a:r>
            <a:r>
              <a:rPr lang="ro-RO" altLang="ru-RU" sz="1400" b="1" dirty="0" err="1">
                <a:solidFill>
                  <a:schemeClr val="tx1"/>
                </a:solidFill>
                <a:latin typeface="Arial Black" panose="020B0A04020102020204" pitchFamily="34" charset="0"/>
                <a:cs typeface="Arial" panose="020B0604020202020204" pitchFamily="34" charset="0"/>
              </a:rPr>
              <a:t>M.Popovici</a:t>
            </a:r>
            <a:r>
              <a:rPr lang="ro-RO" altLang="ru-RU" sz="1400" b="1" dirty="0">
                <a:solidFill>
                  <a:schemeClr val="tx1"/>
                </a:solidFill>
                <a:latin typeface="Arial Black" panose="020B0A04020102020204" pitchFamily="34" charset="0"/>
                <a:cs typeface="Arial" panose="020B0604020202020204" pitchFamily="34" charset="0"/>
              </a:rPr>
              <a:t>, academician al AȘM)</a:t>
            </a:r>
          </a:p>
          <a:p>
            <a:pPr algn="just"/>
            <a:endParaRPr lang="ro-RO" altLang="ru-RU" sz="1400" b="1" dirty="0">
              <a:solidFill>
                <a:schemeClr val="tx1"/>
              </a:solidFill>
              <a:latin typeface="Arial Black" panose="020B0A04020102020204" pitchFamily="34" charset="0"/>
              <a:cs typeface="Arial" panose="020B0604020202020204" pitchFamily="34" charset="0"/>
            </a:endParaRPr>
          </a:p>
          <a:p>
            <a:pPr algn="just"/>
            <a:r>
              <a:rPr lang="ro-RO" altLang="ru-RU" sz="1400" b="1" dirty="0">
                <a:solidFill>
                  <a:srgbClr val="FFFF00"/>
                </a:solidFill>
                <a:latin typeface="Arial Black" panose="020B0A04020102020204" pitchFamily="34" charset="0"/>
                <a:cs typeface="Arial" panose="020B0604020202020204" pitchFamily="34" charset="0"/>
              </a:rPr>
              <a:t>,,Alternative terapeutice noi de ameliorare a prognozei de lungă durată a pacienților cu insuficiență cardiacă cronică prin implementarea strategiilor chirurgicale, intervenționale și de recuperare </a:t>
            </a:r>
            <a:r>
              <a:rPr lang="ro-RO" altLang="ru-RU" sz="1400" b="1" dirty="0" err="1">
                <a:solidFill>
                  <a:srgbClr val="FFFF00"/>
                </a:solidFill>
                <a:latin typeface="Arial Black" panose="020B0A04020102020204" pitchFamily="34" charset="0"/>
                <a:cs typeface="Arial" panose="020B0604020202020204" pitchFamily="34" charset="0"/>
              </a:rPr>
              <a:t>perioperitorie</a:t>
            </a:r>
            <a:r>
              <a:rPr lang="ro-RO" altLang="ru-RU" sz="1400" b="1" dirty="0">
                <a:solidFill>
                  <a:srgbClr val="FFFF00"/>
                </a:solidFill>
                <a:latin typeface="Arial Black" panose="020B0A04020102020204" pitchFamily="34" charset="0"/>
                <a:cs typeface="Arial" panose="020B0604020202020204" pitchFamily="34" charset="0"/>
              </a:rPr>
              <a:t>", </a:t>
            </a:r>
            <a:r>
              <a:rPr lang="ro-RO" altLang="ru-RU" sz="1400" b="1" dirty="0">
                <a:solidFill>
                  <a:schemeClr val="tx1"/>
                </a:solidFill>
                <a:latin typeface="Arial Black" panose="020B0A04020102020204" pitchFamily="34" charset="0"/>
                <a:cs typeface="Arial" panose="020B0604020202020204" pitchFamily="34" charset="0"/>
              </a:rPr>
              <a:t>cifrul proiectului 20.80009.8007.34.(director de proiect - E. Vataman, profesor universitar)</a:t>
            </a:r>
          </a:p>
          <a:p>
            <a:pPr algn="just"/>
            <a:endParaRPr lang="ro-RO" altLang="ru-RU" sz="1400" b="1" dirty="0">
              <a:solidFill>
                <a:schemeClr val="tx1"/>
              </a:solidFill>
              <a:latin typeface="Arial Black" panose="020B0A04020102020204" pitchFamily="34" charset="0"/>
              <a:cs typeface="Arial" panose="020B0604020202020204" pitchFamily="34" charset="0"/>
            </a:endParaRPr>
          </a:p>
          <a:p>
            <a:pPr algn="just"/>
            <a:r>
              <a:rPr lang="ro-RO" altLang="ru-RU" sz="1400" b="1" dirty="0">
                <a:solidFill>
                  <a:srgbClr val="FFFF00"/>
                </a:solidFill>
                <a:latin typeface="Arial Black" panose="020B0A04020102020204" pitchFamily="34" charset="0"/>
                <a:cs typeface="Arial" panose="020B0604020202020204" pitchFamily="34" charset="0"/>
              </a:rPr>
              <a:t> </a:t>
            </a:r>
            <a:r>
              <a:rPr lang="ro-RO" sz="1400" b="1" dirty="0">
                <a:solidFill>
                  <a:srgbClr val="FFFF00"/>
                </a:solidFill>
                <a:latin typeface="Arial Black" panose="020B0A04020102020204" pitchFamily="34" charset="0"/>
                <a:cs typeface="Arial" panose="020B0604020202020204" pitchFamily="34" charset="0"/>
              </a:rPr>
              <a:t>,,Studiul comparativ al impactului unor abordări diverse în tratamentul hipertensiunii arteriale rezistente la pacienții cu sau fără diabet zaharat",</a:t>
            </a:r>
            <a:r>
              <a:rPr lang="ro-RO" sz="1400" b="1" dirty="0">
                <a:solidFill>
                  <a:srgbClr val="FFC000"/>
                </a:solidFill>
                <a:latin typeface="Arial Black" panose="020B0A04020102020204" pitchFamily="34" charset="0"/>
                <a:cs typeface="Arial" panose="020B0604020202020204" pitchFamily="34" charset="0"/>
              </a:rPr>
              <a:t> </a:t>
            </a:r>
            <a:r>
              <a:rPr lang="ro-RO" sz="1400" b="1" dirty="0">
                <a:solidFill>
                  <a:schemeClr val="tx1"/>
                </a:solidFill>
                <a:latin typeface="Arial Black" panose="020B0A04020102020204" pitchFamily="34" charset="0"/>
                <a:cs typeface="Arial" panose="020B0604020202020204" pitchFamily="34" charset="0"/>
              </a:rPr>
              <a:t>cifrul proiectului 20.80009.8007.04.</a:t>
            </a:r>
            <a:r>
              <a:rPr lang="ro-RO" sz="1400" b="1" dirty="0">
                <a:solidFill>
                  <a:srgbClr val="FFC000"/>
                </a:solidFill>
                <a:latin typeface="Arial Black" panose="020B0A04020102020204" pitchFamily="34" charset="0"/>
                <a:cs typeface="Arial" panose="020B0604020202020204" pitchFamily="34" charset="0"/>
              </a:rPr>
              <a:t> </a:t>
            </a:r>
            <a:r>
              <a:rPr lang="ro-RO" altLang="ru-RU" sz="1400" b="1" dirty="0">
                <a:solidFill>
                  <a:schemeClr val="tx1"/>
                </a:solidFill>
                <a:latin typeface="Arial Black" panose="020B0A04020102020204" pitchFamily="34" charset="0"/>
                <a:cs typeface="Arial" panose="020B0604020202020204" pitchFamily="34" charset="0"/>
              </a:rPr>
              <a:t>(director de proiect - </a:t>
            </a:r>
            <a:r>
              <a:rPr lang="ro-RO" altLang="ru-RU" sz="1400" b="1" dirty="0" err="1">
                <a:solidFill>
                  <a:schemeClr val="tx1"/>
                </a:solidFill>
                <a:latin typeface="Arial Black" panose="020B0A04020102020204" pitchFamily="34" charset="0"/>
                <a:cs typeface="Arial" panose="020B0604020202020204" pitchFamily="34" charset="0"/>
              </a:rPr>
              <a:t>A.Carauș</a:t>
            </a:r>
            <a:r>
              <a:rPr lang="ro-RO" altLang="ru-RU" sz="1400" b="1" dirty="0">
                <a:solidFill>
                  <a:schemeClr val="tx1"/>
                </a:solidFill>
                <a:latin typeface="Arial Black" panose="020B0A04020102020204" pitchFamily="34" charset="0"/>
                <a:cs typeface="Arial" panose="020B0604020202020204" pitchFamily="34" charset="0"/>
              </a:rPr>
              <a:t>, profesor cercetător) </a:t>
            </a:r>
          </a:p>
          <a:p>
            <a:pPr algn="just"/>
            <a:endParaRPr lang="ro-RO" altLang="ru-RU" sz="1400" b="1" dirty="0">
              <a:solidFill>
                <a:schemeClr val="tx1"/>
              </a:solidFill>
              <a:latin typeface="Arial Black" panose="020B0A04020102020204" pitchFamily="34" charset="0"/>
              <a:cs typeface="Arial" panose="020B0604020202020204" pitchFamily="34" charset="0"/>
            </a:endParaRPr>
          </a:p>
          <a:p>
            <a:pPr algn="just"/>
            <a:r>
              <a:rPr lang="ro-RO" sz="1400" b="1" dirty="0">
                <a:solidFill>
                  <a:srgbClr val="FFFF00"/>
                </a:solidFill>
                <a:latin typeface="Arial Black" panose="020B0A04020102020204" pitchFamily="34" charset="0"/>
                <a:cs typeface="Arial" panose="020B0604020202020204" pitchFamily="34" charset="0"/>
              </a:rPr>
              <a:t>,,Abordarea strategică a </a:t>
            </a:r>
            <a:r>
              <a:rPr lang="ro-RO" sz="1400" b="1" dirty="0" err="1">
                <a:solidFill>
                  <a:srgbClr val="FFFF00"/>
                </a:solidFill>
                <a:latin typeface="Arial Black" panose="020B0A04020102020204" pitchFamily="34" charset="0"/>
                <a:cs typeface="Arial" panose="020B0604020202020204" pitchFamily="34" charset="0"/>
              </a:rPr>
              <a:t>tromboembolismului</a:t>
            </a:r>
            <a:r>
              <a:rPr lang="ro-RO" sz="1400" b="1" dirty="0">
                <a:solidFill>
                  <a:srgbClr val="FFFF00"/>
                </a:solidFill>
                <a:latin typeface="Arial Black" panose="020B0A04020102020204" pitchFamily="34" charset="0"/>
                <a:cs typeface="Arial" panose="020B0604020202020204" pitchFamily="34" charset="0"/>
              </a:rPr>
              <a:t> pulmonar în perioada pre-și post spitalicească în condițiile Republicii Moldova",</a:t>
            </a:r>
            <a:r>
              <a:rPr lang="ro-RO" sz="1400" b="1" dirty="0">
                <a:solidFill>
                  <a:srgbClr val="FFC000"/>
                </a:solidFill>
                <a:latin typeface="Arial Black" panose="020B0A04020102020204" pitchFamily="34" charset="0"/>
                <a:cs typeface="Arial" panose="020B0604020202020204" pitchFamily="34" charset="0"/>
              </a:rPr>
              <a:t> </a:t>
            </a:r>
            <a:r>
              <a:rPr lang="ro-RO" sz="1400" b="1" dirty="0">
                <a:solidFill>
                  <a:schemeClr val="tx1"/>
                </a:solidFill>
                <a:latin typeface="Arial Black" panose="020B0A04020102020204" pitchFamily="34" charset="0"/>
                <a:cs typeface="Arial" panose="020B0604020202020204" pitchFamily="34" charset="0"/>
              </a:rPr>
              <a:t>cifrul proiectului 20.80009.8007.28. </a:t>
            </a:r>
            <a:r>
              <a:rPr lang="ro-RO" altLang="ru-RU" sz="1400" b="1" dirty="0">
                <a:solidFill>
                  <a:schemeClr val="tx1"/>
                </a:solidFill>
                <a:latin typeface="Arial Black" panose="020B0A04020102020204" pitchFamily="34" charset="0"/>
                <a:cs typeface="Arial" panose="020B0604020202020204" pitchFamily="34" charset="0"/>
              </a:rPr>
              <a:t>(director de proiect – N. Diaconu, conf. cercetător)</a:t>
            </a:r>
          </a:p>
          <a:p>
            <a:pPr marL="137160" indent="0" algn="just">
              <a:buNone/>
            </a:pPr>
            <a:endParaRPr lang="ro-RO" altLang="ru-RU" sz="1400" b="1" dirty="0">
              <a:solidFill>
                <a:schemeClr val="tx1"/>
              </a:solidFill>
              <a:latin typeface="Arial Black" panose="020B0A04020102020204" pitchFamily="34" charset="0"/>
              <a:cs typeface="Arial" panose="020B0604020202020204" pitchFamily="34" charset="0"/>
            </a:endParaRPr>
          </a:p>
          <a:p>
            <a:pPr algn="just"/>
            <a:r>
              <a:rPr lang="ro-RO" sz="1400" b="1" dirty="0">
                <a:solidFill>
                  <a:srgbClr val="FFFF00"/>
                </a:solidFill>
                <a:latin typeface="Arial Black" panose="020B0A04020102020204" pitchFamily="34" charset="0"/>
                <a:cs typeface="Arial" panose="020B0604020202020204" pitchFamily="34" charset="0"/>
              </a:rPr>
              <a:t>,,Aspecte evolutive ale sindromului metabolic la copii sub tratament cu inhibitorii lipazei gastrointestinale",</a:t>
            </a:r>
            <a:r>
              <a:rPr lang="ro-RO" sz="1400" b="1" dirty="0">
                <a:solidFill>
                  <a:srgbClr val="FFC000"/>
                </a:solidFill>
                <a:latin typeface="Arial Black" panose="020B0A04020102020204" pitchFamily="34" charset="0"/>
                <a:cs typeface="Arial" panose="020B0604020202020204" pitchFamily="34" charset="0"/>
              </a:rPr>
              <a:t> </a:t>
            </a:r>
            <a:r>
              <a:rPr lang="ro-RO" sz="1400" b="1" dirty="0">
                <a:solidFill>
                  <a:schemeClr val="tx1"/>
                </a:solidFill>
                <a:latin typeface="Arial Black" panose="020B0A04020102020204" pitchFamily="34" charset="0"/>
                <a:cs typeface="Arial" panose="020B0604020202020204" pitchFamily="34" charset="0"/>
              </a:rPr>
              <a:t>cifrul proiectului 20.80009.8007.33. </a:t>
            </a:r>
            <a:r>
              <a:rPr lang="ro-RO" altLang="ru-RU" sz="1400" b="1" dirty="0">
                <a:solidFill>
                  <a:schemeClr val="tx1"/>
                </a:solidFill>
                <a:latin typeface="Arial Black" panose="020B0A04020102020204" pitchFamily="34" charset="0"/>
                <a:cs typeface="Arial" panose="020B0604020202020204" pitchFamily="34" charset="0"/>
              </a:rPr>
              <a:t>(director de proiect –</a:t>
            </a:r>
            <a:r>
              <a:rPr lang="ro-RO" altLang="ru-RU" sz="1400" b="1" dirty="0" err="1">
                <a:solidFill>
                  <a:schemeClr val="tx1"/>
                </a:solidFill>
                <a:latin typeface="Arial Black" panose="020B0A04020102020204" pitchFamily="34" charset="0"/>
                <a:cs typeface="Arial" panose="020B0604020202020204" pitchFamily="34" charset="0"/>
              </a:rPr>
              <a:t>N.Mătrăgună</a:t>
            </a:r>
            <a:r>
              <a:rPr lang="ro-RO" altLang="ru-RU" sz="1400" b="1" dirty="0">
                <a:solidFill>
                  <a:schemeClr val="tx1"/>
                </a:solidFill>
                <a:latin typeface="Arial Black" panose="020B0A04020102020204" pitchFamily="34" charset="0"/>
                <a:cs typeface="Arial" panose="020B0604020202020204" pitchFamily="34" charset="0"/>
              </a:rPr>
              <a:t>, conf. cercetător)</a:t>
            </a:r>
          </a:p>
          <a:p>
            <a:pPr marL="0" indent="0" algn="just">
              <a:buNone/>
            </a:pPr>
            <a:endParaRPr lang="ro-RO" altLang="ru-RU" sz="1400" b="1" dirty="0">
              <a:solidFill>
                <a:schemeClr val="tx1"/>
              </a:solidFill>
              <a:latin typeface="Arial Black" panose="020B0A04020102020204" pitchFamily="34" charset="0"/>
              <a:cs typeface="Arial" panose="020B0604020202020204" pitchFamily="34" charset="0"/>
            </a:endParaRPr>
          </a:p>
          <a:p>
            <a:endParaRPr lang="ro-RO" altLang="ru-RU" sz="1400" b="1" dirty="0">
              <a:solidFill>
                <a:schemeClr val="tx1"/>
              </a:solidFill>
              <a:latin typeface="Arial Black" panose="020B0A04020102020204" pitchFamily="34" charset="0"/>
            </a:endParaRPr>
          </a:p>
        </p:txBody>
      </p:sp>
      <p:sp>
        <p:nvSpPr>
          <p:cNvPr id="6" name="Лента лицом вниз 5"/>
          <p:cNvSpPr/>
          <p:nvPr/>
        </p:nvSpPr>
        <p:spPr>
          <a:xfrm>
            <a:off x="1578935" y="692696"/>
            <a:ext cx="5986130" cy="604664"/>
          </a:xfrm>
          <a:prstGeom prst="ribbon">
            <a:avLst/>
          </a:prstGeom>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2400" dirty="0">
                <a:ln w="0"/>
                <a:solidFill>
                  <a:schemeClr val="bg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Total 5 </a:t>
            </a:r>
            <a:r>
              <a:rPr lang="ro-RO" sz="2400" dirty="0">
                <a:ln w="0"/>
                <a:solidFill>
                  <a:schemeClr val="bg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proiecte</a:t>
            </a:r>
          </a:p>
        </p:txBody>
      </p:sp>
    </p:spTree>
    <p:extLst>
      <p:ext uri="{BB962C8B-B14F-4D97-AF65-F5344CB8AC3E}">
        <p14:creationId xmlns:p14="http://schemas.microsoft.com/office/powerpoint/2010/main" val="248396787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95134E-8F74-4B4D-A13F-CC0EA0010AF2}"/>
              </a:ext>
            </a:extLst>
          </p:cNvPr>
          <p:cNvSpPr txBox="1"/>
          <p:nvPr/>
        </p:nvSpPr>
        <p:spPr>
          <a:xfrm>
            <a:off x="179512" y="234422"/>
            <a:ext cx="5616624" cy="5801588"/>
          </a:xfrm>
          <a:prstGeom prst="rect">
            <a:avLst/>
          </a:prstGeom>
          <a:solidFill>
            <a:schemeClr val="tx1"/>
          </a:solidFill>
        </p:spPr>
        <p:txBody>
          <a:bodyPr wrap="square" rtlCol="0">
            <a:spAutoFit/>
          </a:bodyPr>
          <a:lstStyle/>
          <a:p>
            <a:pPr algn="ctr"/>
            <a:r>
              <a:rPr lang="ro-RO" sz="1600" b="1" dirty="0">
                <a:solidFill>
                  <a:srgbClr val="C00000"/>
                </a:solidFill>
              </a:rPr>
              <a:t>Proiect din cadrul Programului de Stat (2020-2023)</a:t>
            </a:r>
          </a:p>
          <a:p>
            <a:pPr algn="ctr"/>
            <a:endParaRPr lang="ro-RO" sz="1600" dirty="0">
              <a:solidFill>
                <a:schemeClr val="bg1"/>
              </a:solidFill>
            </a:endParaRPr>
          </a:p>
          <a:p>
            <a:pPr algn="ctr"/>
            <a:r>
              <a:rPr lang="ro-RO" sz="1600" b="1" dirty="0">
                <a:solidFill>
                  <a:srgbClr val="1109B7"/>
                </a:solidFill>
              </a:rPr>
              <a:t>,,</a:t>
            </a:r>
            <a:r>
              <a:rPr lang="ro-RO" sz="1600" b="1" i="1" dirty="0">
                <a:solidFill>
                  <a:srgbClr val="1109B7"/>
                </a:solidFill>
              </a:rPr>
              <a:t>Evaluarea </a:t>
            </a:r>
            <a:r>
              <a:rPr lang="ro-RO" sz="1600" b="1" i="1" dirty="0" err="1">
                <a:solidFill>
                  <a:srgbClr val="1109B7"/>
                </a:solidFill>
              </a:rPr>
              <a:t>markerilor</a:t>
            </a:r>
            <a:r>
              <a:rPr lang="ro-RO" sz="1600" b="1" i="1" dirty="0">
                <a:solidFill>
                  <a:srgbClr val="1109B7"/>
                </a:solidFill>
              </a:rPr>
              <a:t> instrumentali și biochimici în managementul pacienților cu infarct miocardic acut fără elevare de segment ST</a:t>
            </a:r>
            <a:r>
              <a:rPr lang="ro-RO" sz="1600" b="1" dirty="0">
                <a:solidFill>
                  <a:srgbClr val="1109B7"/>
                </a:solidFill>
              </a:rPr>
              <a:t>, </a:t>
            </a:r>
            <a:r>
              <a:rPr lang="ro-RO" sz="1600" b="1" i="1" dirty="0">
                <a:solidFill>
                  <a:srgbClr val="1109B7"/>
                </a:solidFill>
              </a:rPr>
              <a:t>precum și în aprecierea gradului de afectare coronariană </a:t>
            </a:r>
            <a:r>
              <a:rPr lang="ro-RO" sz="1600" b="1" i="1" dirty="0" err="1">
                <a:solidFill>
                  <a:srgbClr val="1109B7"/>
                </a:solidFill>
              </a:rPr>
              <a:t>microvasculară</a:t>
            </a:r>
            <a:r>
              <a:rPr lang="ro-RO" sz="1600" b="1" i="1" dirty="0">
                <a:solidFill>
                  <a:srgbClr val="1109B7"/>
                </a:solidFill>
              </a:rPr>
              <a:t>”</a:t>
            </a:r>
            <a:r>
              <a:rPr lang="ro-RO" sz="1600" b="1" dirty="0">
                <a:solidFill>
                  <a:srgbClr val="1109B7"/>
                </a:solidFill>
              </a:rPr>
              <a:t> </a:t>
            </a:r>
          </a:p>
          <a:p>
            <a:pPr algn="ctr"/>
            <a:r>
              <a:rPr lang="ro-RO" sz="1600" b="1" dirty="0">
                <a:solidFill>
                  <a:srgbClr val="1109B7"/>
                </a:solidFill>
              </a:rPr>
              <a:t>cifrul nr. 20.80009.8007.10.</a:t>
            </a:r>
          </a:p>
          <a:p>
            <a:pPr algn="ctr"/>
            <a:endParaRPr lang="ro-RO" sz="1400" b="1" u="sng" dirty="0">
              <a:solidFill>
                <a:srgbClr val="1109B7"/>
              </a:solidFill>
            </a:endParaRPr>
          </a:p>
          <a:p>
            <a:pPr algn="ctr"/>
            <a:r>
              <a:rPr lang="ro-RO" sz="1400" b="1" dirty="0">
                <a:solidFill>
                  <a:schemeClr val="bg1"/>
                </a:solidFill>
              </a:rPr>
              <a:t>(director de proiect - </a:t>
            </a:r>
            <a:r>
              <a:rPr lang="ro-RO" sz="1400" b="1" dirty="0" err="1">
                <a:solidFill>
                  <a:schemeClr val="bg1"/>
                </a:solidFill>
              </a:rPr>
              <a:t>M.Popovici</a:t>
            </a:r>
            <a:r>
              <a:rPr lang="ro-RO" sz="1400" b="1" dirty="0">
                <a:solidFill>
                  <a:schemeClr val="bg1"/>
                </a:solidFill>
              </a:rPr>
              <a:t>, dr. </a:t>
            </a:r>
            <a:r>
              <a:rPr lang="ro-RO" sz="1400" b="1" dirty="0" err="1">
                <a:solidFill>
                  <a:schemeClr val="bg1"/>
                </a:solidFill>
              </a:rPr>
              <a:t>hab</a:t>
            </a:r>
            <a:r>
              <a:rPr lang="ro-RO" sz="1400" b="1" dirty="0">
                <a:solidFill>
                  <a:schemeClr val="bg1"/>
                </a:solidFill>
              </a:rPr>
              <a:t>. în șt. med., prof. univ., acad. al AȘM)</a:t>
            </a:r>
            <a:endParaRPr lang="ro-RO" sz="1400" dirty="0">
              <a:solidFill>
                <a:schemeClr val="bg1"/>
              </a:solidFill>
            </a:endParaRPr>
          </a:p>
          <a:p>
            <a:pPr algn="ctr"/>
            <a:endParaRPr lang="ro-RO" sz="1200" dirty="0">
              <a:solidFill>
                <a:schemeClr val="bg1"/>
              </a:solidFill>
            </a:endParaRPr>
          </a:p>
          <a:p>
            <a:pPr algn="ctr"/>
            <a:endParaRPr lang="ro-RO" sz="900" dirty="0">
              <a:solidFill>
                <a:schemeClr val="bg1"/>
              </a:solidFill>
            </a:endParaRPr>
          </a:p>
          <a:p>
            <a:pPr algn="just"/>
            <a:r>
              <a:rPr lang="ro-RO" sz="1400" dirty="0">
                <a:solidFill>
                  <a:schemeClr val="bg1"/>
                </a:solidFill>
                <a:latin typeface="Arial Black" panose="020B0A04020102020204" pitchFamily="34" charset="0"/>
              </a:rPr>
              <a:t>Au fost elucidate unele mecanisme de declanșare și exacerbare a insuficienței cardiace post-infarct, care per se impun </a:t>
            </a:r>
            <a:r>
              <a:rPr lang="ro-RO" sz="1400" dirty="0" err="1">
                <a:solidFill>
                  <a:schemeClr val="bg1"/>
                </a:solidFill>
                <a:latin typeface="Arial Black" panose="020B0A04020102020204" pitchFamily="34" charset="0"/>
              </a:rPr>
              <a:t>inotropismul</a:t>
            </a:r>
            <a:r>
              <a:rPr lang="ro-RO" sz="1400" dirty="0">
                <a:solidFill>
                  <a:schemeClr val="bg1"/>
                </a:solidFill>
                <a:latin typeface="Arial Black" panose="020B0A04020102020204" pitchFamily="34" charset="0"/>
              </a:rPr>
              <a:t> negativ al cordului la acțiunea ET-1, reducerea vitezei de contracție </a:t>
            </a:r>
            <a:r>
              <a:rPr lang="ro-RO" sz="1400" dirty="0" err="1">
                <a:solidFill>
                  <a:schemeClr val="bg1"/>
                </a:solidFill>
                <a:latin typeface="Arial Black" panose="020B0A04020102020204" pitchFamily="34" charset="0"/>
              </a:rPr>
              <a:t>izovolumică</a:t>
            </a:r>
            <a:r>
              <a:rPr lang="ro-RO" sz="1400" dirty="0">
                <a:solidFill>
                  <a:schemeClr val="bg1"/>
                </a:solidFill>
                <a:latin typeface="Arial Black" panose="020B0A04020102020204" pitchFamily="34" charset="0"/>
              </a:rPr>
              <a:t> și a timpului de ejecție, care pot fi traduse ca </a:t>
            </a:r>
            <a:r>
              <a:rPr lang="ro-RO" sz="1400" dirty="0" err="1">
                <a:solidFill>
                  <a:schemeClr val="bg1"/>
                </a:solidFill>
                <a:latin typeface="Arial Black" panose="020B0A04020102020204" pitchFamily="34" charset="0"/>
              </a:rPr>
              <a:t>predictori</a:t>
            </a:r>
            <a:r>
              <a:rPr lang="ro-RO" sz="1400" dirty="0">
                <a:solidFill>
                  <a:schemeClr val="bg1"/>
                </a:solidFill>
                <a:latin typeface="Arial Black" panose="020B0A04020102020204" pitchFamily="34" charset="0"/>
              </a:rPr>
              <a:t> de prognoză și ținte de terapie patogenetică. </a:t>
            </a:r>
          </a:p>
          <a:p>
            <a:pPr algn="just"/>
            <a:endParaRPr lang="ro-RO" sz="1400" dirty="0">
              <a:solidFill>
                <a:schemeClr val="bg1"/>
              </a:solidFill>
              <a:latin typeface="Arial Black" panose="020B0A04020102020204" pitchFamily="34" charset="0"/>
            </a:endParaRPr>
          </a:p>
          <a:p>
            <a:pPr algn="just"/>
            <a:r>
              <a:rPr lang="ro-RO" sz="1400" dirty="0">
                <a:solidFill>
                  <a:schemeClr val="bg1"/>
                </a:solidFill>
                <a:latin typeface="Arial Black" panose="020B0A04020102020204" pitchFamily="34" charset="0"/>
              </a:rPr>
              <a:t>Atenuarea inflamației în faza acută a infarctului miocardic prin acțiunea IL-10 și a anticorpului </a:t>
            </a:r>
            <a:r>
              <a:rPr lang="ro-RO" sz="1400" dirty="0" err="1">
                <a:solidFill>
                  <a:schemeClr val="bg1"/>
                </a:solidFill>
                <a:latin typeface="Arial Black" panose="020B0A04020102020204" pitchFamily="34" charset="0"/>
              </a:rPr>
              <a:t>monoclonal</a:t>
            </a:r>
            <a:r>
              <a:rPr lang="ro-RO" sz="1400" dirty="0">
                <a:solidFill>
                  <a:schemeClr val="bg1"/>
                </a:solidFill>
                <a:latin typeface="Arial Black" panose="020B0A04020102020204" pitchFamily="34" charset="0"/>
              </a:rPr>
              <a:t> specific către TNF-a limitează disfuncția cardiacă, iar acțiunea </a:t>
            </a:r>
            <a:r>
              <a:rPr lang="ro-RO" sz="1400" dirty="0" err="1">
                <a:solidFill>
                  <a:schemeClr val="bg1"/>
                </a:solidFill>
                <a:latin typeface="Arial Black" panose="020B0A04020102020204" pitchFamily="34" charset="0"/>
              </a:rPr>
              <a:t>Ang</a:t>
            </a:r>
            <a:r>
              <a:rPr lang="ro-RO" sz="1400" dirty="0">
                <a:solidFill>
                  <a:schemeClr val="bg1"/>
                </a:solidFill>
                <a:latin typeface="Arial Black" panose="020B0A04020102020204" pitchFamily="34" charset="0"/>
              </a:rPr>
              <a:t> 1-7 s-a dovedit a fi benefică  asupra reactivității vasculare periferice endoteliu dependente.</a:t>
            </a:r>
          </a:p>
        </p:txBody>
      </p:sp>
      <p:pic>
        <p:nvPicPr>
          <p:cNvPr id="4" name="Imagine 3"/>
          <p:cNvPicPr>
            <a:picLocks noChangeAspect="1"/>
          </p:cNvPicPr>
          <p:nvPr/>
        </p:nvPicPr>
        <p:blipFill rotWithShape="1">
          <a:blip r:embed="rId2"/>
          <a:srcRect l="2105" t="1495" r="1896" b="2248"/>
          <a:stretch/>
        </p:blipFill>
        <p:spPr>
          <a:xfrm>
            <a:off x="6732240" y="222661"/>
            <a:ext cx="2249676" cy="2931633"/>
          </a:xfrm>
          <a:prstGeom prst="rect">
            <a:avLst/>
          </a:prstGeom>
          <a:ln>
            <a:solidFill>
              <a:schemeClr val="accent1"/>
            </a:solidFill>
          </a:ln>
          <a:effectLst>
            <a:outerShdw blurRad="292100" dist="139700" dir="2700000" algn="tl" rotWithShape="0">
              <a:srgbClr val="333333">
                <a:alpha val="65000"/>
              </a:srgbClr>
            </a:outerShdw>
          </a:effectLst>
        </p:spPr>
      </p:pic>
      <p:pic>
        <p:nvPicPr>
          <p:cNvPr id="5" name="Imagine 4"/>
          <p:cNvPicPr>
            <a:picLocks noChangeAspect="1"/>
          </p:cNvPicPr>
          <p:nvPr/>
        </p:nvPicPr>
        <p:blipFill rotWithShape="1">
          <a:blip r:embed="rId3"/>
          <a:srcRect l="8051" t="1715" r="4903" b="1524"/>
          <a:stretch/>
        </p:blipFill>
        <p:spPr>
          <a:xfrm>
            <a:off x="6156177" y="3573016"/>
            <a:ext cx="2256387" cy="25922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0981382"/>
      </p:ext>
    </p:extLst>
  </p:cSld>
  <p:clrMapOvr>
    <a:masterClrMapping/>
  </p:clrMapOvr>
  <p:transition spd="slow">
    <p:wedg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ctrTitle"/>
          </p:nvPr>
        </p:nvSpPr>
        <p:spPr>
          <a:xfrm>
            <a:off x="179512" y="260648"/>
            <a:ext cx="8071653" cy="1121945"/>
          </a:xfrm>
          <a:noFill/>
        </p:spPr>
        <p:txBody>
          <a:bodyPr>
            <a:noAutofit/>
          </a:bodyPr>
          <a:lstStyle/>
          <a:p>
            <a:r>
              <a:rPr lang="ro-RO" sz="1800" dirty="0">
                <a:solidFill>
                  <a:srgbClr val="FFFF00"/>
                </a:solidFill>
                <a:latin typeface="Times New Roman" panose="02020603050405020304" pitchFamily="18" charset="0"/>
                <a:cs typeface="Times New Roman" panose="02020603050405020304" pitchFamily="18" charset="0"/>
              </a:rPr>
              <a:t>         </a:t>
            </a:r>
            <a:r>
              <a:rPr lang="ro-RO" sz="2400" dirty="0" err="1">
                <a:solidFill>
                  <a:srgbClr val="FFFF00"/>
                </a:solidFill>
                <a:latin typeface="Times New Roman" panose="02020603050405020304" pitchFamily="18" charset="0"/>
                <a:cs typeface="Times New Roman" panose="02020603050405020304" pitchFamily="18" charset="0"/>
              </a:rPr>
              <a:t>Revascularizarea</a:t>
            </a:r>
            <a:r>
              <a:rPr lang="ro-RO" sz="2400" dirty="0">
                <a:solidFill>
                  <a:srgbClr val="FFFF00"/>
                </a:solidFill>
                <a:latin typeface="Times New Roman" panose="02020603050405020304" pitchFamily="18" charset="0"/>
                <a:cs typeface="Times New Roman" panose="02020603050405020304" pitchFamily="18" charset="0"/>
              </a:rPr>
              <a:t> amânată a pacienților cu NSTEMI cu risc cardiovascular intermediar și mic</a:t>
            </a:r>
            <a:endParaRPr lang="ru-RU" sz="2400" dirty="0">
              <a:solidFill>
                <a:srgbClr val="FFFF00"/>
              </a:solidFill>
              <a:latin typeface="Times New Roman" panose="02020603050405020304" pitchFamily="18" charset="0"/>
              <a:cs typeface="Times New Roman" panose="02020603050405020304" pitchFamily="18" charset="0"/>
            </a:endParaRPr>
          </a:p>
        </p:txBody>
      </p:sp>
      <p:sp>
        <p:nvSpPr>
          <p:cNvPr id="3" name="Subtitlu 2"/>
          <p:cNvSpPr>
            <a:spLocks noGrp="1"/>
          </p:cNvSpPr>
          <p:nvPr>
            <p:ph type="subTitle" idx="1"/>
          </p:nvPr>
        </p:nvSpPr>
        <p:spPr>
          <a:xfrm>
            <a:off x="827584" y="2060848"/>
            <a:ext cx="7222466" cy="3276578"/>
          </a:xfrm>
        </p:spPr>
        <p:txBody>
          <a:bodyPr>
            <a:noAutofit/>
          </a:bodyPr>
          <a:lstStyle/>
          <a:p>
            <a:pPr indent="401241" algn="just"/>
            <a:r>
              <a:rPr lang="ro-RO" sz="2400" dirty="0">
                <a:latin typeface="Times New Roman" panose="02020603050405020304" pitchFamily="18" charset="0"/>
                <a:cs typeface="Times New Roman" panose="02020603050405020304" pitchFamily="18" charset="0"/>
              </a:rPr>
              <a:t>Pe un lot de 252 pacienți separați în 2 grupe s-a studiat efectul </a:t>
            </a:r>
            <a:r>
              <a:rPr lang="ro-RO" sz="2400" dirty="0" err="1">
                <a:latin typeface="Times New Roman" panose="02020603050405020304" pitchFamily="18" charset="0"/>
                <a:cs typeface="Times New Roman" panose="02020603050405020304" pitchFamily="18" charset="0"/>
              </a:rPr>
              <a:t>revascularizării</a:t>
            </a:r>
            <a:r>
              <a:rPr lang="ro-RO" sz="2400" dirty="0">
                <a:latin typeface="Times New Roman" panose="02020603050405020304" pitchFamily="18" charset="0"/>
                <a:cs typeface="Times New Roman" panose="02020603050405020304" pitchFamily="18" charset="0"/>
              </a:rPr>
              <a:t> în perioada </a:t>
            </a:r>
            <a:r>
              <a:rPr lang="ro-RO" sz="2400" dirty="0">
                <a:latin typeface="Times New Roman" panose="02020603050405020304" pitchFamily="18" charset="0"/>
                <a:cs typeface="Times New Roman" panose="02020603050405020304" pitchFamily="18" charset="0"/>
                <a:sym typeface="Symbol" panose="05050102010706020507" pitchFamily="18" charset="2"/>
              </a:rPr>
              <a:t>72 ore (</a:t>
            </a:r>
            <a:r>
              <a:rPr lang="ro-RO" sz="2400" dirty="0" err="1">
                <a:latin typeface="Times New Roman" panose="02020603050405020304" pitchFamily="18" charset="0"/>
                <a:cs typeface="Times New Roman" panose="02020603050405020304" pitchFamily="18" charset="0"/>
                <a:sym typeface="Symbol" panose="05050102010706020507" pitchFamily="18" charset="2"/>
              </a:rPr>
              <a:t>gr.I</a:t>
            </a:r>
            <a:r>
              <a:rPr lang="ro-RO" sz="2400" dirty="0">
                <a:latin typeface="Times New Roman" panose="02020603050405020304" pitchFamily="18" charset="0"/>
                <a:cs typeface="Times New Roman" panose="02020603050405020304" pitchFamily="18" charset="0"/>
                <a:sym typeface="Symbol" panose="05050102010706020507" pitchFamily="18" charset="2"/>
              </a:rPr>
              <a:t>) și 72 ore - 30 zile (</a:t>
            </a:r>
            <a:r>
              <a:rPr lang="ro-RO" sz="2400" dirty="0" err="1">
                <a:latin typeface="Times New Roman" panose="02020603050405020304" pitchFamily="18" charset="0"/>
                <a:cs typeface="Times New Roman" panose="02020603050405020304" pitchFamily="18" charset="0"/>
                <a:sym typeface="Symbol" panose="05050102010706020507" pitchFamily="18" charset="2"/>
              </a:rPr>
              <a:t>gr.II</a:t>
            </a:r>
            <a:r>
              <a:rPr lang="ro-RO" sz="2400" dirty="0">
                <a:latin typeface="Times New Roman" panose="02020603050405020304" pitchFamily="18" charset="0"/>
                <a:cs typeface="Times New Roman" panose="02020603050405020304" pitchFamily="18" charset="0"/>
                <a:sym typeface="Symbol" panose="05050102010706020507" pitchFamily="18" charset="2"/>
              </a:rPr>
              <a:t>) asupra indicilor ecocardiografici și anduranța fizică la pacienții cu NSTEMI la distanța de 6 luni.</a:t>
            </a:r>
          </a:p>
          <a:p>
            <a:pPr indent="401241" algn="just"/>
            <a:r>
              <a:rPr lang="ro-RO" sz="2400" dirty="0">
                <a:latin typeface="Times New Roman" panose="02020603050405020304" pitchFamily="18" charset="0"/>
                <a:cs typeface="Times New Roman" panose="02020603050405020304" pitchFamily="18" charset="0"/>
                <a:sym typeface="Symbol" panose="05050102010706020507" pitchFamily="18" charset="2"/>
              </a:rPr>
              <a:t>Datele obținute argumentează relevanța amânării </a:t>
            </a:r>
            <a:r>
              <a:rPr lang="ro-RO" sz="2400" dirty="0" err="1">
                <a:latin typeface="Times New Roman" panose="02020603050405020304" pitchFamily="18" charset="0"/>
                <a:cs typeface="Times New Roman" panose="02020603050405020304" pitchFamily="18" charset="0"/>
                <a:sym typeface="Symbol" panose="05050102010706020507" pitchFamily="18" charset="2"/>
              </a:rPr>
              <a:t>revascularizării</a:t>
            </a:r>
            <a:r>
              <a:rPr lang="ro-RO" sz="2400" dirty="0">
                <a:latin typeface="Times New Roman" panose="02020603050405020304" pitchFamily="18" charset="0"/>
                <a:cs typeface="Times New Roman" panose="02020603050405020304" pitchFamily="18" charset="0"/>
                <a:sym typeface="Symbol" panose="05050102010706020507" pitchFamily="18" charset="2"/>
              </a:rPr>
              <a:t> pacienților cu NSTEMI cu risc intermediar și mic chiar dacă există posibilitatea tratamentului în primele 72 ore de la debutul IM.</a:t>
            </a:r>
          </a:p>
          <a:p>
            <a:pPr algn="just"/>
            <a:endParaRPr lang="ru-RU" sz="2400" dirty="0">
              <a:solidFill>
                <a:schemeClr val="bg1"/>
              </a:solidFill>
              <a:latin typeface="Times New Roman" panose="02020603050405020304" pitchFamily="18" charset="0"/>
              <a:cs typeface="Times New Roman" panose="02020603050405020304" pitchFamily="18" charset="0"/>
            </a:endParaRPr>
          </a:p>
        </p:txBody>
      </p:sp>
      <p:sp>
        <p:nvSpPr>
          <p:cNvPr id="4" name="Dreptunghi 3"/>
          <p:cNvSpPr/>
          <p:nvPr/>
        </p:nvSpPr>
        <p:spPr>
          <a:xfrm>
            <a:off x="7452320" y="1412776"/>
            <a:ext cx="1475511" cy="369332"/>
          </a:xfrm>
          <a:prstGeom prst="rect">
            <a:avLst/>
          </a:prstGeom>
        </p:spPr>
        <p:txBody>
          <a:bodyPr wrap="square">
            <a:spAutoFit/>
          </a:bodyPr>
          <a:lstStyle/>
          <a:p>
            <a:r>
              <a:rPr lang="ro-RO" b="1" dirty="0">
                <a:solidFill>
                  <a:srgbClr val="FFFF00"/>
                </a:solidFill>
                <a:latin typeface="Times New Roman" panose="02020603050405020304" pitchFamily="18" charset="0"/>
                <a:cs typeface="Times New Roman" panose="02020603050405020304" pitchFamily="18" charset="0"/>
              </a:rPr>
              <a:t>Rezultate</a:t>
            </a:r>
            <a:endParaRPr lang="ru-RU" dirty="0"/>
          </a:p>
        </p:txBody>
      </p:sp>
    </p:spTree>
    <p:extLst>
      <p:ext uri="{BB962C8B-B14F-4D97-AF65-F5344CB8AC3E}">
        <p14:creationId xmlns:p14="http://schemas.microsoft.com/office/powerpoint/2010/main" val="274906596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ED54E-9A8F-4895-AED4-C27A8B9151A6}"/>
              </a:ext>
            </a:extLst>
          </p:cNvPr>
          <p:cNvSpPr>
            <a:spLocks noGrp="1"/>
          </p:cNvSpPr>
          <p:nvPr>
            <p:ph type="title"/>
          </p:nvPr>
        </p:nvSpPr>
        <p:spPr>
          <a:xfrm>
            <a:off x="457200" y="188641"/>
            <a:ext cx="8229600" cy="732788"/>
          </a:xfrm>
          <a:noFill/>
        </p:spPr>
        <p:txBody>
          <a:bodyPr>
            <a:normAutofit/>
          </a:bodyPr>
          <a:lstStyle/>
          <a:p>
            <a:r>
              <a:rPr lang="ro-RO" sz="2400" dirty="0">
                <a:solidFill>
                  <a:srgbClr val="FFFF00"/>
                </a:solidFill>
                <a:latin typeface="Times New Roman" panose="02020603050405020304" pitchFamily="18" charset="0"/>
                <a:cs typeface="Times New Roman" panose="02020603050405020304" pitchFamily="18" charset="0"/>
              </a:rPr>
              <a:t>Studiul prin r</a:t>
            </a:r>
            <a:r>
              <a:rPr lang="ro-MD" sz="2400" dirty="0" err="1">
                <a:solidFill>
                  <a:srgbClr val="FFFF00"/>
                </a:solidFill>
                <a:latin typeface="Times New Roman" panose="02020603050405020304" pitchFamily="18" charset="0"/>
                <a:cs typeface="Times New Roman" panose="02020603050405020304" pitchFamily="18" charset="0"/>
              </a:rPr>
              <a:t>ezonanță</a:t>
            </a:r>
            <a:r>
              <a:rPr lang="ro-MD" sz="2400" dirty="0">
                <a:solidFill>
                  <a:srgbClr val="FFFF00"/>
                </a:solidFill>
                <a:latin typeface="Times New Roman" panose="02020603050405020304" pitchFamily="18" charset="0"/>
                <a:cs typeface="Times New Roman" panose="02020603050405020304" pitchFamily="18" charset="0"/>
              </a:rPr>
              <a:t> magnetică nucleară cardiacă </a:t>
            </a: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BD5C859-FF39-4816-AF61-CE0A4DE43514}"/>
              </a:ext>
            </a:extLst>
          </p:cNvPr>
          <p:cNvSpPr>
            <a:spLocks noGrp="1"/>
          </p:cNvSpPr>
          <p:nvPr>
            <p:ph idx="1"/>
          </p:nvPr>
        </p:nvSpPr>
        <p:spPr/>
        <p:txBody>
          <a:bodyPr>
            <a:normAutofit fontScale="92500" lnSpcReduction="20000"/>
          </a:bodyPr>
          <a:lstStyle/>
          <a:p>
            <a:pPr algn="just"/>
            <a:r>
              <a:rPr lang="ro-MD" dirty="0">
                <a:effectLst/>
                <a:latin typeface="Times New Roman" panose="02020603050405020304" pitchFamily="18" charset="0"/>
                <a:ea typeface="Calibri" panose="020F0502020204030204" pitchFamily="34" charset="0"/>
                <a:cs typeface="Times New Roman" panose="02020603050405020304" pitchFamily="18" charset="0"/>
              </a:rPr>
              <a:t> </a:t>
            </a:r>
            <a:r>
              <a:rPr lang="ro-MD" dirty="0">
                <a:latin typeface="Times New Roman" panose="02020603050405020304" pitchFamily="18" charset="0"/>
                <a:ea typeface="Calibri" panose="020F0502020204030204" pitchFamily="34" charset="0"/>
                <a:cs typeface="Times New Roman" panose="02020603050405020304" pitchFamily="18" charset="0"/>
              </a:rPr>
              <a:t>În scopul evaluării disfuncției </a:t>
            </a:r>
            <a:r>
              <a:rPr lang="ro-MD" dirty="0" err="1">
                <a:latin typeface="Times New Roman" panose="02020603050405020304" pitchFamily="18" charset="0"/>
                <a:ea typeface="Calibri" panose="020F0502020204030204" pitchFamily="34" charset="0"/>
                <a:cs typeface="Times New Roman" panose="02020603050405020304" pitchFamily="18" charset="0"/>
              </a:rPr>
              <a:t>microvasculare</a:t>
            </a:r>
            <a:r>
              <a:rPr lang="ro-MD" dirty="0">
                <a:latin typeface="Times New Roman" panose="02020603050405020304" pitchFamily="18" charset="0"/>
                <a:ea typeface="Calibri" panose="020F0502020204030204" pitchFamily="34" charset="0"/>
                <a:cs typeface="Times New Roman" panose="02020603050405020304" pitchFamily="18" charset="0"/>
              </a:rPr>
              <a:t> cardiace</a:t>
            </a: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ro-MD" dirty="0">
                <a:latin typeface="Times New Roman" panose="02020603050405020304" pitchFamily="18" charset="0"/>
                <a:ea typeface="Calibri" panose="020F0502020204030204" pitchFamily="34" charset="0"/>
                <a:cs typeface="Times New Roman" panose="02020603050405020304" pitchFamily="18" charset="0"/>
              </a:rPr>
              <a:t> </a:t>
            </a:r>
            <a:r>
              <a:rPr lang="en-US" dirty="0">
                <a:latin typeface="Times New Roman" panose="02020603050405020304" pitchFamily="18" charset="0"/>
                <a:ea typeface="Calibri" panose="020F0502020204030204" pitchFamily="34" charset="0"/>
                <a:cs typeface="Times New Roman" panose="02020603050405020304" pitchFamily="18" charset="0"/>
              </a:rPr>
              <a:t> o parte </a:t>
            </a:r>
            <a:r>
              <a:rPr lang="en-US" dirty="0" err="1">
                <a:latin typeface="Times New Roman" panose="02020603050405020304" pitchFamily="18" charset="0"/>
                <a:ea typeface="Calibri" panose="020F0502020204030204" pitchFamily="34" charset="0"/>
                <a:cs typeface="Times New Roman" panose="02020603050405020304" pitchFamily="18" charset="0"/>
              </a:rPr>
              <a:t>dintre</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ro-MD" dirty="0">
                <a:latin typeface="Times New Roman" panose="02020603050405020304" pitchFamily="18" charset="0"/>
                <a:ea typeface="Calibri" panose="020F0502020204030204" pitchFamily="34" charset="0"/>
                <a:cs typeface="Times New Roman" panose="02020603050405020304" pitchFamily="18" charset="0"/>
              </a:rPr>
              <a:t> pacienții cu </a:t>
            </a:r>
            <a:r>
              <a:rPr lang="en-US" dirty="0">
                <a:latin typeface="Times New Roman" panose="02020603050405020304" pitchFamily="18" charset="0"/>
                <a:cs typeface="Times New Roman" panose="02020603050405020304" pitchFamily="18" charset="0"/>
              </a:rPr>
              <a:t>NSTEMI </a:t>
            </a:r>
            <a:r>
              <a:rPr lang="en-US" dirty="0" err="1">
                <a:latin typeface="Times New Roman" panose="02020603050405020304" pitchFamily="18" charset="0"/>
                <a:cs typeface="Times New Roman" panose="02020603050405020304" pitchFamily="18" charset="0"/>
              </a:rPr>
              <a:t>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patologie</a:t>
            </a:r>
            <a:r>
              <a:rPr lang="ro-MD"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coronarian</a:t>
            </a:r>
            <a:r>
              <a:rPr lang="ro-MD" dirty="0">
                <a:latin typeface="Times New Roman" panose="02020603050405020304" pitchFamily="18" charset="0"/>
                <a:cs typeface="Times New Roman" panose="02020603050405020304" pitchFamily="18" charset="0"/>
              </a:rPr>
              <a:t>ă</a:t>
            </a:r>
            <a:r>
              <a:rPr lang="en-US" dirty="0">
                <a:latin typeface="Times New Roman" panose="02020603050405020304" pitchFamily="18" charset="0"/>
                <a:cs typeface="Times New Roman" panose="02020603050405020304" pitchFamily="18" charset="0"/>
              </a:rPr>
              <a:t> non</a:t>
            </a:r>
            <a:r>
              <a:rPr lang="ro-MD"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obstruct</a:t>
            </a:r>
            <a:r>
              <a:rPr lang="ro-MD" dirty="0" err="1">
                <a:latin typeface="Times New Roman" panose="02020603050405020304" pitchFamily="18" charset="0"/>
                <a:cs typeface="Times New Roman" panose="02020603050405020304" pitchFamily="18" charset="0"/>
              </a:rPr>
              <a:t>ivă</a:t>
            </a:r>
            <a:r>
              <a:rPr lang="ro-MD" dirty="0">
                <a:latin typeface="Times New Roman" panose="02020603050405020304" pitchFamily="18" charset="0"/>
                <a:cs typeface="Times New Roman" panose="02020603050405020304" pitchFamily="18" charset="0"/>
              </a:rPr>
              <a:t> </a:t>
            </a:r>
            <a:r>
              <a:rPr lang="ro-MD" dirty="0">
                <a:latin typeface="Times New Roman" panose="02020603050405020304" pitchFamily="18" charset="0"/>
                <a:ea typeface="Calibri" panose="020F0502020204030204" pitchFamily="34" charset="0"/>
                <a:cs typeface="Times New Roman" panose="02020603050405020304" pitchFamily="18" charset="0"/>
              </a:rPr>
              <a:t>au fost evaluați prin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rezonan</a:t>
            </a:r>
            <a:r>
              <a:rPr lang="ro-MD" dirty="0" err="1">
                <a:latin typeface="Times New Roman" panose="02020603050405020304" pitchFamily="18" charset="0"/>
                <a:ea typeface="Calibri" panose="020F0502020204030204" pitchFamily="34" charset="0"/>
                <a:cs typeface="Times New Roman" panose="02020603050405020304" pitchFamily="18" charset="0"/>
              </a:rPr>
              <a:t>ță</a:t>
            </a:r>
            <a:r>
              <a:rPr lang="ro-MD" dirty="0">
                <a:latin typeface="Times New Roman" panose="02020603050405020304" pitchFamily="18" charset="0"/>
                <a:ea typeface="Calibri" panose="020F0502020204030204" pitchFamily="34" charset="0"/>
                <a:cs typeface="Times New Roman" panose="02020603050405020304" pitchFamily="18" charset="0"/>
              </a:rPr>
              <a:t> magnetică cardiacă.</a:t>
            </a:r>
          </a:p>
          <a:p>
            <a:pPr algn="just"/>
            <a:endParaRPr lang="ro-MD"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dirty="0" err="1">
                <a:effectLst/>
                <a:latin typeface="Times New Roman" panose="02020603050405020304" pitchFamily="18" charset="0"/>
                <a:ea typeface="Calibri" panose="020F0502020204030204" pitchFamily="34" charset="0"/>
                <a:cs typeface="Times New Roman" panose="02020603050405020304" pitchFamily="18" charset="0"/>
              </a:rPr>
              <a:t>Rezultatele</a:t>
            </a:r>
            <a:r>
              <a:rPr lang="ro-MD" dirty="0">
                <a:effectLst/>
                <a:latin typeface="Times New Roman" panose="02020603050405020304" pitchFamily="18" charset="0"/>
                <a:ea typeface="Calibri" panose="020F0502020204030204" pitchFamily="34" charset="0"/>
                <a:cs typeface="Times New Roman" panose="02020603050405020304" pitchFamily="18" charset="0"/>
              </a:rPr>
              <a:t> studiului ne</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ro-MD" dirty="0">
                <a:effectLst/>
                <a:latin typeface="Times New Roman" panose="02020603050405020304" pitchFamily="18" charset="0"/>
                <a:ea typeface="Calibri" panose="020F0502020204030204" pitchFamily="34" charset="0"/>
                <a:cs typeface="Times New Roman" panose="02020603050405020304" pitchFamily="18" charset="0"/>
              </a:rPr>
              <a:t>indică că la pacienții </a:t>
            </a:r>
            <a:r>
              <a:rPr lang="en-US" dirty="0">
                <a:effectLst/>
                <a:latin typeface="Times New Roman" panose="02020603050405020304" pitchFamily="18" charset="0"/>
                <a:ea typeface="Calibri" panose="020F0502020204030204" pitchFamily="34" charset="0"/>
                <a:cs typeface="Times New Roman" panose="02020603050405020304" pitchFamily="18" charset="0"/>
              </a:rPr>
              <a:t>la </a:t>
            </a:r>
            <a:r>
              <a:rPr lang="ro-MD" dirty="0">
                <a:effectLst/>
                <a:latin typeface="Times New Roman" panose="02020603050405020304" pitchFamily="18" charset="0"/>
                <a:ea typeface="Calibri" panose="020F0502020204030204" pitchFamily="34" charset="0"/>
                <a:cs typeface="Times New Roman" panose="02020603050405020304" pitchFamily="18" charset="0"/>
              </a:rPr>
              <a:t>care s-a</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confirmat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diagnosticul</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ro-MD" dirty="0">
                <a:latin typeface="Times New Roman" panose="02020603050405020304" pitchFamily="18" charset="0"/>
                <a:ea typeface="Calibri" panose="020F0502020204030204" pitchFamily="34" charset="0"/>
                <a:cs typeface="Times New Roman" panose="02020603050405020304" pitchFamily="18" charset="0"/>
              </a:rPr>
              <a:t>de </a:t>
            </a:r>
            <a:r>
              <a:rPr lang="ro-MD" dirty="0">
                <a:effectLst/>
                <a:latin typeface="Times New Roman" panose="02020603050405020304" pitchFamily="18" charset="0"/>
                <a:ea typeface="Calibri" panose="020F0502020204030204" pitchFamily="34" charset="0"/>
                <a:cs typeface="Times New Roman" panose="02020603050405020304" pitchFamily="18" charset="0"/>
              </a:rPr>
              <a:t>NSTEMI, fibroza</a:t>
            </a:r>
            <a:r>
              <a:rPr lang="en-US" dirty="0">
                <a:effectLst/>
                <a:latin typeface="Times New Roman" panose="02020603050405020304" pitchFamily="18" charset="0"/>
                <a:ea typeface="Calibri" panose="020F0502020204030204" pitchFamily="34" charset="0"/>
                <a:cs typeface="Times New Roman" panose="02020603050405020304" pitchFamily="18" charset="0"/>
              </a:rPr>
              <a:t> a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fost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ro-MD" dirty="0">
                <a:effectLst/>
                <a:latin typeface="Times New Roman" panose="02020603050405020304" pitchFamily="18" charset="0"/>
                <a:ea typeface="Calibri" panose="020F0502020204030204" pitchFamily="34" charset="0"/>
                <a:cs typeface="Times New Roman" panose="02020603050405020304" pitchFamily="18" charset="0"/>
              </a:rPr>
              <a:t> localizată </a:t>
            </a:r>
            <a:r>
              <a:rPr lang="ro-MD" dirty="0" err="1">
                <a:effectLst/>
                <a:latin typeface="Times New Roman" panose="02020603050405020304" pitchFamily="18" charset="0"/>
                <a:ea typeface="Calibri" panose="020F0502020204030204" pitchFamily="34" charset="0"/>
                <a:cs typeface="Times New Roman" panose="02020603050405020304" pitchFamily="18" charset="0"/>
              </a:rPr>
              <a:t>subendocardic</a:t>
            </a:r>
            <a:r>
              <a:rPr lang="ro-MD" dirty="0">
                <a:effectLst/>
                <a:latin typeface="Times New Roman" panose="02020603050405020304" pitchFamily="18" charset="0"/>
                <a:ea typeface="Calibri" panose="020F0502020204030204" pitchFamily="34" charset="0"/>
                <a:cs typeface="Times New Roman" panose="02020603050405020304" pitchFamily="18" charset="0"/>
              </a:rPr>
              <a:t> în 100% de cazuri (p&lt;0.05).</a:t>
            </a:r>
          </a:p>
          <a:p>
            <a:pPr marL="0" indent="0" algn="just">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o-RO" dirty="0">
                <a:latin typeface="Times New Roman" panose="02020603050405020304" pitchFamily="18" charset="0"/>
                <a:ea typeface="Times New Roman" panose="02020603050405020304" pitchFamily="18" charset="0"/>
              </a:rPr>
              <a:t>Prin urmare, </a:t>
            </a:r>
            <a:r>
              <a:rPr lang="ro-RO" dirty="0">
                <a:effectLst/>
                <a:latin typeface="Times New Roman" panose="02020603050405020304" pitchFamily="18" charset="0"/>
                <a:ea typeface="Times New Roman" panose="02020603050405020304" pitchFamily="18" charset="0"/>
              </a:rPr>
              <a:t>aplicarea rezonanței magnetice nucleare și-a demonstrat fezabilitatea diagnostică </a:t>
            </a:r>
            <a:r>
              <a:rPr lang="ro-RO" dirty="0">
                <a:latin typeface="Times New Roman" panose="02020603050405020304" pitchFamily="18" charset="0"/>
                <a:ea typeface="Times New Roman" panose="02020603050405020304" pitchFamily="18" charset="0"/>
              </a:rPr>
              <a:t>în aprecierea </a:t>
            </a:r>
            <a:r>
              <a:rPr lang="ro-RO" dirty="0">
                <a:effectLst/>
                <a:latin typeface="Times New Roman" panose="02020603050405020304" pitchFamily="18" charset="0"/>
                <a:ea typeface="Times New Roman" panose="02020603050405020304" pitchFamily="18" charset="0"/>
              </a:rPr>
              <a:t>disfuncției </a:t>
            </a:r>
            <a:r>
              <a:rPr lang="ro-RO" dirty="0" err="1">
                <a:effectLst/>
                <a:latin typeface="Times New Roman" panose="02020603050405020304" pitchFamily="18" charset="0"/>
                <a:ea typeface="Times New Roman" panose="02020603050405020304" pitchFamily="18" charset="0"/>
              </a:rPr>
              <a:t>microcirculației</a:t>
            </a:r>
            <a:r>
              <a:rPr lang="ro-RO" dirty="0">
                <a:effectLst/>
                <a:latin typeface="Times New Roman" panose="02020603050405020304" pitchFamily="18" charset="0"/>
                <a:ea typeface="Times New Roman" panose="02020603050405020304" pitchFamily="18" charset="0"/>
              </a:rPr>
              <a:t> coronariene la pacienții cu </a:t>
            </a:r>
            <a:r>
              <a:rPr lang="en-US" dirty="0">
                <a:effectLst/>
                <a:latin typeface="Times New Roman" panose="02020603050405020304" pitchFamily="18" charset="0"/>
                <a:ea typeface="Times New Roman" panose="02020603050405020304" pitchFamily="18" charset="0"/>
              </a:rPr>
              <a:t>N</a:t>
            </a:r>
            <a:r>
              <a:rPr lang="ro-RO" dirty="0">
                <a:effectLst/>
                <a:latin typeface="Times New Roman" panose="02020603050405020304" pitchFamily="18" charset="0"/>
                <a:ea typeface="Times New Roman" panose="02020603050405020304" pitchFamily="18" charset="0"/>
              </a:rPr>
              <a:t>STEMI</a:t>
            </a:r>
            <a:r>
              <a:rPr lang="en-US" dirty="0">
                <a:effectLst/>
                <a:latin typeface="Times New Roman" panose="02020603050405020304" pitchFamily="18" charset="0"/>
                <a:ea typeface="Times New Roman" panose="02020603050405020304" pitchFamily="18" charset="0"/>
              </a:rPr>
              <a:t>.</a:t>
            </a:r>
            <a:endParaRPr lang="en-US" dirty="0"/>
          </a:p>
        </p:txBody>
      </p:sp>
      <p:sp>
        <p:nvSpPr>
          <p:cNvPr id="4" name="Dreptunghi 3"/>
          <p:cNvSpPr/>
          <p:nvPr/>
        </p:nvSpPr>
        <p:spPr>
          <a:xfrm>
            <a:off x="8095043" y="921428"/>
            <a:ext cx="1120820" cy="369332"/>
          </a:xfrm>
          <a:prstGeom prst="rect">
            <a:avLst/>
          </a:prstGeom>
        </p:spPr>
        <p:txBody>
          <a:bodyPr wrap="none">
            <a:spAutoFit/>
          </a:bodyPr>
          <a:lstStyle/>
          <a:p>
            <a:r>
              <a:rPr lang="ro-RO" b="1" dirty="0">
                <a:solidFill>
                  <a:srgbClr val="FFFF00"/>
                </a:solidFill>
                <a:latin typeface="Times New Roman" panose="02020603050405020304" pitchFamily="18" charset="0"/>
                <a:cs typeface="Times New Roman" panose="02020603050405020304" pitchFamily="18" charset="0"/>
              </a:rPr>
              <a:t>Rezultate</a:t>
            </a:r>
            <a:endParaRPr lang="ru-RU" dirty="0"/>
          </a:p>
        </p:txBody>
      </p:sp>
    </p:spTree>
    <p:extLst>
      <p:ext uri="{BB962C8B-B14F-4D97-AF65-F5344CB8AC3E}">
        <p14:creationId xmlns:p14="http://schemas.microsoft.com/office/powerpoint/2010/main" val="1654128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548679"/>
            <a:ext cx="8064896" cy="792089"/>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r>
              <a:rPr lang="ro-RO" sz="1600" dirty="0">
                <a:solidFill>
                  <a:srgbClr val="FFFF00"/>
                </a:solidFill>
                <a:effectLst/>
                <a:latin typeface="Arial Black" panose="020B0A04020102020204" pitchFamily="34" charset="0"/>
                <a:cs typeface="Arial" panose="020B0604020202020204" pitchFamily="34" charset="0"/>
              </a:rPr>
              <a:t>PREGĂTIRE PROFESIONALĂ A CADRELOR </a:t>
            </a:r>
            <a:br>
              <a:rPr lang="ro-RO" sz="1600" dirty="0">
                <a:solidFill>
                  <a:srgbClr val="FFFF00"/>
                </a:solidFill>
                <a:effectLst/>
                <a:latin typeface="Arial Black" panose="020B0A04020102020204" pitchFamily="34" charset="0"/>
                <a:cs typeface="Arial" panose="020B0604020202020204" pitchFamily="34" charset="0"/>
              </a:rPr>
            </a:br>
            <a:r>
              <a:rPr lang="ro-RO" sz="1600" dirty="0">
                <a:solidFill>
                  <a:srgbClr val="FFFF00"/>
                </a:solidFill>
                <a:effectLst/>
                <a:latin typeface="Arial Black" panose="020B0A04020102020204" pitchFamily="34" charset="0"/>
                <a:cs typeface="Arial" panose="020B0604020202020204" pitchFamily="34" charset="0"/>
              </a:rPr>
              <a:t>PENTRU ANUL 20</a:t>
            </a:r>
            <a:r>
              <a:rPr lang="en-US" sz="1600" dirty="0">
                <a:solidFill>
                  <a:srgbClr val="FFFF00"/>
                </a:solidFill>
                <a:effectLst/>
                <a:latin typeface="Arial Black" panose="020B0A04020102020204" pitchFamily="34" charset="0"/>
                <a:cs typeface="Arial" panose="020B0604020202020204" pitchFamily="34" charset="0"/>
              </a:rPr>
              <a:t>21</a:t>
            </a:r>
            <a:endParaRPr lang="ru-RU" sz="1600" dirty="0">
              <a:solidFill>
                <a:srgbClr val="FFFF00"/>
              </a:solidFill>
              <a:effectLst/>
              <a:latin typeface="Arial Black" panose="020B0A04020102020204" pitchFamily="34" charset="0"/>
              <a:cs typeface="Arial" panose="020B0604020202020204" pitchFamily="34" charset="0"/>
            </a:endParaRPr>
          </a:p>
        </p:txBody>
      </p:sp>
      <p:graphicFrame>
        <p:nvGraphicFramePr>
          <p:cNvPr id="4" name="Содержимое 3"/>
          <p:cNvGraphicFramePr>
            <a:graphicFrameLocks noGrp="1"/>
          </p:cNvGraphicFramePr>
          <p:nvPr>
            <p:ph idx="1"/>
            <p:extLst/>
          </p:nvPr>
        </p:nvGraphicFramePr>
        <p:xfrm>
          <a:off x="539552" y="1700808"/>
          <a:ext cx="7920880" cy="43924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037109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95134E-8F74-4B4D-A13F-CC0EA0010AF2}"/>
              </a:ext>
            </a:extLst>
          </p:cNvPr>
          <p:cNvSpPr txBox="1"/>
          <p:nvPr/>
        </p:nvSpPr>
        <p:spPr>
          <a:xfrm>
            <a:off x="251520" y="188641"/>
            <a:ext cx="5616624" cy="6155531"/>
          </a:xfrm>
          <a:prstGeom prst="rect">
            <a:avLst/>
          </a:prstGeom>
          <a:solidFill>
            <a:schemeClr val="tx1"/>
          </a:solidFill>
        </p:spPr>
        <p:txBody>
          <a:bodyPr wrap="square" rtlCol="0">
            <a:spAutoFit/>
          </a:bodyPr>
          <a:lstStyle/>
          <a:p>
            <a:pPr algn="ctr"/>
            <a:r>
              <a:rPr lang="ro-RO" sz="1400" b="1" dirty="0">
                <a:solidFill>
                  <a:srgbClr val="C00000"/>
                </a:solidFill>
                <a:latin typeface="Arial" panose="020B0604020202020204" pitchFamily="34" charset="0"/>
                <a:cs typeface="Arial" panose="020B0604020202020204" pitchFamily="34" charset="0"/>
              </a:rPr>
              <a:t>Proiect din cadrul Programului de Stat (2020-2023)</a:t>
            </a:r>
          </a:p>
          <a:p>
            <a:pPr algn="ctr"/>
            <a:endParaRPr lang="ro-RO" sz="1400" b="1" dirty="0">
              <a:solidFill>
                <a:srgbClr val="C00000"/>
              </a:solidFill>
              <a:latin typeface="Arial" panose="020B0604020202020204" pitchFamily="34" charset="0"/>
              <a:cs typeface="Arial" panose="020B0604020202020204" pitchFamily="34" charset="0"/>
            </a:endParaRPr>
          </a:p>
          <a:p>
            <a:pPr algn="ctr"/>
            <a:r>
              <a:rPr lang="ro-RO" sz="1400" b="1" i="1" dirty="0">
                <a:latin typeface="Arial" panose="020B0604020202020204" pitchFamily="34" charset="0"/>
                <a:cs typeface="Arial" panose="020B0604020202020204" pitchFamily="34" charset="0"/>
              </a:rPr>
              <a:t>,,</a:t>
            </a:r>
            <a:r>
              <a:rPr lang="ro-RO" sz="1400" b="1" i="1" dirty="0">
                <a:solidFill>
                  <a:srgbClr val="1109B7"/>
                </a:solidFill>
                <a:latin typeface="Arial" panose="020B0604020202020204" pitchFamily="34" charset="0"/>
                <a:cs typeface="Arial" panose="020B0604020202020204" pitchFamily="34" charset="0"/>
              </a:rPr>
              <a:t>Alternative terapeutice noi de ameliorare a prognozei de lungă durată a pacienților cu insuficiență cardiacă cronică prin implementarea strategiilor chirurgicale, intervenționale și de recuperare </a:t>
            </a:r>
            <a:r>
              <a:rPr lang="ro-RO" sz="1400" b="1" i="1" dirty="0" err="1">
                <a:solidFill>
                  <a:srgbClr val="1109B7"/>
                </a:solidFill>
                <a:latin typeface="Arial" panose="020B0604020202020204" pitchFamily="34" charset="0"/>
                <a:cs typeface="Arial" panose="020B0604020202020204" pitchFamily="34" charset="0"/>
              </a:rPr>
              <a:t>perioperitorie</a:t>
            </a:r>
            <a:r>
              <a:rPr lang="ro-RO" sz="1400" b="1" i="1" dirty="0">
                <a:solidFill>
                  <a:srgbClr val="1109B7"/>
                </a:solidFill>
                <a:latin typeface="Arial" panose="020B0604020202020204" pitchFamily="34" charset="0"/>
                <a:cs typeface="Arial" panose="020B0604020202020204" pitchFamily="34" charset="0"/>
              </a:rPr>
              <a:t>"</a:t>
            </a:r>
            <a:r>
              <a:rPr lang="ro-RO" sz="1400" dirty="0">
                <a:solidFill>
                  <a:srgbClr val="1109B7"/>
                </a:solidFill>
                <a:latin typeface="Arial" panose="020B0604020202020204" pitchFamily="34" charset="0"/>
                <a:cs typeface="Arial" panose="020B0604020202020204" pitchFamily="34" charset="0"/>
              </a:rPr>
              <a:t>, </a:t>
            </a:r>
          </a:p>
          <a:p>
            <a:pPr algn="ctr"/>
            <a:r>
              <a:rPr lang="ro-RO" sz="1400" b="1" dirty="0">
                <a:solidFill>
                  <a:srgbClr val="1109B7"/>
                </a:solidFill>
                <a:latin typeface="Arial" panose="020B0604020202020204" pitchFamily="34" charset="0"/>
                <a:cs typeface="Arial" panose="020B0604020202020204" pitchFamily="34" charset="0"/>
              </a:rPr>
              <a:t>cifrul proiectului 20.80009.8007.34</a:t>
            </a:r>
            <a:r>
              <a:rPr lang="ro-RO" sz="1400" dirty="0">
                <a:solidFill>
                  <a:srgbClr val="1109B7"/>
                </a:solidFill>
                <a:latin typeface="Arial" panose="020B0604020202020204" pitchFamily="34" charset="0"/>
                <a:cs typeface="Arial" panose="020B0604020202020204" pitchFamily="34" charset="0"/>
              </a:rPr>
              <a:t>.</a:t>
            </a:r>
          </a:p>
          <a:p>
            <a:pPr algn="ctr"/>
            <a:endParaRPr lang="ro-RO" sz="1400" dirty="0">
              <a:solidFill>
                <a:schemeClr val="bg1"/>
              </a:solidFill>
              <a:latin typeface="Arial" panose="020B0604020202020204" pitchFamily="34" charset="0"/>
              <a:cs typeface="Arial" panose="020B0604020202020204" pitchFamily="34" charset="0"/>
            </a:endParaRPr>
          </a:p>
          <a:p>
            <a:pPr algn="ctr"/>
            <a:r>
              <a:rPr lang="ro-RO" sz="1400" b="1" dirty="0">
                <a:solidFill>
                  <a:schemeClr val="bg1"/>
                </a:solidFill>
                <a:latin typeface="Arial" panose="020B0604020202020204" pitchFamily="34" charset="0"/>
                <a:cs typeface="Arial" panose="020B0604020202020204" pitchFamily="34" charset="0"/>
              </a:rPr>
              <a:t>(director de proiect – </a:t>
            </a:r>
            <a:r>
              <a:rPr lang="ro-RO" sz="1400" b="1" dirty="0" err="1">
                <a:solidFill>
                  <a:schemeClr val="bg1"/>
                </a:solidFill>
                <a:latin typeface="Arial" panose="020B0604020202020204" pitchFamily="34" charset="0"/>
                <a:cs typeface="Arial" panose="020B0604020202020204" pitchFamily="34" charset="0"/>
              </a:rPr>
              <a:t>E.Vataman</a:t>
            </a:r>
            <a:r>
              <a:rPr lang="ro-RO" sz="1400" b="1" dirty="0">
                <a:solidFill>
                  <a:schemeClr val="bg1"/>
                </a:solidFill>
                <a:latin typeface="Arial" panose="020B0604020202020204" pitchFamily="34" charset="0"/>
                <a:cs typeface="Arial" panose="020B0604020202020204" pitchFamily="34" charset="0"/>
              </a:rPr>
              <a:t>, doctor </a:t>
            </a:r>
            <a:r>
              <a:rPr lang="ro-RO" sz="1400" b="1" dirty="0" err="1">
                <a:solidFill>
                  <a:schemeClr val="bg1"/>
                </a:solidFill>
                <a:latin typeface="Arial" panose="020B0604020202020204" pitchFamily="34" charset="0"/>
                <a:cs typeface="Arial" panose="020B0604020202020204" pitchFamily="34" charset="0"/>
              </a:rPr>
              <a:t>habilitat</a:t>
            </a:r>
            <a:r>
              <a:rPr lang="ro-RO" sz="1400" b="1" dirty="0">
                <a:solidFill>
                  <a:schemeClr val="bg1"/>
                </a:solidFill>
                <a:latin typeface="Arial" panose="020B0604020202020204" pitchFamily="34" charset="0"/>
                <a:cs typeface="Arial" panose="020B0604020202020204" pitchFamily="34" charset="0"/>
              </a:rPr>
              <a:t> în științe medicale, profesor universitar)</a:t>
            </a:r>
          </a:p>
          <a:p>
            <a:pPr algn="ctr"/>
            <a:endParaRPr lang="ro-RO" sz="1400" dirty="0">
              <a:solidFill>
                <a:schemeClr val="bg1"/>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ro-RO" sz="1200" b="1" dirty="0">
                <a:solidFill>
                  <a:schemeClr val="bg1"/>
                </a:solidFill>
                <a:latin typeface="Arial" panose="020B0604020202020204" pitchFamily="34" charset="0"/>
                <a:cs typeface="Arial" panose="020B0604020202020204" pitchFamily="34" charset="0"/>
              </a:rPr>
              <a:t>Elaborarea și pregătirea pentru aprobare a protocolului clinic ,,</a:t>
            </a:r>
            <a:r>
              <a:rPr lang="ro-RO" sz="1200" b="1" i="1" dirty="0">
                <a:solidFill>
                  <a:schemeClr val="bg1"/>
                </a:solidFill>
                <a:latin typeface="Arial" panose="020B0604020202020204" pitchFamily="34" charset="0"/>
                <a:cs typeface="Arial" panose="020B0604020202020204" pitchFamily="34" charset="0"/>
              </a:rPr>
              <a:t>Recuperarea </a:t>
            </a:r>
            <a:r>
              <a:rPr lang="ro-RO" sz="1200" b="1" i="1" dirty="0" err="1">
                <a:solidFill>
                  <a:schemeClr val="bg1"/>
                </a:solidFill>
                <a:latin typeface="Arial" panose="020B0604020202020204" pitchFamily="34" charset="0"/>
                <a:cs typeface="Arial" panose="020B0604020202020204" pitchFamily="34" charset="0"/>
              </a:rPr>
              <a:t>perioperatorie</a:t>
            </a:r>
            <a:r>
              <a:rPr lang="ro-RO" sz="1200" b="1" i="1" dirty="0">
                <a:solidFill>
                  <a:schemeClr val="bg1"/>
                </a:solidFill>
                <a:latin typeface="Arial" panose="020B0604020202020204" pitchFamily="34" charset="0"/>
                <a:cs typeface="Arial" panose="020B0604020202020204" pitchFamily="34" charset="0"/>
              </a:rPr>
              <a:t> a pacienților cu insuficiență cardiacă”</a:t>
            </a:r>
            <a:r>
              <a:rPr lang="ro-RO" sz="1200" b="1" dirty="0">
                <a:solidFill>
                  <a:schemeClr val="bg1"/>
                </a:solidFill>
                <a:latin typeface="Arial" panose="020B0604020202020204" pitchFamily="34" charset="0"/>
                <a:cs typeface="Arial" panose="020B0604020202020204" pitchFamily="34" charset="0"/>
              </a:rPr>
              <a:t>, actualizarea PCN ,,</a:t>
            </a:r>
            <a:r>
              <a:rPr lang="ro-RO" sz="1200" b="1" i="1" dirty="0">
                <a:solidFill>
                  <a:schemeClr val="bg1"/>
                </a:solidFill>
                <a:latin typeface="Arial" panose="020B0604020202020204" pitchFamily="34" charset="0"/>
                <a:cs typeface="Arial" panose="020B0604020202020204" pitchFamily="34" charset="0"/>
              </a:rPr>
              <a:t>Reabilitare cardiacă</a:t>
            </a:r>
            <a:r>
              <a:rPr lang="ro-RO" sz="1200" b="1" dirty="0">
                <a:solidFill>
                  <a:schemeClr val="bg1"/>
                </a:solidFill>
                <a:latin typeface="Arial" panose="020B0604020202020204" pitchFamily="34" charset="0"/>
                <a:cs typeface="Arial" panose="020B0604020202020204" pitchFamily="34" charset="0"/>
              </a:rPr>
              <a:t>”, elaborarea protocolului și a chestionarului de colectare a datelor individuale a pacienților,  elaborarea  algoritmelor de conduită a pacienților cu insuficiență cardiacă cronică. </a:t>
            </a:r>
          </a:p>
          <a:p>
            <a:pPr marL="285750" indent="-285750" algn="just">
              <a:buFont typeface="Arial" panose="020B0604020202020204" pitchFamily="34" charset="0"/>
              <a:buChar char="•"/>
            </a:pPr>
            <a:endParaRPr lang="ro-RO" sz="1200" b="1" dirty="0">
              <a:solidFill>
                <a:schemeClr val="bg1"/>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ro-RO" sz="1200" b="1" dirty="0">
                <a:solidFill>
                  <a:schemeClr val="bg1"/>
                </a:solidFill>
                <a:latin typeface="Arial" panose="020B0604020202020204" pitchFamily="34" charset="0"/>
                <a:cs typeface="Arial" panose="020B0604020202020204" pitchFamily="34" charset="0"/>
              </a:rPr>
              <a:t>S-au selectat și aprobat pentru utilizare în studiul dat multiple chestionare pentru cuantificarea modificărilor individuale a factorilor de risc cardiovascular, de conduită a pacienților și a punctelor finale ale studiului.  </a:t>
            </a:r>
          </a:p>
          <a:p>
            <a:pPr algn="just"/>
            <a:endParaRPr lang="ro-RO" sz="1200" b="1" dirty="0">
              <a:solidFill>
                <a:schemeClr val="bg1"/>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ro-RO" sz="1200" b="1" dirty="0">
                <a:solidFill>
                  <a:schemeClr val="bg1"/>
                </a:solidFill>
                <a:latin typeface="Arial" panose="020B0604020202020204" pitchFamily="34" charset="0"/>
                <a:cs typeface="Arial" panose="020B0604020202020204" pitchFamily="34" charset="0"/>
              </a:rPr>
              <a:t>S-au colectat datele </a:t>
            </a:r>
            <a:r>
              <a:rPr lang="ro-RO" sz="1200" b="1" dirty="0" err="1">
                <a:solidFill>
                  <a:schemeClr val="bg1"/>
                </a:solidFill>
                <a:latin typeface="Arial" panose="020B0604020202020204" pitchFamily="34" charset="0"/>
                <a:cs typeface="Arial" panose="020B0604020202020204" pitchFamily="34" charset="0"/>
              </a:rPr>
              <a:t>clinico</a:t>
            </a:r>
            <a:r>
              <a:rPr lang="ro-RO" sz="1200" b="1" dirty="0">
                <a:solidFill>
                  <a:schemeClr val="bg1"/>
                </a:solidFill>
                <a:latin typeface="Arial" panose="020B0604020202020204" pitchFamily="34" charset="0"/>
                <a:cs typeface="Arial" panose="020B0604020202020204" pitchFamily="34" charset="0"/>
              </a:rPr>
              <a:t>-paraclinice a 126 pacienți operați pe cord - grupul de control, la două etape de cercetare: </a:t>
            </a:r>
            <a:r>
              <a:rPr lang="ro-RO" sz="1200" b="1" dirty="0" err="1">
                <a:solidFill>
                  <a:schemeClr val="bg1"/>
                </a:solidFill>
                <a:latin typeface="Arial" panose="020B0604020202020204" pitchFamily="34" charset="0"/>
                <a:cs typeface="Arial" panose="020B0604020202020204" pitchFamily="34" charset="0"/>
              </a:rPr>
              <a:t>preoperator</a:t>
            </a:r>
            <a:r>
              <a:rPr lang="ro-RO" sz="1200" b="1" dirty="0">
                <a:solidFill>
                  <a:schemeClr val="bg1"/>
                </a:solidFill>
                <a:latin typeface="Arial" panose="020B0604020202020204" pitchFamily="34" charset="0"/>
                <a:cs typeface="Arial" panose="020B0604020202020204" pitchFamily="34" charset="0"/>
              </a:rPr>
              <a:t> și </a:t>
            </a:r>
            <a:r>
              <a:rPr lang="ro-RO" sz="1200" b="1" dirty="0" err="1">
                <a:solidFill>
                  <a:schemeClr val="bg1"/>
                </a:solidFill>
                <a:latin typeface="Arial" panose="020B0604020202020204" pitchFamily="34" charset="0"/>
                <a:cs typeface="Arial" panose="020B0604020202020204" pitchFamily="34" charset="0"/>
              </a:rPr>
              <a:t>postoperator</a:t>
            </a:r>
            <a:r>
              <a:rPr lang="ro-RO" sz="1200" b="1" dirty="0">
                <a:solidFill>
                  <a:schemeClr val="bg1"/>
                </a:solidFill>
                <a:latin typeface="Arial" panose="020B0604020202020204" pitchFamily="34" charset="0"/>
                <a:cs typeface="Arial" panose="020B0604020202020204" pitchFamily="34" charset="0"/>
              </a:rPr>
              <a:t> precoce. S-a demonstrat ameliorarea obiectivă a parametrilor de remodelare cardiaca după operație și a capacității funcționale a pacienților. Se impune o analiză aprofundată a diferențelor pre-post operator observate privind dinamica markerului biochimic al insuficienței cardiace în subgrupurile de pacienți cu diferite fenotipuri de insuficiență cardiacă.</a:t>
            </a:r>
          </a:p>
        </p:txBody>
      </p:sp>
      <p:pic>
        <p:nvPicPr>
          <p:cNvPr id="7" name="Picture 2"/>
          <p:cNvPicPr>
            <a:picLocks noChangeAspect="1" noChangeArrowheads="1"/>
          </p:cNvPicPr>
          <p:nvPr/>
        </p:nvPicPr>
        <p:blipFill>
          <a:blip r:embed="rId2" cstate="print"/>
          <a:srcRect/>
          <a:stretch>
            <a:fillRect/>
          </a:stretch>
        </p:blipFill>
        <p:spPr bwMode="auto">
          <a:xfrm>
            <a:off x="5940152" y="1196752"/>
            <a:ext cx="3024336" cy="3456384"/>
          </a:xfrm>
          <a:prstGeom prst="rect">
            <a:avLst/>
          </a:prstGeom>
          <a:noFill/>
          <a:ln w="9525">
            <a:noFill/>
            <a:miter lim="800000"/>
            <a:headEnd/>
            <a:tailEnd/>
          </a:ln>
        </p:spPr>
      </p:pic>
    </p:spTree>
    <p:extLst>
      <p:ext uri="{BB962C8B-B14F-4D97-AF65-F5344CB8AC3E}">
        <p14:creationId xmlns:p14="http://schemas.microsoft.com/office/powerpoint/2010/main" val="3921868655"/>
      </p:ext>
    </p:extLst>
  </p:cSld>
  <p:clrMapOvr>
    <a:masterClrMapping/>
  </p:clrMapOvr>
  <p:transition spd="slow">
    <p:wedg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457200" y="116632"/>
            <a:ext cx="8229600" cy="1143000"/>
          </a:xfrm>
        </p:spPr>
        <p:txBody>
          <a:bodyPr/>
          <a:lstStyle/>
          <a:p>
            <a:r>
              <a:rPr lang="en-US" dirty="0"/>
              <a:t>                                  </a:t>
            </a:r>
            <a:r>
              <a:rPr lang="en-US" sz="2000" dirty="0" err="1">
                <a:solidFill>
                  <a:srgbClr val="FFFF00"/>
                </a:solidFill>
              </a:rPr>
              <a:t>Rezultate</a:t>
            </a:r>
            <a:endParaRPr lang="ro-RO" sz="2000" dirty="0">
              <a:solidFill>
                <a:srgbClr val="FFFF00"/>
              </a:solidFill>
            </a:endParaRPr>
          </a:p>
        </p:txBody>
      </p:sp>
      <p:sp>
        <p:nvSpPr>
          <p:cNvPr id="3" name="Substituent conținut 2"/>
          <p:cNvSpPr>
            <a:spLocks noGrp="1"/>
          </p:cNvSpPr>
          <p:nvPr>
            <p:ph idx="1"/>
          </p:nvPr>
        </p:nvSpPr>
        <p:spPr>
          <a:xfrm>
            <a:off x="457200" y="1259632"/>
            <a:ext cx="5338936" cy="5049728"/>
          </a:xfrm>
        </p:spPr>
        <p:txBody>
          <a:bodyPr>
            <a:normAutofit fontScale="92500" lnSpcReduction="10000"/>
          </a:bodyPr>
          <a:lstStyle/>
          <a:p>
            <a:r>
              <a:rPr lang="ro-RO" sz="2000" dirty="0">
                <a:latin typeface="Arial" panose="020B0604020202020204" pitchFamily="34" charset="0"/>
                <a:cs typeface="Arial" panose="020B0604020202020204" pitchFamily="34" charset="0"/>
              </a:rPr>
              <a:t>În faza de pre-reabilitare </a:t>
            </a:r>
            <a:r>
              <a:rPr lang="ro-RO" sz="2000" dirty="0" err="1">
                <a:latin typeface="Arial" panose="020B0604020202020204" pitchFamily="34" charset="0"/>
                <a:cs typeface="Arial" panose="020B0604020202020204" pitchFamily="34" charset="0"/>
              </a:rPr>
              <a:t>preoperator</a:t>
            </a:r>
            <a:r>
              <a:rPr lang="ro-RO" sz="2000" dirty="0">
                <a:latin typeface="Arial" panose="020B0604020202020204" pitchFamily="34" charset="0"/>
                <a:cs typeface="Arial" panose="020B0604020202020204" pitchFamily="34" charset="0"/>
              </a:rPr>
              <a:t> s-a obținut echilibrarea metabolismului lipidic, glucidic și </a:t>
            </a:r>
            <a:r>
              <a:rPr lang="ro-RO" sz="2000" dirty="0" err="1">
                <a:latin typeface="Arial" panose="020B0604020202020204" pitchFamily="34" charset="0"/>
                <a:cs typeface="Arial" panose="020B0604020202020204" pitchFamily="34" charset="0"/>
              </a:rPr>
              <a:t>markerilor</a:t>
            </a:r>
            <a:r>
              <a:rPr lang="ro-RO" sz="2000" dirty="0">
                <a:latin typeface="Arial" panose="020B0604020202020204" pitchFamily="34" charset="0"/>
                <a:cs typeface="Arial" panose="020B0604020202020204" pitchFamily="34" charset="0"/>
              </a:rPr>
              <a:t> biochimici ai insuficienței cardiace.</a:t>
            </a:r>
          </a:p>
          <a:p>
            <a:r>
              <a:rPr lang="ro-RO" sz="2000" dirty="0">
                <a:latin typeface="Arial" panose="020B0604020202020204" pitchFamily="34" charset="0"/>
                <a:cs typeface="Arial" panose="020B0604020202020204" pitchFamily="34" charset="0"/>
              </a:rPr>
              <a:t>În faza postoperatorie se remarcă regresarea indicilor de remodelare cardiacă patologică (dimensiunile atriilor, ventriculului stâng și hipertrofia miocardului), la fel și tendința spre îmbunătățirea contractilității miocardului (fracția de ejecție a ventriculului stâng).</a:t>
            </a:r>
          </a:p>
          <a:p>
            <a:r>
              <a:rPr lang="ro-RO" sz="2000" dirty="0">
                <a:latin typeface="Arial" panose="020B0604020202020204" pitchFamily="34" charset="0"/>
                <a:cs typeface="Arial" panose="020B0604020202020204" pitchFamily="34" charset="0"/>
              </a:rPr>
              <a:t>La pacienții cu infarct miocardic </a:t>
            </a:r>
            <a:r>
              <a:rPr lang="ro-RO" sz="2000" dirty="0" err="1">
                <a:latin typeface="Arial" panose="020B0604020202020204" pitchFamily="34" charset="0"/>
                <a:cs typeface="Arial" panose="020B0604020202020204" pitchFamily="34" charset="0"/>
              </a:rPr>
              <a:t>markerii</a:t>
            </a:r>
            <a:r>
              <a:rPr lang="ro-RO" sz="2000" dirty="0">
                <a:latin typeface="Arial" panose="020B0604020202020204" pitchFamily="34" charset="0"/>
                <a:cs typeface="Arial" panose="020B0604020202020204" pitchFamily="34" charset="0"/>
              </a:rPr>
              <a:t> inflamației persistă pe toată perioada supravegherii.</a:t>
            </a:r>
          </a:p>
          <a:p>
            <a:r>
              <a:rPr lang="ro-RO" sz="2000" dirty="0">
                <a:latin typeface="Arial" panose="020B0604020202020204" pitchFamily="34" charset="0"/>
                <a:cs typeface="Arial" panose="020B0604020202020204" pitchFamily="34" charset="0"/>
              </a:rPr>
              <a:t>În perioada precoce </a:t>
            </a:r>
            <a:r>
              <a:rPr lang="ro-RO" sz="2000" dirty="0" err="1">
                <a:latin typeface="Arial" panose="020B0604020202020204" pitchFamily="34" charset="0"/>
                <a:cs typeface="Arial" panose="020B0604020202020204" pitchFamily="34" charset="0"/>
              </a:rPr>
              <a:t>postinfarct</a:t>
            </a:r>
            <a:r>
              <a:rPr lang="ro-RO" sz="2000" dirty="0">
                <a:latin typeface="Arial" panose="020B0604020202020204" pitchFamily="34" charset="0"/>
                <a:cs typeface="Arial" panose="020B0604020202020204" pitchFamily="34" charset="0"/>
              </a:rPr>
              <a:t> se remarcă inițierea procesului de remodelare patologică a miocardului și scăderea funcției de pompă.</a:t>
            </a:r>
          </a:p>
        </p:txBody>
      </p:sp>
      <p:pic>
        <p:nvPicPr>
          <p:cNvPr id="4" name="Picture 2" descr="European Journal of Heart Fail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1916832"/>
            <a:ext cx="2232248" cy="3071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67617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95134E-8F74-4B4D-A13F-CC0EA0010AF2}"/>
              </a:ext>
            </a:extLst>
          </p:cNvPr>
          <p:cNvSpPr txBox="1"/>
          <p:nvPr/>
        </p:nvSpPr>
        <p:spPr>
          <a:xfrm>
            <a:off x="107504" y="404664"/>
            <a:ext cx="5904656" cy="6124754"/>
          </a:xfrm>
          <a:prstGeom prst="rect">
            <a:avLst/>
          </a:prstGeom>
          <a:solidFill>
            <a:schemeClr val="tx1"/>
          </a:solidFill>
        </p:spPr>
        <p:txBody>
          <a:bodyPr wrap="square" rtlCol="0">
            <a:spAutoFit/>
          </a:bodyPr>
          <a:lstStyle/>
          <a:p>
            <a:pPr algn="ctr"/>
            <a:r>
              <a:rPr lang="ro-RO" sz="1400" b="1" dirty="0">
                <a:solidFill>
                  <a:srgbClr val="C00000"/>
                </a:solidFill>
              </a:rPr>
              <a:t>Proiect din cadrul Programului de Stat (2020-2023)</a:t>
            </a:r>
          </a:p>
          <a:p>
            <a:pPr algn="ctr"/>
            <a:endParaRPr lang="ro-RO" sz="800" b="1" dirty="0">
              <a:solidFill>
                <a:srgbClr val="C00000"/>
              </a:solidFill>
            </a:endParaRPr>
          </a:p>
          <a:p>
            <a:pPr algn="ctr"/>
            <a:r>
              <a:rPr lang="ro-RO" sz="1600" b="1" i="1" dirty="0">
                <a:solidFill>
                  <a:srgbClr val="1109B7"/>
                </a:solidFill>
              </a:rPr>
              <a:t>,,Studiul comparativ al impactului unor abordări diverse în tratamentul hipertensiunii arteriale rezistente la pacienții cu sau fără diabet zaharat"</a:t>
            </a:r>
            <a:r>
              <a:rPr lang="ro-RO" sz="1600" dirty="0">
                <a:solidFill>
                  <a:srgbClr val="1109B7"/>
                </a:solidFill>
              </a:rPr>
              <a:t>, </a:t>
            </a:r>
          </a:p>
          <a:p>
            <a:pPr algn="ctr"/>
            <a:endParaRPr lang="ro-RO" sz="800" dirty="0">
              <a:solidFill>
                <a:srgbClr val="1109B7"/>
              </a:solidFill>
            </a:endParaRPr>
          </a:p>
          <a:p>
            <a:pPr algn="ctr"/>
            <a:r>
              <a:rPr lang="ro-RO" sz="1400" b="1" dirty="0">
                <a:solidFill>
                  <a:schemeClr val="bg1"/>
                </a:solidFill>
              </a:rPr>
              <a:t>cifrul proiectului 20.80009.8007.04.</a:t>
            </a:r>
          </a:p>
          <a:p>
            <a:pPr algn="ctr"/>
            <a:r>
              <a:rPr lang="ro-RO" sz="1400" b="1" dirty="0">
                <a:solidFill>
                  <a:schemeClr val="bg1"/>
                </a:solidFill>
              </a:rPr>
              <a:t> (director de proiect – </a:t>
            </a:r>
            <a:r>
              <a:rPr lang="ro-RO" sz="1400" b="1" dirty="0" err="1">
                <a:solidFill>
                  <a:schemeClr val="bg1"/>
                </a:solidFill>
              </a:rPr>
              <a:t>A.Carauș</a:t>
            </a:r>
            <a:r>
              <a:rPr lang="ro-RO" sz="1400" b="1" dirty="0">
                <a:solidFill>
                  <a:schemeClr val="bg1"/>
                </a:solidFill>
              </a:rPr>
              <a:t>, doctor </a:t>
            </a:r>
            <a:r>
              <a:rPr lang="ro-RO" sz="1400" b="1" dirty="0" err="1">
                <a:solidFill>
                  <a:schemeClr val="bg1"/>
                </a:solidFill>
              </a:rPr>
              <a:t>habilitat</a:t>
            </a:r>
            <a:r>
              <a:rPr lang="ro-RO" sz="1400" b="1" dirty="0">
                <a:solidFill>
                  <a:schemeClr val="bg1"/>
                </a:solidFill>
              </a:rPr>
              <a:t> în științe medicale, profesor cercetător)</a:t>
            </a:r>
          </a:p>
          <a:p>
            <a:pPr algn="ctr"/>
            <a:endParaRPr lang="ro-RO" sz="800" b="1" dirty="0">
              <a:solidFill>
                <a:schemeClr val="bg1"/>
              </a:solidFill>
            </a:endParaRPr>
          </a:p>
          <a:p>
            <a:pPr marL="285750" indent="-285750" algn="just">
              <a:buFont typeface="Arial" panose="020B0604020202020204" pitchFamily="34" charset="0"/>
              <a:buChar char="•"/>
            </a:pPr>
            <a:r>
              <a:rPr lang="ro-RO" sz="1600" b="1" dirty="0">
                <a:solidFill>
                  <a:schemeClr val="bg1"/>
                </a:solidFill>
              </a:rPr>
              <a:t>A fost inițiat un  studiu clinic randomizat, având ca scop compararea eficacității tratamentului medicamentos izolat versus suplimentat cu </a:t>
            </a:r>
            <a:r>
              <a:rPr lang="ro-RO" sz="1600" b="1" dirty="0" err="1">
                <a:solidFill>
                  <a:schemeClr val="bg1"/>
                </a:solidFill>
              </a:rPr>
              <a:t>desimpatizarea</a:t>
            </a:r>
            <a:r>
              <a:rPr lang="ro-RO" sz="1600" b="1" dirty="0">
                <a:solidFill>
                  <a:schemeClr val="bg1"/>
                </a:solidFill>
              </a:rPr>
              <a:t> arterelor renale asupra valorilor tensionale, funcției diastolice, gradului de insuficiență cardiacă și metabolismului glucidic la pacienții cu hipertensiune arterială rezistentă și sau fără diabet zaharat tip 2. </a:t>
            </a:r>
          </a:p>
          <a:p>
            <a:pPr algn="just"/>
            <a:endParaRPr lang="ro-RO" sz="800" b="1" dirty="0">
              <a:solidFill>
                <a:schemeClr val="bg1"/>
              </a:solidFill>
            </a:endParaRPr>
          </a:p>
          <a:p>
            <a:pPr marL="285750" indent="-285750" algn="just">
              <a:buFont typeface="Arial" panose="020B0604020202020204" pitchFamily="34" charset="0"/>
              <a:buChar char="•"/>
            </a:pPr>
            <a:r>
              <a:rPr lang="ro-RO" sz="1600" b="1" dirty="0">
                <a:solidFill>
                  <a:schemeClr val="bg1"/>
                </a:solidFill>
              </a:rPr>
              <a:t>Pe parcursul anului 2020 în studiu au fost înrolați 196 pacienți cu hipertensiune arterială rezistentă cu sau fără diabet zaharat tip 2 care au întrunit criterii eligibile. Toți pacienții au fost randomizați în 6 loturi în funcție de prezența diabetului zaharat și tipul tratamentului administrat. Tratament minim invaziv prin </a:t>
            </a:r>
            <a:r>
              <a:rPr lang="ro-RO" sz="1600" b="1" dirty="0" err="1">
                <a:solidFill>
                  <a:schemeClr val="bg1"/>
                </a:solidFill>
              </a:rPr>
              <a:t>desimpatizarea</a:t>
            </a:r>
            <a:r>
              <a:rPr lang="ro-RO" sz="1600" b="1" dirty="0">
                <a:solidFill>
                  <a:schemeClr val="bg1"/>
                </a:solidFill>
              </a:rPr>
              <a:t> arterelor renale au fost supuși 38 pacienți cu HTA rezistentă, 13 dintre care au prezentat și diabet zaharat tip 2.</a:t>
            </a:r>
          </a:p>
        </p:txBody>
      </p:sp>
      <p:pic>
        <p:nvPicPr>
          <p:cNvPr id="5" name="Рисунок 1"/>
          <p:cNvPicPr/>
          <p:nvPr/>
        </p:nvPicPr>
        <p:blipFill rotWithShape="1">
          <a:blip r:embed="rId2" cstate="print">
            <a:extLst>
              <a:ext uri="{28A0092B-C50C-407E-A947-70E740481C1C}">
                <a14:useLocalDpi xmlns:a14="http://schemas.microsoft.com/office/drawing/2010/main" val="0"/>
              </a:ext>
            </a:extLst>
          </a:blip>
          <a:srcRect l="19960" t="6062" r="20951" b="28816"/>
          <a:stretch/>
        </p:blipFill>
        <p:spPr>
          <a:xfrm>
            <a:off x="6228184" y="2156032"/>
            <a:ext cx="2448272" cy="1993048"/>
          </a:xfrm>
          <a:prstGeom prst="rect">
            <a:avLst/>
          </a:prstGeom>
        </p:spPr>
      </p:pic>
      <p:pic>
        <p:nvPicPr>
          <p:cNvPr id="8" name="Рисунок 2"/>
          <p:cNvPicPr/>
          <p:nvPr/>
        </p:nvPicPr>
        <p:blipFill rotWithShape="1">
          <a:blip r:embed="rId3" cstate="print">
            <a:extLst>
              <a:ext uri="{28A0092B-C50C-407E-A947-70E740481C1C}">
                <a14:useLocalDpi xmlns:a14="http://schemas.microsoft.com/office/drawing/2010/main" val="0"/>
              </a:ext>
            </a:extLst>
          </a:blip>
          <a:srcRect l="24130" t="6897"/>
          <a:stretch/>
        </p:blipFill>
        <p:spPr>
          <a:xfrm>
            <a:off x="6228184" y="116632"/>
            <a:ext cx="2448272" cy="1939656"/>
          </a:xfrm>
          <a:prstGeom prst="rect">
            <a:avLst/>
          </a:prstGeom>
        </p:spPr>
      </p:pic>
      <p:pic>
        <p:nvPicPr>
          <p:cNvPr id="3" name="Imagine 2"/>
          <p:cNvPicPr>
            <a:picLocks noChangeAspect="1"/>
          </p:cNvPicPr>
          <p:nvPr/>
        </p:nvPicPr>
        <p:blipFill>
          <a:blip r:embed="rId4"/>
          <a:stretch>
            <a:fillRect/>
          </a:stretch>
        </p:blipFill>
        <p:spPr>
          <a:xfrm>
            <a:off x="6516216" y="4221088"/>
            <a:ext cx="2016224" cy="2559256"/>
          </a:xfrm>
          <a:prstGeom prst="rect">
            <a:avLst/>
          </a:prstGeom>
        </p:spPr>
      </p:pic>
    </p:spTree>
    <p:extLst>
      <p:ext uri="{BB962C8B-B14F-4D97-AF65-F5344CB8AC3E}">
        <p14:creationId xmlns:p14="http://schemas.microsoft.com/office/powerpoint/2010/main" val="994201393"/>
      </p:ext>
    </p:extLst>
  </p:cSld>
  <p:clrMapOvr>
    <a:masterClrMapping/>
  </p:clrMapOvr>
  <p:transition spd="slow">
    <p:wedg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95134E-8F74-4B4D-A13F-CC0EA0010AF2}"/>
              </a:ext>
            </a:extLst>
          </p:cNvPr>
          <p:cNvSpPr txBox="1"/>
          <p:nvPr/>
        </p:nvSpPr>
        <p:spPr>
          <a:xfrm>
            <a:off x="107504" y="260649"/>
            <a:ext cx="5832648" cy="5416868"/>
          </a:xfrm>
          <a:prstGeom prst="rect">
            <a:avLst/>
          </a:prstGeom>
          <a:solidFill>
            <a:schemeClr val="tx1"/>
          </a:solidFill>
        </p:spPr>
        <p:txBody>
          <a:bodyPr wrap="square" rtlCol="0">
            <a:spAutoFit/>
          </a:bodyPr>
          <a:lstStyle/>
          <a:p>
            <a:pPr algn="ctr"/>
            <a:r>
              <a:rPr lang="ro-RO" sz="1400" b="1" dirty="0">
                <a:solidFill>
                  <a:srgbClr val="C00000"/>
                </a:solidFill>
              </a:rPr>
              <a:t>Proiect din cadrul Programului de Stat (2020-2023)</a:t>
            </a:r>
          </a:p>
          <a:p>
            <a:pPr algn="ctr"/>
            <a:r>
              <a:rPr lang="ro-RO" b="1" i="1" dirty="0">
                <a:solidFill>
                  <a:srgbClr val="1109B7"/>
                </a:solidFill>
              </a:rPr>
              <a:t>,,</a:t>
            </a:r>
            <a:r>
              <a:rPr lang="ro-RO" sz="1600" b="1" i="1" dirty="0">
                <a:solidFill>
                  <a:srgbClr val="1109B7"/>
                </a:solidFill>
              </a:rPr>
              <a:t>Abordarea strategică a </a:t>
            </a:r>
            <a:r>
              <a:rPr lang="ro-RO" sz="1600" b="1" i="1" dirty="0" err="1">
                <a:solidFill>
                  <a:srgbClr val="1109B7"/>
                </a:solidFill>
              </a:rPr>
              <a:t>tromboembolismului</a:t>
            </a:r>
            <a:r>
              <a:rPr lang="ro-RO" sz="1600" b="1" i="1" dirty="0">
                <a:solidFill>
                  <a:srgbClr val="1109B7"/>
                </a:solidFill>
              </a:rPr>
              <a:t> pulmonar în perioada pre-și post spitalicească în condițiile Republicii Moldova"</a:t>
            </a:r>
            <a:r>
              <a:rPr lang="ro-RO" sz="1600" dirty="0">
                <a:solidFill>
                  <a:srgbClr val="1109B7"/>
                </a:solidFill>
              </a:rPr>
              <a:t>, </a:t>
            </a:r>
          </a:p>
          <a:p>
            <a:pPr algn="ctr"/>
            <a:r>
              <a:rPr lang="ro-RO" sz="1600" b="1" dirty="0">
                <a:solidFill>
                  <a:schemeClr val="bg1"/>
                </a:solidFill>
              </a:rPr>
              <a:t>cifrul proiectului 20.80009.8007.28.</a:t>
            </a:r>
          </a:p>
          <a:p>
            <a:pPr algn="ctr"/>
            <a:r>
              <a:rPr lang="ro-RO" sz="1600" b="1" dirty="0">
                <a:solidFill>
                  <a:schemeClr val="bg1"/>
                </a:solidFill>
              </a:rPr>
              <a:t> </a:t>
            </a:r>
            <a:r>
              <a:rPr lang="ro-RO" sz="1600" b="1" i="1" dirty="0">
                <a:solidFill>
                  <a:schemeClr val="bg1"/>
                </a:solidFill>
              </a:rPr>
              <a:t>(director de proiect – N. Diaconu, doctor în științe medicale, conferențiar cercetător)</a:t>
            </a:r>
          </a:p>
          <a:p>
            <a:pPr marL="285750" lvl="0" indent="-285750" algn="just">
              <a:buFont typeface="Arial" panose="020B0604020202020204" pitchFamily="34" charset="0"/>
              <a:buChar char="•"/>
            </a:pPr>
            <a:r>
              <a:rPr lang="ro-RO" sz="1300" b="1" dirty="0">
                <a:solidFill>
                  <a:schemeClr val="bg1"/>
                </a:solidFill>
              </a:rPr>
              <a:t>Vârsta medie a pacienților cu </a:t>
            </a:r>
            <a:r>
              <a:rPr lang="ro-RO" sz="1300" b="1" dirty="0" err="1">
                <a:solidFill>
                  <a:schemeClr val="bg1"/>
                </a:solidFill>
              </a:rPr>
              <a:t>trombembolism</a:t>
            </a:r>
            <a:r>
              <a:rPr lang="ro-RO" sz="1300" b="1" dirty="0">
                <a:solidFill>
                  <a:schemeClr val="bg1"/>
                </a:solidFill>
              </a:rPr>
              <a:t> pulmonar (TEP) este de 58,7 ani, variind de la 32-83 ani, fiind afectați preponderent bărbații (37,1% </a:t>
            </a:r>
            <a:r>
              <a:rPr lang="ro-RO" sz="1300" b="1" dirty="0" err="1">
                <a:solidFill>
                  <a:schemeClr val="bg1"/>
                </a:solidFill>
              </a:rPr>
              <a:t>vs</a:t>
            </a:r>
            <a:r>
              <a:rPr lang="ro-RO" sz="1300" b="1" dirty="0">
                <a:solidFill>
                  <a:schemeClr val="bg1"/>
                </a:solidFill>
              </a:rPr>
              <a:t> 62,9%).</a:t>
            </a:r>
          </a:p>
          <a:p>
            <a:pPr lvl="0" algn="just"/>
            <a:endParaRPr lang="ro-RO" sz="1300" b="1" dirty="0">
              <a:solidFill>
                <a:schemeClr val="bg1"/>
              </a:solidFill>
            </a:endParaRPr>
          </a:p>
          <a:p>
            <a:pPr marL="285750" lvl="0" indent="-285750" algn="just">
              <a:buFont typeface="Arial" panose="020B0604020202020204" pitchFamily="34" charset="0"/>
              <a:buChar char="•"/>
            </a:pPr>
            <a:r>
              <a:rPr lang="ro-RO" sz="1300" b="1" dirty="0">
                <a:solidFill>
                  <a:schemeClr val="bg1"/>
                </a:solidFill>
              </a:rPr>
              <a:t>Durata medie de spitalizare a pacienților este în medie de 10,97 zile, ceea ce depășește durata de spitalizare prezentată în literatura de specialitate (&lt; 5 zile (2015)), variind în funcție de riscul vital. Astfel, înțelegerea </a:t>
            </a:r>
            <a:r>
              <a:rPr lang="ro-RO" sz="1300" b="1" dirty="0" err="1">
                <a:solidFill>
                  <a:schemeClr val="bg1"/>
                </a:solidFill>
              </a:rPr>
              <a:t>predictorilor</a:t>
            </a:r>
            <a:r>
              <a:rPr lang="ro-RO" sz="1300" b="1" dirty="0">
                <a:solidFill>
                  <a:schemeClr val="bg1"/>
                </a:solidFill>
              </a:rPr>
              <a:t> duratei șederii poate ajuta în furnizarea unui tratament eficient, ceea ce reduce potențial durata spitalizării, reducând astfel sarcina generată la pacienții cu TEP.</a:t>
            </a:r>
          </a:p>
          <a:p>
            <a:pPr lvl="0" algn="just"/>
            <a:endParaRPr lang="ro-RO" sz="1300" b="1" dirty="0">
              <a:solidFill>
                <a:schemeClr val="bg1"/>
              </a:solidFill>
            </a:endParaRPr>
          </a:p>
          <a:p>
            <a:pPr marL="285750" lvl="0" indent="-285750" algn="just">
              <a:buFont typeface="Arial" panose="020B0604020202020204" pitchFamily="34" charset="0"/>
              <a:buChar char="•"/>
            </a:pPr>
            <a:r>
              <a:rPr lang="ro-RO" sz="1300" b="1" dirty="0">
                <a:solidFill>
                  <a:schemeClr val="bg1"/>
                </a:solidFill>
              </a:rPr>
              <a:t>Durata timpului mediu de la debutul simptomelor până la diagnosticul final al pacienților este de 17,2 zile.</a:t>
            </a:r>
          </a:p>
          <a:p>
            <a:pPr marL="285750" lvl="0" indent="-285750" algn="just">
              <a:buFont typeface="Arial" panose="020B0604020202020204" pitchFamily="34" charset="0"/>
              <a:buChar char="•"/>
            </a:pPr>
            <a:endParaRPr lang="ro-RO" sz="1300" b="1" dirty="0">
              <a:solidFill>
                <a:schemeClr val="bg1"/>
              </a:solidFill>
            </a:endParaRPr>
          </a:p>
          <a:p>
            <a:pPr marL="285750" lvl="0" indent="-285750" algn="just">
              <a:buFont typeface="Arial" panose="020B0604020202020204" pitchFamily="34" charset="0"/>
              <a:buChar char="•"/>
            </a:pPr>
            <a:r>
              <a:rPr lang="ro-RO" sz="1300" b="1" dirty="0">
                <a:solidFill>
                  <a:schemeClr val="bg1"/>
                </a:solidFill>
              </a:rPr>
              <a:t>TEP  reprezintă o urgența CV, deseori soldată cu deces, dar frecvent </a:t>
            </a:r>
            <a:r>
              <a:rPr lang="ro-RO" sz="1300" b="1" dirty="0" err="1">
                <a:solidFill>
                  <a:schemeClr val="bg1"/>
                </a:solidFill>
              </a:rPr>
              <a:t>subdiagnosticată</a:t>
            </a:r>
            <a:r>
              <a:rPr lang="ro-RO" sz="1300" b="1" dirty="0">
                <a:solidFill>
                  <a:schemeClr val="bg1"/>
                </a:solidFill>
              </a:rPr>
              <a:t>,  (rata TEP confirmat printre pacienții spitalizați în IC pe 2020 reprezentând – 0,8% pe an, cu rata decesului - 6,38%). </a:t>
            </a:r>
          </a:p>
        </p:txBody>
      </p:sp>
      <p:pic>
        <p:nvPicPr>
          <p:cNvPr id="6" name="Content Placeholder 6"/>
          <p:cNvPicPr/>
          <p:nvPr/>
        </p:nvPicPr>
        <p:blipFill>
          <a:blip r:embed="rId2"/>
          <a:stretch>
            <a:fillRect/>
          </a:stretch>
        </p:blipFill>
        <p:spPr>
          <a:xfrm>
            <a:off x="6156176" y="188640"/>
            <a:ext cx="2736304" cy="3240360"/>
          </a:xfrm>
          <a:prstGeom prst="rect">
            <a:avLst/>
          </a:prstGeom>
        </p:spPr>
      </p:pic>
      <p:pic>
        <p:nvPicPr>
          <p:cNvPr id="7" name="Picture 5"/>
          <p:cNvPicPr/>
          <p:nvPr/>
        </p:nvPicPr>
        <p:blipFill>
          <a:blip r:embed="rId3"/>
          <a:stretch>
            <a:fillRect/>
          </a:stretch>
        </p:blipFill>
        <p:spPr>
          <a:xfrm>
            <a:off x="6300192" y="3717032"/>
            <a:ext cx="2664296" cy="2880320"/>
          </a:xfrm>
          <a:prstGeom prst="rect">
            <a:avLst/>
          </a:prstGeom>
        </p:spPr>
      </p:pic>
    </p:spTree>
    <p:extLst>
      <p:ext uri="{BB962C8B-B14F-4D97-AF65-F5344CB8AC3E}">
        <p14:creationId xmlns:p14="http://schemas.microsoft.com/office/powerpoint/2010/main" val="1141502963"/>
      </p:ext>
    </p:extLst>
  </p:cSld>
  <p:clrMapOvr>
    <a:masterClrMapping/>
  </p:clrMapOvr>
  <p:transition spd="slow">
    <p:wedg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329921898"/>
              </p:ext>
            </p:extLst>
          </p:nvPr>
        </p:nvGraphicFramePr>
        <p:xfrm>
          <a:off x="191784" y="783646"/>
          <a:ext cx="8760432" cy="1859784"/>
        </p:xfrm>
        <a:graphic>
          <a:graphicData uri="http://schemas.openxmlformats.org/drawingml/2006/table">
            <a:tbl>
              <a:tblPr firstRow="1" firstCol="1" bandRow="1">
                <a:tableStyleId>{69CF1AB2-1976-4502-BF36-3FF5EA218861}</a:tableStyleId>
              </a:tblPr>
              <a:tblGrid>
                <a:gridCol w="7990349">
                  <a:extLst>
                    <a:ext uri="{9D8B030D-6E8A-4147-A177-3AD203B41FA5}">
                      <a16:colId xmlns:a16="http://schemas.microsoft.com/office/drawing/2014/main" val="20001"/>
                    </a:ext>
                  </a:extLst>
                </a:gridCol>
                <a:gridCol w="770083">
                  <a:extLst>
                    <a:ext uri="{9D8B030D-6E8A-4147-A177-3AD203B41FA5}">
                      <a16:colId xmlns:a16="http://schemas.microsoft.com/office/drawing/2014/main" val="20002"/>
                    </a:ext>
                  </a:extLst>
                </a:gridCol>
              </a:tblGrid>
              <a:tr h="309964">
                <a:tc>
                  <a:txBody>
                    <a:bodyPr/>
                    <a:lstStyle/>
                    <a:p>
                      <a:pPr algn="ctr">
                        <a:lnSpc>
                          <a:spcPct val="115000"/>
                        </a:lnSpc>
                        <a:spcAft>
                          <a:spcPts val="0"/>
                        </a:spcAft>
                      </a:pPr>
                      <a:r>
                        <a:rPr lang="en-US" sz="1200" b="1" dirty="0">
                          <a:solidFill>
                            <a:schemeClr val="bg1"/>
                          </a:solidFill>
                          <a:effectLst/>
                        </a:rPr>
                        <a:t>DENUMIREA PUBLICAȚILOR</a:t>
                      </a:r>
                      <a:endParaRPr lang="ru-RU" sz="1200" b="1" dirty="0">
                        <a:solidFill>
                          <a:schemeClr val="bg1"/>
                        </a:solidFill>
                        <a:effectLst/>
                        <a:latin typeface="Arial" panose="020B0604020202020204" pitchFamily="34" charset="0"/>
                        <a:ea typeface="Calibri"/>
                        <a:cs typeface="Arial" panose="020B0604020202020204" pitchFamily="34" charset="0"/>
                      </a:endParaRPr>
                    </a:p>
                  </a:txBody>
                  <a:tcPr marL="53344" marR="53344" marT="0" marB="0"/>
                </a:tc>
                <a:tc>
                  <a:txBody>
                    <a:bodyPr/>
                    <a:lstStyle/>
                    <a:p>
                      <a:pPr algn="ctr">
                        <a:lnSpc>
                          <a:spcPct val="115000"/>
                        </a:lnSpc>
                        <a:spcAft>
                          <a:spcPts val="0"/>
                        </a:spcAft>
                      </a:pPr>
                      <a:r>
                        <a:rPr lang="ro-RO" sz="1200" b="1" dirty="0">
                          <a:solidFill>
                            <a:schemeClr val="bg1"/>
                          </a:solidFill>
                          <a:effectLst/>
                        </a:rPr>
                        <a:t>2021</a:t>
                      </a:r>
                      <a:endParaRPr lang="ru-RU" sz="1200" b="1" dirty="0">
                        <a:solidFill>
                          <a:schemeClr val="bg1"/>
                        </a:solidFill>
                        <a:effectLst/>
                        <a:latin typeface="Arial" panose="020B0604020202020204" pitchFamily="34" charset="0"/>
                        <a:ea typeface="Calibri"/>
                        <a:cs typeface="Arial" panose="020B0604020202020204" pitchFamily="34" charset="0"/>
                      </a:endParaRPr>
                    </a:p>
                  </a:txBody>
                  <a:tcPr marL="53344" marR="53344" marT="0" marB="0"/>
                </a:tc>
                <a:extLst>
                  <a:ext uri="{0D108BD9-81ED-4DB2-BD59-A6C34878D82A}">
                    <a16:rowId xmlns:a16="http://schemas.microsoft.com/office/drawing/2014/main" val="10000"/>
                  </a:ext>
                </a:extLst>
              </a:tr>
              <a:tr h="309964">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ro-MD" sz="1200" b="1" dirty="0">
                          <a:solidFill>
                            <a:schemeClr val="bg1"/>
                          </a:solidFill>
                          <a:effectLst/>
                        </a:rPr>
                        <a:t>Articole</a:t>
                      </a:r>
                      <a:r>
                        <a:rPr lang="ro-MD" sz="1200" b="1" baseline="0" dirty="0">
                          <a:solidFill>
                            <a:schemeClr val="bg1"/>
                          </a:solidFill>
                          <a:effectLst/>
                        </a:rPr>
                        <a:t> </a:t>
                      </a:r>
                      <a:r>
                        <a:rPr lang="ro-MD" sz="1200" b="1" dirty="0">
                          <a:solidFill>
                            <a:schemeClr val="bg1"/>
                          </a:solidFill>
                          <a:effectLst/>
                        </a:rPr>
                        <a:t> în reviste cu factor de impact </a:t>
                      </a:r>
                      <a:endParaRPr lang="ru-RU" sz="1200" b="1" dirty="0">
                        <a:solidFill>
                          <a:schemeClr val="bg1"/>
                        </a:solidFill>
                        <a:effectLst/>
                        <a:latin typeface="Arial" panose="020B0604020202020204" pitchFamily="34" charset="0"/>
                        <a:ea typeface="Calibri"/>
                        <a:cs typeface="Arial" panose="020B0604020202020204" pitchFamily="34" charset="0"/>
                      </a:endParaRPr>
                    </a:p>
                  </a:txBody>
                  <a:tcPr marL="53344" marR="53344"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o-RO" sz="1200" b="1" dirty="0">
                          <a:solidFill>
                            <a:schemeClr val="bg1"/>
                          </a:solidFill>
                          <a:effectLst/>
                        </a:rPr>
                        <a:t>2</a:t>
                      </a:r>
                      <a:endParaRPr lang="ru-RU" sz="1200" b="1" i="0" dirty="0">
                        <a:solidFill>
                          <a:schemeClr val="bg1"/>
                        </a:solidFill>
                        <a:effectLst/>
                        <a:latin typeface="Arial" panose="020B0604020202020204" pitchFamily="34" charset="0"/>
                        <a:ea typeface="Calibri"/>
                        <a:cs typeface="Arial" panose="020B0604020202020204" pitchFamily="34" charset="0"/>
                      </a:endParaRPr>
                    </a:p>
                  </a:txBody>
                  <a:tcPr marL="53344" marR="53344" marT="0" marB="0"/>
                </a:tc>
                <a:extLst>
                  <a:ext uri="{0D108BD9-81ED-4DB2-BD59-A6C34878D82A}">
                    <a16:rowId xmlns:a16="http://schemas.microsoft.com/office/drawing/2014/main" val="3962783721"/>
                  </a:ext>
                </a:extLst>
              </a:tr>
              <a:tr h="309964">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ro-MD" sz="1200" b="1" u="none" strike="noStrike" kern="1200" cap="none" spc="0" normalizeH="0" baseline="0" noProof="0" dirty="0">
                          <a:ln>
                            <a:noFill/>
                          </a:ln>
                          <a:solidFill>
                            <a:schemeClr val="bg1"/>
                          </a:solidFill>
                          <a:effectLst/>
                          <a:uLnTx/>
                          <a:uFillTx/>
                        </a:rPr>
                        <a:t>Articole în reviste naționale, categoria B</a:t>
                      </a:r>
                      <a:endParaRPr lang="en-GB" sz="1200" b="1" dirty="0">
                        <a:solidFill>
                          <a:schemeClr val="bg1"/>
                        </a:solidFill>
                        <a:effectLst/>
                        <a:latin typeface="Arial" panose="020B0604020202020204" pitchFamily="34" charset="0"/>
                        <a:ea typeface="Calibri"/>
                        <a:cs typeface="Arial" panose="020B0604020202020204" pitchFamily="34" charset="0"/>
                      </a:endParaRPr>
                    </a:p>
                  </a:txBody>
                  <a:tcPr marL="53344" marR="53344"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o-RO" sz="1200" b="1" dirty="0">
                          <a:solidFill>
                            <a:schemeClr val="bg1"/>
                          </a:solidFill>
                          <a:effectLst/>
                        </a:rPr>
                        <a:t>19</a:t>
                      </a:r>
                      <a:endParaRPr lang="ru-RU" sz="1200" b="1" i="0" dirty="0">
                        <a:solidFill>
                          <a:schemeClr val="bg1"/>
                        </a:solidFill>
                        <a:effectLst/>
                        <a:latin typeface="Arial" panose="020B0604020202020204" pitchFamily="34" charset="0"/>
                        <a:ea typeface="Calibri"/>
                        <a:cs typeface="Arial" panose="020B0604020202020204" pitchFamily="34" charset="0"/>
                      </a:endParaRPr>
                    </a:p>
                  </a:txBody>
                  <a:tcPr marL="53344" marR="53344" marT="0" marB="0"/>
                </a:tc>
                <a:extLst>
                  <a:ext uri="{0D108BD9-81ED-4DB2-BD59-A6C34878D82A}">
                    <a16:rowId xmlns:a16="http://schemas.microsoft.com/office/drawing/2014/main" val="4122388912"/>
                  </a:ext>
                </a:extLst>
              </a:tr>
              <a:tr h="619928">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ro-MD" sz="1200" b="1" kern="1200" dirty="0">
                          <a:solidFill>
                            <a:schemeClr val="bg1"/>
                          </a:solidFill>
                          <a:effectLst/>
                        </a:rPr>
                        <a:t>Teze ale comunicărilor la congrese, conferințe, simpozioane, internaționale</a:t>
                      </a:r>
                      <a:endParaRPr lang="en-GB" sz="1200" b="1" dirty="0">
                        <a:solidFill>
                          <a:schemeClr val="bg1"/>
                        </a:solidFill>
                        <a:effectLst/>
                        <a:latin typeface="Arial" panose="020B0604020202020204" pitchFamily="34" charset="0"/>
                        <a:ea typeface="Calibri"/>
                        <a:cs typeface="Arial" panose="020B0604020202020204" pitchFamily="34" charset="0"/>
                      </a:endParaRPr>
                    </a:p>
                  </a:txBody>
                  <a:tcPr marL="53344" marR="53344"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o-RO" sz="1200" b="1" dirty="0">
                          <a:solidFill>
                            <a:schemeClr val="bg1"/>
                          </a:solidFill>
                          <a:effectLst/>
                        </a:rPr>
                        <a:t>18</a:t>
                      </a:r>
                      <a:endParaRPr lang="ru-RU" sz="1200" b="1" i="0" dirty="0">
                        <a:solidFill>
                          <a:schemeClr val="bg1"/>
                        </a:solidFill>
                        <a:effectLst/>
                        <a:latin typeface="Arial" panose="020B0604020202020204" pitchFamily="34" charset="0"/>
                        <a:ea typeface="Calibri"/>
                        <a:cs typeface="Arial" panose="020B0604020202020204" pitchFamily="34" charset="0"/>
                      </a:endParaRPr>
                    </a:p>
                  </a:txBody>
                  <a:tcPr marL="53344" marR="53344" marT="0" marB="0"/>
                </a:tc>
                <a:extLst>
                  <a:ext uri="{0D108BD9-81ED-4DB2-BD59-A6C34878D82A}">
                    <a16:rowId xmlns:a16="http://schemas.microsoft.com/office/drawing/2014/main" val="255621087"/>
                  </a:ext>
                </a:extLst>
              </a:tr>
              <a:tr h="309964">
                <a:tc>
                  <a:txBody>
                    <a:bodyPr/>
                    <a:lstStyle/>
                    <a:p>
                      <a:pPr>
                        <a:lnSpc>
                          <a:spcPct val="115000"/>
                        </a:lnSpc>
                        <a:spcAft>
                          <a:spcPts val="0"/>
                        </a:spcAft>
                      </a:pPr>
                      <a:r>
                        <a:rPr lang="ro-RO" sz="1200" b="1" dirty="0">
                          <a:solidFill>
                            <a:schemeClr val="bg1"/>
                          </a:solidFill>
                          <a:effectLst/>
                        </a:rPr>
                        <a:t>TOTAL PUBLICAȚII</a:t>
                      </a:r>
                      <a:endParaRPr lang="ru-RU" sz="1200" b="1" dirty="0">
                        <a:solidFill>
                          <a:schemeClr val="bg1"/>
                        </a:solidFill>
                        <a:effectLst/>
                        <a:latin typeface="Arial" panose="020B0604020202020204" pitchFamily="34" charset="0"/>
                        <a:ea typeface="Calibri"/>
                        <a:cs typeface="Arial" panose="020B0604020202020204" pitchFamily="34" charset="0"/>
                      </a:endParaRPr>
                    </a:p>
                  </a:txBody>
                  <a:tcPr marL="53344" marR="53344" marT="0" marB="0"/>
                </a:tc>
                <a:tc>
                  <a:txBody>
                    <a:bodyPr/>
                    <a:lstStyle/>
                    <a:p>
                      <a:pPr algn="ctr">
                        <a:lnSpc>
                          <a:spcPct val="115000"/>
                        </a:lnSpc>
                        <a:spcAft>
                          <a:spcPts val="0"/>
                        </a:spcAft>
                      </a:pPr>
                      <a:r>
                        <a:rPr lang="ro-RO" sz="1200" b="1" dirty="0">
                          <a:solidFill>
                            <a:schemeClr val="bg1"/>
                          </a:solidFill>
                          <a:effectLst/>
                        </a:rPr>
                        <a:t>39</a:t>
                      </a:r>
                      <a:endParaRPr lang="ru-RU" sz="1200" b="1" i="0" dirty="0">
                        <a:solidFill>
                          <a:schemeClr val="bg1"/>
                        </a:solidFill>
                        <a:effectLst/>
                        <a:latin typeface="Arial" panose="020B0604020202020204" pitchFamily="34" charset="0"/>
                        <a:ea typeface="Calibri"/>
                        <a:cs typeface="Arial" panose="020B0604020202020204" pitchFamily="34" charset="0"/>
                      </a:endParaRPr>
                    </a:p>
                  </a:txBody>
                  <a:tcPr marL="53344" marR="53344" marT="0" marB="0"/>
                </a:tc>
                <a:extLst>
                  <a:ext uri="{0D108BD9-81ED-4DB2-BD59-A6C34878D82A}">
                    <a16:rowId xmlns:a16="http://schemas.microsoft.com/office/drawing/2014/main" val="10007"/>
                  </a:ext>
                </a:extLst>
              </a:tr>
            </a:tbl>
          </a:graphicData>
        </a:graphic>
      </p:graphicFrame>
      <p:pic>
        <p:nvPicPr>
          <p:cNvPr id="34822" name="Picture 6" descr="Imagini pentru Romanian Journal of Cardiology 20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2779" y="4876645"/>
            <a:ext cx="1415085" cy="15766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D49846-7F72-4762-9012-F4A2DB251198}"/>
              </a:ext>
            </a:extLst>
          </p:cNvPr>
          <p:cNvSpPr txBox="1"/>
          <p:nvPr/>
        </p:nvSpPr>
        <p:spPr>
          <a:xfrm>
            <a:off x="1475656" y="189393"/>
            <a:ext cx="5904656" cy="523220"/>
          </a:xfrm>
          <a:prstGeom prst="rect">
            <a:avLst/>
          </a:prstGeom>
          <a:noFill/>
        </p:spPr>
        <p:txBody>
          <a:bodyPr wrap="square" rtlCol="0">
            <a:spAutoFit/>
          </a:bodyPr>
          <a:lstStyle/>
          <a:p>
            <a:r>
              <a:rPr lang="ro-RO" sz="2800" b="1" dirty="0">
                <a:solidFill>
                  <a:srgbClr val="FFFF00"/>
                </a:solidFill>
                <a:latin typeface="Arial Black" panose="020B0A04020102020204" pitchFamily="34" charset="0"/>
              </a:rPr>
              <a:t>ACTIVITATEA EDITORIALĂ</a:t>
            </a:r>
            <a:endParaRPr lang="en-US" sz="2800" b="1" dirty="0">
              <a:solidFill>
                <a:srgbClr val="FFFF00"/>
              </a:solidFill>
              <a:latin typeface="Arial Black" panose="020B0A04020102020204" pitchFamily="34" charset="0"/>
            </a:endParaRPr>
          </a:p>
        </p:txBody>
      </p:sp>
      <p:pic>
        <p:nvPicPr>
          <p:cNvPr id="12" name="Imagin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491" y="4876645"/>
            <a:ext cx="1456854" cy="157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IB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6232" y="4869547"/>
            <a:ext cx="1571832" cy="158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ine 9"/>
          <p:cNvPicPr>
            <a:picLocks noChangeAspect="1"/>
          </p:cNvPicPr>
          <p:nvPr/>
        </p:nvPicPr>
        <p:blipFill rotWithShape="1">
          <a:blip r:embed="rId6"/>
          <a:srcRect l="2105" t="1495" r="1896" b="2248"/>
          <a:stretch/>
        </p:blipFill>
        <p:spPr>
          <a:xfrm>
            <a:off x="323528" y="3029553"/>
            <a:ext cx="1368152" cy="1625681"/>
          </a:xfrm>
          <a:prstGeom prst="rect">
            <a:avLst/>
          </a:prstGeom>
          <a:ln>
            <a:solidFill>
              <a:schemeClr val="accent1"/>
            </a:solidFill>
          </a:ln>
          <a:effectLst>
            <a:outerShdw blurRad="292100" dist="139700" dir="2700000" algn="tl" rotWithShape="0">
              <a:srgbClr val="333333">
                <a:alpha val="65000"/>
              </a:srgbClr>
            </a:outerShdw>
          </a:effectLst>
        </p:spPr>
      </p:pic>
      <p:pic>
        <p:nvPicPr>
          <p:cNvPr id="11" name="Imagine 10"/>
          <p:cNvPicPr>
            <a:picLocks noChangeAspect="1"/>
          </p:cNvPicPr>
          <p:nvPr/>
        </p:nvPicPr>
        <p:blipFill rotWithShape="1">
          <a:blip r:embed="rId7"/>
          <a:srcRect l="8051" t="1715" r="4903" b="1524"/>
          <a:stretch/>
        </p:blipFill>
        <p:spPr>
          <a:xfrm>
            <a:off x="1849734" y="3029553"/>
            <a:ext cx="1415030" cy="1625681"/>
          </a:xfrm>
          <a:prstGeom prst="rect">
            <a:avLst/>
          </a:prstGeom>
          <a:ln>
            <a:noFill/>
          </a:ln>
          <a:effectLst>
            <a:outerShdw blurRad="292100" dist="139700" dir="2700000" algn="tl" rotWithShape="0">
              <a:srgbClr val="333333">
                <a:alpha val="65000"/>
              </a:srgbClr>
            </a:outerShdw>
          </a:effectLst>
        </p:spPr>
      </p:pic>
      <p:pic>
        <p:nvPicPr>
          <p:cNvPr id="14" name="Picture 2" descr="European Journal of Heart Failur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76232" y="3029553"/>
            <a:ext cx="1571832" cy="16674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59531" y="3002577"/>
            <a:ext cx="1427585" cy="1598304"/>
          </a:xfrm>
          <a:prstGeom prst="rect">
            <a:avLst/>
          </a:prstGeom>
          <a:noFill/>
          <a:ln>
            <a:noFill/>
          </a:ln>
          <a:effectLst/>
          <a:extLst>
            <a:ext uri="{909E8E84-426E-40DD-AFC4-6F175D3DCCD1}">
              <a14:hiddenFill xmlns:a14="http://schemas.microsoft.com/office/drawing/2010/main">
                <a:gradFill rotWithShape="1">
                  <a:gsLst>
                    <a:gs pos="0">
                      <a:schemeClr val="bg2">
                        <a:gamma/>
                        <a:tint val="26667"/>
                        <a:invGamma/>
                      </a:schemeClr>
                    </a:gs>
                    <a:gs pos="100000">
                      <a:schemeClr val="bg2">
                        <a:alpha val="14999"/>
                      </a:schemeClr>
                    </a:gs>
                  </a:gsLst>
                  <a:lin ang="5400000" scaled="1"/>
                </a:gra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35188" y="3573016"/>
            <a:ext cx="1190749" cy="1637401"/>
          </a:xfrm>
          <a:prstGeom prst="rect">
            <a:avLst/>
          </a:prstGeom>
          <a:noFill/>
          <a:ln>
            <a:noFill/>
          </a:ln>
          <a:effectLst/>
          <a:extLst>
            <a:ext uri="{909E8E84-426E-40DD-AFC4-6F175D3DCCD1}">
              <a14:hiddenFill xmlns:a14="http://schemas.microsoft.com/office/drawing/2010/main">
                <a:gradFill rotWithShape="1">
                  <a:gsLst>
                    <a:gs pos="0">
                      <a:schemeClr val="bg2">
                        <a:gamma/>
                        <a:tint val="26667"/>
                        <a:invGamma/>
                      </a:schemeClr>
                    </a:gs>
                    <a:gs pos="100000">
                      <a:schemeClr val="bg2">
                        <a:alpha val="14999"/>
                      </a:schemeClr>
                    </a:gs>
                  </a:gsLst>
                  <a:lin ang="5400000" scaled="1"/>
                </a:gra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Рисунок 16"/>
          <p:cNvPicPr>
            <a:picLocks noChangeAspect="1"/>
          </p:cNvPicPr>
          <p:nvPr/>
        </p:nvPicPr>
        <p:blipFill rotWithShape="1">
          <a:blip r:embed="rId11">
            <a:extLst>
              <a:ext uri="{28A0092B-C50C-407E-A947-70E740481C1C}">
                <a14:useLocalDpi xmlns:a14="http://schemas.microsoft.com/office/drawing/2010/main" val="0"/>
              </a:ext>
            </a:extLst>
          </a:blip>
          <a:srcRect l="29546" t="2602" r="29546" b="-1"/>
          <a:stretch/>
        </p:blipFill>
        <p:spPr>
          <a:xfrm>
            <a:off x="5796136" y="4771256"/>
            <a:ext cx="1440160" cy="1680187"/>
          </a:xfrm>
          <a:prstGeom prst="rect">
            <a:avLst/>
          </a:prstGeom>
        </p:spPr>
      </p:pic>
    </p:spTree>
    <p:extLst>
      <p:ext uri="{BB962C8B-B14F-4D97-AF65-F5344CB8AC3E}">
        <p14:creationId xmlns:p14="http://schemas.microsoft.com/office/powerpoint/2010/main" val="356781846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19"/>
          <p:cNvSpPr txBox="1">
            <a:spLocks noGrp="1"/>
          </p:cNvSpPr>
          <p:nvPr>
            <p:ph type="body" idx="1"/>
          </p:nvPr>
        </p:nvSpPr>
        <p:spPr>
          <a:xfrm>
            <a:off x="1835696" y="1124744"/>
            <a:ext cx="5976664" cy="4124739"/>
          </a:xfrm>
          <a:prstGeom prst="rect">
            <a:avLst/>
          </a:prstGeom>
        </p:spPr>
        <p:txBody>
          <a:bodyPr spcFirstLastPara="1" vert="horz" wrap="square" lIns="0" tIns="0" rIns="0" bIns="0" anchor="t" anchorCtr="0">
            <a:noAutofit/>
          </a:bodyPr>
          <a:lstStyle/>
          <a:p>
            <a:pPr marL="0" indent="0" algn="just" defTabSz="685800" eaLnBrk="0" fontAlgn="base" hangingPunct="0">
              <a:spcBef>
                <a:spcPct val="0"/>
              </a:spcBef>
              <a:spcAft>
                <a:spcPct val="0"/>
              </a:spcAft>
              <a:buClrTx/>
              <a:buSzTx/>
              <a:buNone/>
              <a:defRPr/>
            </a:pPr>
            <a:endParaRPr lang="en-US" sz="1800" dirty="0">
              <a:solidFill>
                <a:srgbClr val="E7E6E6">
                  <a:lumMod val="25000"/>
                </a:srgbClr>
              </a:solidFill>
              <a:latin typeface="Times New Roman" panose="02020603050405020304" pitchFamily="18" charset="0"/>
              <a:cs typeface="Times New Roman" panose="02020603050405020304" pitchFamily="18" charset="0"/>
            </a:endParaRPr>
          </a:p>
          <a:p>
            <a:pPr marL="0" indent="0" algn="just" defTabSz="685800" eaLnBrk="0" fontAlgn="base" hangingPunct="0">
              <a:spcBef>
                <a:spcPct val="0"/>
              </a:spcBef>
              <a:spcAft>
                <a:spcPct val="0"/>
              </a:spcAft>
              <a:buClrTx/>
              <a:buSzTx/>
              <a:buNone/>
              <a:defRPr/>
            </a:pPr>
            <a:endParaRPr lang="en-US" kern="1200" dirty="0">
              <a:solidFill>
                <a:srgbClr val="E7E6E6">
                  <a:lumMod val="25000"/>
                </a:srgbClr>
              </a:solidFill>
              <a:latin typeface="Times New Roman" panose="02020603050405020304" pitchFamily="18" charset="0"/>
              <a:ea typeface="+mn-ea"/>
              <a:cs typeface="Times New Roman" panose="02020603050405020304" pitchFamily="18" charset="0"/>
            </a:endParaRPr>
          </a:p>
          <a:p>
            <a:pPr marL="0" indent="0" algn="just" defTabSz="685800" eaLnBrk="0" fontAlgn="base" hangingPunct="0">
              <a:spcBef>
                <a:spcPct val="0"/>
              </a:spcBef>
              <a:spcAft>
                <a:spcPct val="0"/>
              </a:spcAft>
              <a:buClrTx/>
              <a:buSzTx/>
              <a:buNone/>
              <a:defRPr/>
            </a:pPr>
            <a:endParaRPr lang="en-US" sz="1800" dirty="0">
              <a:solidFill>
                <a:srgbClr val="E7E6E6">
                  <a:lumMod val="25000"/>
                </a:srgbClr>
              </a:solidFill>
              <a:latin typeface="Times New Roman" panose="02020603050405020304" pitchFamily="18" charset="0"/>
              <a:cs typeface="Times New Roman" panose="02020603050405020304" pitchFamily="18" charset="0"/>
            </a:endParaRPr>
          </a:p>
          <a:p>
            <a:pPr marL="0" indent="0" algn="just" defTabSz="685800" eaLnBrk="0" fontAlgn="base" hangingPunct="0">
              <a:spcBef>
                <a:spcPct val="0"/>
              </a:spcBef>
              <a:spcAft>
                <a:spcPct val="0"/>
              </a:spcAft>
              <a:buClrTx/>
              <a:buSzTx/>
              <a:buNone/>
              <a:defRPr/>
            </a:pPr>
            <a:r>
              <a:rPr lang="en-US" sz="2100" b="1" dirty="0" err="1" smtClean="0">
                <a:latin typeface="Times New Roman" panose="02020603050405020304" pitchFamily="18" charset="0"/>
                <a:cs typeface="Times New Roman" panose="02020603050405020304" pitchFamily="18" charset="0"/>
              </a:rPr>
              <a:t>Elaborarea</a:t>
            </a:r>
            <a:r>
              <a:rPr lang="en-US" sz="2100" b="1" dirty="0" smtClean="0">
                <a:latin typeface="Times New Roman" panose="02020603050405020304" pitchFamily="18" charset="0"/>
                <a:cs typeface="Times New Roman" panose="02020603050405020304" pitchFamily="18" charset="0"/>
              </a:rPr>
              <a:t> </a:t>
            </a:r>
            <a:r>
              <a:rPr lang="en-US" sz="2100" b="1" dirty="0">
                <a:latin typeface="Times New Roman" panose="02020603050405020304" pitchFamily="18" charset="0"/>
                <a:cs typeface="Times New Roman" panose="02020603050405020304" pitchFamily="18" charset="0"/>
              </a:rPr>
              <a:t>G</a:t>
            </a:r>
            <a:r>
              <a:rPr lang="ro-RO" sz="2100" b="1" dirty="0" err="1">
                <a:latin typeface="Times New Roman" panose="02020603050405020304" pitchFamily="18" charset="0"/>
                <a:cs typeface="Times New Roman" panose="02020603050405020304" pitchFamily="18" charset="0"/>
              </a:rPr>
              <a:t>hidului</a:t>
            </a:r>
            <a:r>
              <a:rPr lang="ro-RO" sz="2100" b="1" dirty="0">
                <a:latin typeface="Times New Roman" panose="02020603050405020304" pitchFamily="18" charset="0"/>
                <a:cs typeface="Times New Roman" panose="02020603050405020304" pitchFamily="18" charset="0"/>
              </a:rPr>
              <a:t> Național </a:t>
            </a:r>
            <a:endParaRPr lang="en-US" sz="2100" b="1" dirty="0">
              <a:latin typeface="Times New Roman" panose="02020603050405020304" pitchFamily="18" charset="0"/>
              <a:cs typeface="Times New Roman" panose="02020603050405020304" pitchFamily="18" charset="0"/>
            </a:endParaRPr>
          </a:p>
          <a:p>
            <a:pPr marL="0" indent="0" algn="just" defTabSz="685800" eaLnBrk="0" fontAlgn="base" hangingPunct="0">
              <a:spcBef>
                <a:spcPct val="0"/>
              </a:spcBef>
              <a:spcAft>
                <a:spcPct val="0"/>
              </a:spcAft>
              <a:buClrTx/>
              <a:buSzTx/>
              <a:buNone/>
              <a:defRPr/>
            </a:pPr>
            <a:r>
              <a:rPr lang="ro-RO" sz="2100" b="1" dirty="0">
                <a:latin typeface="Times New Roman" panose="02020603050405020304" pitchFamily="18" charset="0"/>
                <a:cs typeface="Times New Roman" panose="02020603050405020304" pitchFamily="18" charset="0"/>
              </a:rPr>
              <a:t>„Trombocitopenia </a:t>
            </a:r>
            <a:r>
              <a:rPr lang="ro-RO" sz="2100" b="1" dirty="0" err="1">
                <a:latin typeface="Times New Roman" panose="02020603050405020304" pitchFamily="18" charset="0"/>
                <a:cs typeface="Times New Roman" panose="02020603050405020304" pitchFamily="18" charset="0"/>
              </a:rPr>
              <a:t>trombotică</a:t>
            </a:r>
            <a:r>
              <a:rPr lang="ro-RO" sz="2100" b="1" dirty="0">
                <a:latin typeface="Times New Roman" panose="02020603050405020304" pitchFamily="18" charset="0"/>
                <a:cs typeface="Times New Roman" panose="02020603050405020304" pitchFamily="18" charset="0"/>
              </a:rPr>
              <a:t> indusă  de vaccin” </a:t>
            </a:r>
            <a:endParaRPr sz="2100" b="1" dirty="0"/>
          </a:p>
        </p:txBody>
      </p:sp>
      <p:sp>
        <p:nvSpPr>
          <p:cNvPr id="148" name="Google Shape;148;p19"/>
          <p:cNvSpPr txBox="1">
            <a:spLocks noGrp="1"/>
          </p:cNvSpPr>
          <p:nvPr>
            <p:ph type="sldNum" idx="12"/>
          </p:nvPr>
        </p:nvSpPr>
        <p:spPr>
          <a:xfrm>
            <a:off x="8603825" y="5587750"/>
            <a:ext cx="349200" cy="279900"/>
          </a:xfrm>
          <a:prstGeom prst="rect">
            <a:avLst/>
          </a:prstGeom>
        </p:spPr>
        <p:txBody>
          <a:bodyPr spcFirstLastPara="1" vert="horz" wrap="square" lIns="0" tIns="0" rIns="0" bIns="0" anchor="ctr" anchorCtr="0">
            <a:noAutofit/>
          </a:bodyPr>
          <a:lstStyle/>
          <a:p>
            <a:pPr defTabSz="914378" fontAlgn="auto">
              <a:spcBef>
                <a:spcPts val="0"/>
              </a:spcBef>
              <a:spcAft>
                <a:spcPts val="0"/>
              </a:spcAft>
              <a:buClr>
                <a:srgbClr val="000000"/>
              </a:buClr>
              <a:defRPr/>
            </a:pPr>
            <a:fld id="{00000000-1234-1234-1234-123412341234}" type="slidenum">
              <a:rPr lang="en" sz="1300" kern="0">
                <a:solidFill>
                  <a:srgbClr val="7D8A8D"/>
                </a:solidFill>
                <a:latin typeface="News Cycle"/>
                <a:sym typeface="News Cycle"/>
              </a:rPr>
              <a:pPr defTabSz="914378" fontAlgn="auto">
                <a:spcBef>
                  <a:spcPts val="0"/>
                </a:spcBef>
                <a:spcAft>
                  <a:spcPts val="0"/>
                </a:spcAft>
                <a:buClr>
                  <a:srgbClr val="000000"/>
                </a:buClr>
                <a:defRPr/>
              </a:pPr>
              <a:t>85</a:t>
            </a:fld>
            <a:endParaRPr sz="1300" kern="0">
              <a:solidFill>
                <a:srgbClr val="7D8A8D"/>
              </a:solidFill>
              <a:latin typeface="News Cycle"/>
              <a:sym typeface="News Cycle"/>
            </a:endParaRPr>
          </a:p>
        </p:txBody>
      </p:sp>
      <p:sp>
        <p:nvSpPr>
          <p:cNvPr id="5" name="CasetăText 4">
            <a:extLst>
              <a:ext uri="{FF2B5EF4-FFF2-40B4-BE49-F238E27FC236}">
                <a16:creationId xmlns:a16="http://schemas.microsoft.com/office/drawing/2014/main" id="{8BC2976B-2927-415A-969C-17C6ED291072}"/>
              </a:ext>
            </a:extLst>
          </p:cNvPr>
          <p:cNvSpPr txBox="1"/>
          <p:nvPr/>
        </p:nvSpPr>
        <p:spPr>
          <a:xfrm>
            <a:off x="2499692" y="1235585"/>
            <a:ext cx="4601817" cy="461665"/>
          </a:xfrm>
          <a:prstGeom prst="rect">
            <a:avLst/>
          </a:prstGeom>
          <a:noFill/>
        </p:spPr>
        <p:txBody>
          <a:bodyPr wrap="square">
            <a:spAutoFit/>
          </a:bodyPr>
          <a:lstStyle/>
          <a:p>
            <a:r>
              <a:rPr lang="ro-RO" sz="2400" b="1" dirty="0">
                <a:latin typeface="Arial" panose="020B0604020202020204" pitchFamily="34" charset="0"/>
                <a:cs typeface="Arial" panose="020B0604020202020204" pitchFamily="34" charset="0"/>
              </a:rPr>
              <a:t>Protocoale Clinice Naționale </a:t>
            </a:r>
          </a:p>
        </p:txBody>
      </p:sp>
      <p:pic>
        <p:nvPicPr>
          <p:cNvPr id="2" name="Imagine 1">
            <a:extLst>
              <a:ext uri="{FF2B5EF4-FFF2-40B4-BE49-F238E27FC236}">
                <a16:creationId xmlns:a16="http://schemas.microsoft.com/office/drawing/2014/main" id="{01BFC1C2-E691-46D4-B56F-00A5E7F19048}"/>
              </a:ext>
            </a:extLst>
          </p:cNvPr>
          <p:cNvPicPr>
            <a:picLocks noChangeAspect="1"/>
          </p:cNvPicPr>
          <p:nvPr/>
        </p:nvPicPr>
        <p:blipFill>
          <a:blip r:embed="rId3"/>
          <a:stretch>
            <a:fillRect/>
          </a:stretch>
        </p:blipFill>
        <p:spPr>
          <a:xfrm>
            <a:off x="8209722" y="2090350"/>
            <a:ext cx="546652" cy="490100"/>
          </a:xfrm>
          <a:prstGeom prst="rect">
            <a:avLst/>
          </a:prstGeom>
        </p:spPr>
      </p:pic>
    </p:spTree>
    <p:extLst>
      <p:ext uri="{BB962C8B-B14F-4D97-AF65-F5344CB8AC3E}">
        <p14:creationId xmlns:p14="http://schemas.microsoft.com/office/powerpoint/2010/main" val="425075335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07704" y="188640"/>
            <a:ext cx="6934200" cy="859979"/>
          </a:xfrm>
        </p:spPr>
        <p:txBody>
          <a:bodyPr>
            <a:normAutofit fontScale="90000"/>
          </a:bodyPr>
          <a:lstStyle/>
          <a:p>
            <a:pPr algn="ctr"/>
            <a:r>
              <a:rPr lang="vi-VN" altLang="ru-RU" sz="2400" b="1" dirty="0">
                <a:solidFill>
                  <a:srgbClr val="FFFF00"/>
                </a:solidFill>
              </a:rPr>
              <a:t>Participări la manifestări științifice naționale/internaționale în 2021</a:t>
            </a:r>
            <a:br>
              <a:rPr lang="vi-VN" altLang="ru-RU" sz="2400" b="1" dirty="0">
                <a:solidFill>
                  <a:srgbClr val="FFFF00"/>
                </a:solidFill>
              </a:rPr>
            </a:br>
            <a:r>
              <a:rPr lang="vi-VN" altLang="ru-RU" sz="2400" b="1" dirty="0">
                <a:solidFill>
                  <a:srgbClr val="FFFF00"/>
                </a:solidFill>
              </a:rPr>
              <a:t>Organizarea manifestărilor științifice</a:t>
            </a:r>
            <a:endParaRPr lang="en-US" altLang="ru-RU" sz="2400" b="1" dirty="0">
              <a:solidFill>
                <a:srgbClr val="FFFF00"/>
              </a:solidFill>
            </a:endParaRPr>
          </a:p>
        </p:txBody>
      </p:sp>
      <p:sp>
        <p:nvSpPr>
          <p:cNvPr id="60419" name="Rectangle 3"/>
          <p:cNvSpPr>
            <a:spLocks noGrp="1" noChangeArrowheads="1"/>
          </p:cNvSpPr>
          <p:nvPr>
            <p:ph type="body" idx="1"/>
          </p:nvPr>
        </p:nvSpPr>
        <p:spPr>
          <a:xfrm>
            <a:off x="1034033" y="1196752"/>
            <a:ext cx="7870304" cy="4806280"/>
          </a:xfrm>
        </p:spPr>
        <p:txBody>
          <a:bodyPr/>
          <a:lstStyle/>
          <a:p>
            <a:pPr marL="0" indent="0" algn="just">
              <a:buNone/>
            </a:pPr>
            <a:r>
              <a:rPr lang="ro-RO" altLang="ru-RU" sz="1200" b="1" i="1" u="sng" dirty="0">
                <a:solidFill>
                  <a:srgbClr val="FFC000"/>
                </a:solidFill>
                <a:latin typeface="Verdana" panose="020B0604030504040204" pitchFamily="34" charset="0"/>
                <a:ea typeface="Verdana" panose="020B0604030504040204" pitchFamily="34" charset="0"/>
                <a:cs typeface="Verdana" panose="020B0604030504040204" pitchFamily="34" charset="0"/>
              </a:rPr>
              <a:t>Prezentări poster la conferințe clinice internaționale:</a:t>
            </a:r>
          </a:p>
          <a:p>
            <a:pPr marL="0" indent="0" algn="just">
              <a:buNone/>
            </a:pPr>
            <a:endParaRPr lang="en-US" altLang="ru-RU" sz="1400" dirty="0">
              <a:solidFill>
                <a:srgbClr val="247274"/>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16" y="3505270"/>
            <a:ext cx="3521968" cy="1109420"/>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4" y="1671267"/>
            <a:ext cx="3550965" cy="1333500"/>
          </a:xfrm>
          <a:prstGeom prst="rect">
            <a:avLst/>
          </a:prstGeom>
        </p:spPr>
      </p:pic>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848" y="4933987"/>
            <a:ext cx="3521968" cy="1333500"/>
          </a:xfrm>
          <a:prstGeom prst="rect">
            <a:avLst/>
          </a:prstGeom>
        </p:spPr>
      </p:pic>
      <p:pic>
        <p:nvPicPr>
          <p:cNvPr id="5" name="Рисунок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6096" y="4858567"/>
            <a:ext cx="2952750" cy="1543050"/>
          </a:xfrm>
          <a:prstGeom prst="rect">
            <a:avLst/>
          </a:prstGeom>
        </p:spPr>
      </p:pic>
      <p:pic>
        <p:nvPicPr>
          <p:cNvPr id="6" name="Рисунок 5"/>
          <p:cNvPicPr>
            <a:picLocks noChangeAspect="1"/>
          </p:cNvPicPr>
          <p:nvPr/>
        </p:nvPicPr>
        <p:blipFill>
          <a:blip r:embed="rId7"/>
          <a:stretch>
            <a:fillRect/>
          </a:stretch>
        </p:blipFill>
        <p:spPr>
          <a:xfrm>
            <a:off x="239848" y="1671267"/>
            <a:ext cx="3635896" cy="1624390"/>
          </a:xfrm>
          <a:prstGeom prst="rect">
            <a:avLst/>
          </a:prstGeom>
        </p:spPr>
      </p:pic>
    </p:spTree>
    <p:extLst>
      <p:ext uri="{BB962C8B-B14F-4D97-AF65-F5344CB8AC3E}">
        <p14:creationId xmlns:p14="http://schemas.microsoft.com/office/powerpoint/2010/main" val="405508194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9" name="Google Shape;359;p35"/>
          <p:cNvSpPr txBox="1">
            <a:spLocks noGrp="1"/>
          </p:cNvSpPr>
          <p:nvPr>
            <p:ph type="sldNum" idx="12"/>
          </p:nvPr>
        </p:nvSpPr>
        <p:spPr>
          <a:xfrm>
            <a:off x="8603825" y="5587750"/>
            <a:ext cx="349200" cy="279900"/>
          </a:xfrm>
          <a:prstGeom prst="rect">
            <a:avLst/>
          </a:prstGeom>
        </p:spPr>
        <p:txBody>
          <a:bodyPr spcFirstLastPara="1" vert="horz" wrap="square" lIns="0" tIns="0" rIns="0" bIns="0" anchor="ctr" anchorCtr="0">
            <a:noAutofit/>
          </a:bodyPr>
          <a:lstStyle/>
          <a:p>
            <a:pPr defTabSz="914378">
              <a:buClr>
                <a:srgbClr val="000000"/>
              </a:buClr>
            </a:pPr>
            <a:fld id="{00000000-1234-1234-1234-123412341234}" type="slidenum">
              <a:rPr lang="en" kern="0">
                <a:solidFill>
                  <a:srgbClr val="FFFFFF"/>
                </a:solidFill>
              </a:rPr>
              <a:pPr defTabSz="914378">
                <a:buClr>
                  <a:srgbClr val="000000"/>
                </a:buClr>
              </a:pPr>
              <a:t>87</a:t>
            </a:fld>
            <a:endParaRPr kern="0">
              <a:solidFill>
                <a:srgbClr val="FFFFFF"/>
              </a:solidFill>
            </a:endParaRPr>
          </a:p>
        </p:txBody>
      </p:sp>
      <p:grpSp>
        <p:nvGrpSpPr>
          <p:cNvPr id="360" name="Google Shape;360;p35"/>
          <p:cNvGrpSpPr/>
          <p:nvPr/>
        </p:nvGrpSpPr>
        <p:grpSpPr>
          <a:xfrm>
            <a:off x="4572000" y="2054390"/>
            <a:ext cx="4455232" cy="2630145"/>
            <a:chOff x="1177450" y="241631"/>
            <a:chExt cx="6173152" cy="3616776"/>
          </a:xfrm>
        </p:grpSpPr>
        <p:sp>
          <p:nvSpPr>
            <p:cNvPr id="361" name="Google Shape;361;p35"/>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lt2"/>
            </a:solidFill>
            <a:ln>
              <a:noFill/>
            </a:ln>
          </p:spPr>
          <p:txBody>
            <a:bodyPr spcFirstLastPara="1" wrap="square" lIns="91425" tIns="45700" rIns="91425" bIns="45700" anchor="ctr" anchorCtr="0">
              <a:noAutofit/>
            </a:bodyPr>
            <a:lstStyle/>
            <a:p>
              <a:pPr defTabSz="914378">
                <a:buClr>
                  <a:srgbClr val="000000"/>
                </a:buClr>
              </a:pPr>
              <a:endParaRPr kern="0">
                <a:solidFill>
                  <a:srgbClr val="000000"/>
                </a:solidFill>
                <a:latin typeface="Calibri"/>
                <a:ea typeface="Calibri"/>
                <a:cs typeface="Calibri"/>
                <a:sym typeface="Calibri"/>
              </a:endParaRPr>
            </a:p>
          </p:txBody>
        </p:sp>
        <p:sp>
          <p:nvSpPr>
            <p:cNvPr id="362" name="Google Shape;362;p35"/>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lt2"/>
            </a:solidFill>
            <a:ln>
              <a:noFill/>
            </a:ln>
            <a:effectLst>
              <a:outerShdw blurRad="57150" dist="28575" dir="5400000" algn="bl" rotWithShape="0">
                <a:schemeClr val="dk1">
                  <a:alpha val="30000"/>
                </a:schemeClr>
              </a:outerShdw>
            </a:effectLst>
          </p:spPr>
          <p:txBody>
            <a:bodyPr spcFirstLastPara="1" wrap="square" lIns="91425" tIns="45700" rIns="91425" bIns="45700" anchor="ctr" anchorCtr="0">
              <a:noAutofit/>
            </a:bodyPr>
            <a:lstStyle/>
            <a:p>
              <a:pPr defTabSz="914378">
                <a:buClr>
                  <a:srgbClr val="000000"/>
                </a:buClr>
              </a:pPr>
              <a:endParaRPr kern="0">
                <a:solidFill>
                  <a:srgbClr val="000000"/>
                </a:solidFill>
                <a:latin typeface="Calibri"/>
                <a:ea typeface="Calibri"/>
                <a:cs typeface="Calibri"/>
                <a:sym typeface="Calibri"/>
              </a:endParaRPr>
            </a:p>
          </p:txBody>
        </p:sp>
        <p:sp>
          <p:nvSpPr>
            <p:cNvPr id="363" name="Google Shape;363;p35"/>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lt1"/>
            </a:solidFill>
            <a:ln>
              <a:noFill/>
            </a:ln>
          </p:spPr>
          <p:txBody>
            <a:bodyPr spcFirstLastPara="1" wrap="square" lIns="91425" tIns="45700" rIns="91425" bIns="45700" anchor="ctr" anchorCtr="0">
              <a:noAutofit/>
            </a:bodyPr>
            <a:lstStyle/>
            <a:p>
              <a:pPr defTabSz="914378">
                <a:buClr>
                  <a:srgbClr val="000000"/>
                </a:buClr>
              </a:pPr>
              <a:endParaRPr kern="0">
                <a:solidFill>
                  <a:srgbClr val="000000"/>
                </a:solidFill>
                <a:latin typeface="Calibri"/>
                <a:ea typeface="Calibri"/>
                <a:cs typeface="Calibri"/>
                <a:sym typeface="Calibri"/>
              </a:endParaRPr>
            </a:p>
          </p:txBody>
        </p:sp>
        <p:sp>
          <p:nvSpPr>
            <p:cNvPr id="364" name="Google Shape;364;p35"/>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lt2"/>
            </a:solidFill>
            <a:ln>
              <a:noFill/>
            </a:ln>
          </p:spPr>
          <p:txBody>
            <a:bodyPr spcFirstLastPara="1" wrap="square" lIns="91425" tIns="45700" rIns="91425" bIns="45700" anchor="ctr" anchorCtr="0">
              <a:noAutofit/>
            </a:bodyPr>
            <a:lstStyle/>
            <a:p>
              <a:pPr defTabSz="914378">
                <a:buClr>
                  <a:srgbClr val="000000"/>
                </a:buClr>
              </a:pPr>
              <a:endParaRPr kern="0">
                <a:solidFill>
                  <a:srgbClr val="000000"/>
                </a:solidFill>
                <a:latin typeface="Calibri"/>
                <a:ea typeface="Calibri"/>
                <a:cs typeface="Calibri"/>
                <a:sym typeface="Calibri"/>
              </a:endParaRPr>
            </a:p>
          </p:txBody>
        </p:sp>
      </p:grpSp>
      <p:sp>
        <p:nvSpPr>
          <p:cNvPr id="365" name="Google Shape;365;p35"/>
          <p:cNvSpPr txBox="1">
            <a:spLocks noGrp="1"/>
          </p:cNvSpPr>
          <p:nvPr>
            <p:ph type="body" idx="4294967295"/>
          </p:nvPr>
        </p:nvSpPr>
        <p:spPr>
          <a:xfrm>
            <a:off x="482475" y="1041830"/>
            <a:ext cx="3819182" cy="4297968"/>
          </a:xfrm>
          <a:prstGeom prst="rect">
            <a:avLst/>
          </a:prstGeom>
        </p:spPr>
        <p:txBody>
          <a:bodyPr spcFirstLastPara="1" vert="horz" wrap="square" lIns="0" tIns="0" rIns="0" bIns="0" anchor="ctr" anchorCtr="0">
            <a:noAutofit/>
          </a:bodyPr>
          <a:lstStyle/>
          <a:p>
            <a:pPr marL="0" indent="0" algn="ctr">
              <a:spcBef>
                <a:spcPts val="600"/>
              </a:spcBef>
              <a:buNone/>
            </a:pPr>
            <a:endParaRPr lang="en-US" sz="2400" dirty="0" smtClean="0">
              <a:solidFill>
                <a:schemeClr val="lt1"/>
              </a:solidFill>
            </a:endParaRPr>
          </a:p>
          <a:p>
            <a:pPr marL="0" indent="0" algn="ctr">
              <a:spcBef>
                <a:spcPts val="600"/>
              </a:spcBef>
              <a:buNone/>
            </a:pPr>
            <a:endParaRPr lang="en-US" sz="2400" dirty="0">
              <a:solidFill>
                <a:schemeClr val="lt1"/>
              </a:solidFill>
            </a:endParaRPr>
          </a:p>
          <a:p>
            <a:pPr marL="0" indent="0" algn="ctr">
              <a:spcBef>
                <a:spcPts val="600"/>
              </a:spcBef>
              <a:buNone/>
            </a:pPr>
            <a:r>
              <a:rPr lang="ro-RO" sz="2400" dirty="0" smtClean="0">
                <a:solidFill>
                  <a:schemeClr val="lt1"/>
                </a:solidFill>
              </a:rPr>
              <a:t>IMSP </a:t>
            </a:r>
            <a:endParaRPr lang="en-US" sz="2400" dirty="0">
              <a:solidFill>
                <a:schemeClr val="lt1"/>
              </a:solidFill>
            </a:endParaRPr>
          </a:p>
          <a:p>
            <a:pPr marL="0" indent="0" algn="ctr">
              <a:spcBef>
                <a:spcPts val="600"/>
              </a:spcBef>
              <a:buNone/>
            </a:pPr>
            <a:r>
              <a:rPr lang="ro-RO" sz="2400" dirty="0">
                <a:solidFill>
                  <a:schemeClr val="lt1"/>
                </a:solidFill>
              </a:rPr>
              <a:t>INSTITUTUL DE CARDIOLOGIE</a:t>
            </a:r>
            <a:endParaRPr lang="en-US" sz="2400" dirty="0">
              <a:solidFill>
                <a:schemeClr val="lt1"/>
              </a:solidFill>
            </a:endParaRPr>
          </a:p>
          <a:p>
            <a:pPr marL="0" indent="0" algn="ctr">
              <a:spcBef>
                <a:spcPts val="600"/>
              </a:spcBef>
              <a:buNone/>
            </a:pPr>
            <a:endParaRPr lang="en-US" sz="2400" dirty="0">
              <a:solidFill>
                <a:schemeClr val="lt1"/>
              </a:solidFill>
            </a:endParaRPr>
          </a:p>
          <a:p>
            <a:pPr marL="0" indent="0" algn="ctr">
              <a:spcBef>
                <a:spcPts val="600"/>
              </a:spcBef>
              <a:buNone/>
            </a:pPr>
            <a:endParaRPr lang="en-US" sz="2400" dirty="0">
              <a:solidFill>
                <a:schemeClr val="lt1"/>
              </a:solidFill>
            </a:endParaRPr>
          </a:p>
          <a:p>
            <a:pPr marL="0" indent="0" algn="ctr">
              <a:spcBef>
                <a:spcPts val="600"/>
              </a:spcBef>
              <a:buNone/>
            </a:pPr>
            <a:r>
              <a:rPr lang="ro-RO" sz="2400" dirty="0">
                <a:solidFill>
                  <a:schemeClr val="lt1"/>
                </a:solidFill>
              </a:rPr>
              <a:t> </a:t>
            </a:r>
          </a:p>
        </p:txBody>
      </p:sp>
      <p:sp>
        <p:nvSpPr>
          <p:cNvPr id="11" name="CasetăText 10">
            <a:extLst>
              <a:ext uri="{FF2B5EF4-FFF2-40B4-BE49-F238E27FC236}">
                <a16:creationId xmlns:a16="http://schemas.microsoft.com/office/drawing/2014/main" id="{4B265FDB-423C-405C-AEDD-53DD19F05E72}"/>
              </a:ext>
            </a:extLst>
          </p:cNvPr>
          <p:cNvSpPr txBox="1"/>
          <p:nvPr/>
        </p:nvSpPr>
        <p:spPr>
          <a:xfrm>
            <a:off x="5071442" y="2298051"/>
            <a:ext cx="3386759" cy="1938992"/>
          </a:xfrm>
          <a:prstGeom prst="rect">
            <a:avLst/>
          </a:prstGeom>
          <a:noFill/>
        </p:spPr>
        <p:txBody>
          <a:bodyPr wrap="square">
            <a:spAutoFit/>
          </a:bodyPr>
          <a:lstStyle/>
          <a:p>
            <a:r>
              <a:rPr lang="it-IT" sz="2400" b="1" dirty="0">
                <a:solidFill>
                  <a:schemeClr val="accent5">
                    <a:lumMod val="60000"/>
                    <a:lumOff val="40000"/>
                  </a:schemeClr>
                </a:solidFill>
                <a:latin typeface="Calibri" panose="020F0502020204030204"/>
                <a:ea typeface="+mj-ea"/>
                <a:cs typeface="+mj-cs"/>
              </a:rPr>
              <a:t>SECŢIA DE MONITORIZARE, EVALUARE ŞI INTEGRARE A SERVICIULUI CARDIOLOGIC</a:t>
            </a:r>
            <a:endParaRPr lang="ro-RO" dirty="0">
              <a:solidFill>
                <a:schemeClr val="accent5">
                  <a:lumMod val="60000"/>
                  <a:lumOff val="40000"/>
                </a:schemeClr>
              </a:solidFill>
            </a:endParaRPr>
          </a:p>
        </p:txBody>
      </p:sp>
      <p:pic>
        <p:nvPicPr>
          <p:cNvPr id="2" name="Imagine 1">
            <a:extLst>
              <a:ext uri="{FF2B5EF4-FFF2-40B4-BE49-F238E27FC236}">
                <a16:creationId xmlns:a16="http://schemas.microsoft.com/office/drawing/2014/main" id="{AEACEC1A-B72F-4E67-BD40-78B5FDB961BD}"/>
              </a:ext>
            </a:extLst>
          </p:cNvPr>
          <p:cNvPicPr>
            <a:picLocks noChangeAspect="1"/>
          </p:cNvPicPr>
          <p:nvPr/>
        </p:nvPicPr>
        <p:blipFill>
          <a:blip r:embed="rId3"/>
          <a:stretch>
            <a:fillRect/>
          </a:stretch>
        </p:blipFill>
        <p:spPr>
          <a:xfrm>
            <a:off x="6724222" y="4441068"/>
            <a:ext cx="265199" cy="237764"/>
          </a:xfrm>
          <a:prstGeom prst="rect">
            <a:avLst/>
          </a:prstGeom>
        </p:spPr>
      </p:pic>
      <p:sp>
        <p:nvSpPr>
          <p:cNvPr id="12" name="Google Shape;3796;p51">
            <a:extLst>
              <a:ext uri="{FF2B5EF4-FFF2-40B4-BE49-F238E27FC236}">
                <a16:creationId xmlns:a16="http://schemas.microsoft.com/office/drawing/2014/main" id="{17162F5F-D91D-4956-9D46-9CB0163F4AF2}"/>
              </a:ext>
            </a:extLst>
          </p:cNvPr>
          <p:cNvSpPr txBox="1">
            <a:spLocks/>
          </p:cNvSpPr>
          <p:nvPr/>
        </p:nvSpPr>
        <p:spPr>
          <a:xfrm>
            <a:off x="3291633" y="5339798"/>
            <a:ext cx="2959875" cy="279675"/>
          </a:xfrm>
          <a:prstGeom prst="rect">
            <a:avLst/>
          </a:prstGeom>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1400" b="1" kern="0" dirty="0">
                <a:solidFill>
                  <a:schemeClr val="accent6">
                    <a:lumMod val="60000"/>
                    <a:lumOff val="40000"/>
                  </a:schemeClr>
                </a:solidFill>
              </a:rPr>
              <a:t>2021</a:t>
            </a:r>
            <a:endParaRPr lang="ro-RO" sz="1400" b="1" kern="0" dirty="0">
              <a:solidFill>
                <a:schemeClr val="accent6">
                  <a:lumMod val="60000"/>
                  <a:lumOff val="40000"/>
                </a:schemeClr>
              </a:solidFill>
            </a:endParaRPr>
          </a:p>
        </p:txBody>
      </p:sp>
    </p:spTree>
    <p:extLst>
      <p:ext uri="{BB962C8B-B14F-4D97-AF65-F5344CB8AC3E}">
        <p14:creationId xmlns:p14="http://schemas.microsoft.com/office/powerpoint/2010/main" val="166051121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7"/>
          <p:cNvSpPr txBox="1">
            <a:spLocks noGrp="1"/>
          </p:cNvSpPr>
          <p:nvPr>
            <p:ph type="ctrTitle"/>
          </p:nvPr>
        </p:nvSpPr>
        <p:spPr>
          <a:xfrm>
            <a:off x="869876" y="968007"/>
            <a:ext cx="5739646" cy="971400"/>
          </a:xfrm>
          <a:prstGeom prst="rect">
            <a:avLst/>
          </a:prstGeom>
        </p:spPr>
        <p:txBody>
          <a:bodyPr spcFirstLastPara="1" vert="horz" wrap="square" lIns="0" tIns="0" rIns="0" bIns="0" anchor="b" anchorCtr="0">
            <a:noAutofit/>
            <a:scene3d>
              <a:camera prst="orthographicFront"/>
              <a:lightRig rig="soft" dir="t">
                <a:rot lat="0" lon="0" rev="16800000"/>
              </a:lightRig>
            </a:scene3d>
            <a:sp3d prstMaterial="softEdge">
              <a:bevelT w="38100" h="38100"/>
            </a:sp3d>
          </a:bodyPr>
          <a:lstStyle/>
          <a:p>
            <a:r>
              <a:rPr lang="ro-RO" sz="1800" dirty="0">
                <a:ln w="0"/>
                <a:solidFill>
                  <a:schemeClr val="tx1"/>
                </a:solidFill>
                <a:effectLst/>
                <a:latin typeface="Times New Roman" pitchFamily="18" charset="0"/>
                <a:cs typeface="Times New Roman" pitchFamily="18" charset="0"/>
              </a:rPr>
              <a:t>Monitorizarea realizării ,,Programului </a:t>
            </a:r>
            <a:r>
              <a:rPr lang="ro-RO" sz="1800" dirty="0" err="1">
                <a:ln w="0"/>
                <a:solidFill>
                  <a:schemeClr val="tx1"/>
                </a:solidFill>
                <a:effectLst/>
                <a:latin typeface="Times New Roman" pitchFamily="18" charset="0"/>
                <a:cs typeface="Times New Roman" pitchFamily="18" charset="0"/>
              </a:rPr>
              <a:t>Naţional</a:t>
            </a:r>
            <a:r>
              <a:rPr lang="ro-RO" sz="1800" dirty="0">
                <a:ln w="0"/>
                <a:solidFill>
                  <a:schemeClr val="tx1"/>
                </a:solidFill>
                <a:effectLst/>
                <a:latin typeface="Times New Roman" pitchFamily="18" charset="0"/>
                <a:cs typeface="Times New Roman" pitchFamily="18" charset="0"/>
              </a:rPr>
              <a:t> de prevenire </a:t>
            </a:r>
            <a:r>
              <a:rPr lang="ro-RO" sz="1800" dirty="0" err="1">
                <a:ln w="0"/>
                <a:solidFill>
                  <a:schemeClr val="tx1"/>
                </a:solidFill>
                <a:effectLst/>
                <a:latin typeface="Times New Roman" pitchFamily="18" charset="0"/>
                <a:cs typeface="Times New Roman" pitchFamily="18" charset="0"/>
              </a:rPr>
              <a:t>şi</a:t>
            </a:r>
            <a:r>
              <a:rPr lang="ro-RO" sz="1800" dirty="0">
                <a:ln w="0"/>
                <a:solidFill>
                  <a:schemeClr val="tx1"/>
                </a:solidFill>
                <a:effectLst/>
                <a:latin typeface="Times New Roman" pitchFamily="18" charset="0"/>
                <a:cs typeface="Times New Roman" pitchFamily="18" charset="0"/>
              </a:rPr>
              <a:t> control a</a:t>
            </a:r>
            <a:r>
              <a:rPr lang="en-US" sz="1800" dirty="0">
                <a:ln w="0"/>
                <a:solidFill>
                  <a:schemeClr val="tx1"/>
                </a:solidFill>
                <a:effectLst/>
                <a:latin typeface="Times New Roman" pitchFamily="18" charset="0"/>
                <a:cs typeface="Times New Roman" pitchFamily="18" charset="0"/>
              </a:rPr>
              <a:t>l</a:t>
            </a:r>
            <a:r>
              <a:rPr lang="ro-RO" sz="1800" dirty="0">
                <a:ln w="0"/>
                <a:solidFill>
                  <a:schemeClr val="tx1"/>
                </a:solidFill>
                <a:effectLst/>
                <a:latin typeface="Times New Roman" pitchFamily="18" charset="0"/>
                <a:cs typeface="Times New Roman" pitchFamily="18" charset="0"/>
              </a:rPr>
              <a:t> Bolilor Cardiovasculare 2015-2020”, conform obiectivelor </a:t>
            </a:r>
            <a:endParaRPr dirty="0">
              <a:solidFill>
                <a:schemeClr val="tx1"/>
              </a:solidFill>
            </a:endParaRPr>
          </a:p>
        </p:txBody>
      </p:sp>
      <p:sp>
        <p:nvSpPr>
          <p:cNvPr id="134" name="Google Shape;134;p17"/>
          <p:cNvSpPr txBox="1">
            <a:spLocks noGrp="1"/>
          </p:cNvSpPr>
          <p:nvPr>
            <p:ph type="subTitle" idx="1"/>
          </p:nvPr>
        </p:nvSpPr>
        <p:spPr>
          <a:xfrm>
            <a:off x="855169" y="2140565"/>
            <a:ext cx="5301008" cy="3596798"/>
          </a:xfrm>
          <a:prstGeom prst="rect">
            <a:avLst/>
          </a:prstGeom>
        </p:spPr>
        <p:txBody>
          <a:bodyPr spcFirstLastPara="1" vert="horz" wrap="square" lIns="0" tIns="0" rIns="0" bIns="0" anchor="t" anchorCtr="0">
            <a:noAutofit/>
          </a:bodyPr>
          <a:lstStyle/>
          <a:p>
            <a:pPr algn="just" defTabSz="685800" eaLnBrk="0" fontAlgn="base" hangingPunct="0">
              <a:spcBef>
                <a:spcPct val="0"/>
              </a:spcBef>
              <a:spcAft>
                <a:spcPct val="0"/>
              </a:spcAft>
              <a:buClr>
                <a:srgbClr val="4F81BD">
                  <a:lumMod val="75000"/>
                </a:srgbClr>
              </a:buClr>
              <a:buFont typeface="Wingdings" panose="05000000000000000000" pitchFamily="2" charset="2"/>
              <a:buChar char="v"/>
              <a:defRPr/>
            </a:pPr>
            <a:r>
              <a:rPr lang="vi-VN" sz="1800" dirty="0">
                <a:solidFill>
                  <a:schemeClr val="tx1"/>
                </a:solidFill>
                <a:latin typeface="Times New Roman" panose="02020603050405020304" pitchFamily="18" charset="0"/>
                <a:cs typeface="Times New Roman" panose="02020603050405020304" pitchFamily="18" charset="0"/>
              </a:rPr>
              <a:t>Acumularea informației și prelucrarea datelor pașaportului statistic al serviciului cardiologic din R. Moldova pentru anul 2020 (mortalitate, morbiditate etc.), cu analiza datelor privind principalii indicatori ce vizează patologia cardiovasculară.</a:t>
            </a:r>
            <a:endParaRPr lang="en-US" sz="1800" dirty="0">
              <a:solidFill>
                <a:schemeClr val="tx1"/>
              </a:solidFill>
              <a:latin typeface="Times New Roman" panose="02020603050405020304" pitchFamily="18" charset="0"/>
              <a:cs typeface="Times New Roman" panose="02020603050405020304" pitchFamily="18" charset="0"/>
            </a:endParaRPr>
          </a:p>
          <a:p>
            <a:pPr algn="just" defTabSz="685800" eaLnBrk="0" fontAlgn="base" hangingPunct="0">
              <a:spcBef>
                <a:spcPct val="0"/>
              </a:spcBef>
              <a:spcAft>
                <a:spcPct val="0"/>
              </a:spcAft>
              <a:buClr>
                <a:srgbClr val="4F81BD">
                  <a:lumMod val="75000"/>
                </a:srgbClr>
              </a:buClr>
              <a:buFont typeface="Wingdings" panose="05000000000000000000" pitchFamily="2" charset="2"/>
              <a:buChar char="v"/>
              <a:defRPr/>
            </a:pPr>
            <a:r>
              <a:rPr lang="en-US" sz="1800" dirty="0" err="1">
                <a:solidFill>
                  <a:schemeClr val="tx1"/>
                </a:solidFill>
                <a:latin typeface="Times New Roman" panose="02020603050405020304" pitchFamily="18" charset="0"/>
                <a:cs typeface="Times New Roman" panose="02020603050405020304" pitchFamily="18" charset="0"/>
              </a:rPr>
              <a:t>Analiza</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evoluției</a:t>
            </a:r>
            <a:r>
              <a:rPr lang="en-US" sz="1800" dirty="0">
                <a:solidFill>
                  <a:schemeClr val="tx1"/>
                </a:solidFill>
                <a:latin typeface="Times New Roman" panose="02020603050405020304" pitchFamily="18" charset="0"/>
                <a:cs typeface="Times New Roman" panose="02020603050405020304" pitchFamily="18" charset="0"/>
              </a:rPr>
              <a:t> retrospective a </a:t>
            </a:r>
            <a:r>
              <a:rPr lang="en-US" sz="1800" dirty="0" err="1">
                <a:solidFill>
                  <a:schemeClr val="tx1"/>
                </a:solidFill>
                <a:latin typeface="Times New Roman" panose="02020603050405020304" pitchFamily="18" charset="0"/>
                <a:cs typeface="Times New Roman" panose="02020603050405020304" pitchFamily="18" charset="0"/>
              </a:rPr>
              <a:t>mortalităţii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prin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boli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cardiovasculare</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în</a:t>
            </a:r>
            <a:r>
              <a:rPr lang="en-US" sz="1800" dirty="0">
                <a:solidFill>
                  <a:schemeClr val="tx1"/>
                </a:solidFill>
                <a:latin typeface="Times New Roman" panose="02020603050405020304" pitchFamily="18" charset="0"/>
                <a:cs typeface="Times New Roman" panose="02020603050405020304" pitchFamily="18" charset="0"/>
              </a:rPr>
              <a:t> RM (0-99 ani)   </a:t>
            </a:r>
            <a:r>
              <a:rPr lang="en-US" sz="1800" dirty="0" err="1">
                <a:solidFill>
                  <a:schemeClr val="tx1"/>
                </a:solidFill>
                <a:latin typeface="Times New Roman" panose="02020603050405020304" pitchFamily="18" charset="0"/>
                <a:cs typeface="Times New Roman" panose="02020603050405020304" pitchFamily="18" charset="0"/>
              </a:rPr>
              <a:t>pentru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anii</a:t>
            </a:r>
            <a:r>
              <a:rPr lang="en-US" sz="1800" dirty="0">
                <a:solidFill>
                  <a:schemeClr val="tx1"/>
                </a:solidFill>
                <a:latin typeface="Times New Roman" panose="02020603050405020304" pitchFamily="18" charset="0"/>
                <a:cs typeface="Times New Roman" panose="02020603050405020304" pitchFamily="18" charset="0"/>
              </a:rPr>
              <a:t>  2015 – 2020. </a:t>
            </a:r>
            <a:r>
              <a:rPr lang="en-US" sz="1800" dirty="0" err="1">
                <a:solidFill>
                  <a:schemeClr val="tx1"/>
                </a:solidFill>
                <a:latin typeface="Times New Roman" panose="02020603050405020304" pitchFamily="18" charset="0"/>
                <a:cs typeface="Times New Roman" panose="02020603050405020304" pitchFamily="18" charset="0"/>
              </a:rPr>
              <a:t>în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scopul</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monitorizării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realizării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obiectivelor</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Programului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național</a:t>
            </a:r>
            <a:endParaRPr lang="en-US" sz="1800" dirty="0">
              <a:solidFill>
                <a:schemeClr val="tx1"/>
              </a:solidFill>
              <a:latin typeface="Times New Roman" panose="02020603050405020304" pitchFamily="18" charset="0"/>
              <a:cs typeface="Times New Roman" panose="02020603050405020304" pitchFamily="18" charset="0"/>
            </a:endParaRPr>
          </a:p>
          <a:p>
            <a:pPr algn="just" defTabSz="685800" eaLnBrk="0" fontAlgn="base" hangingPunct="0">
              <a:spcBef>
                <a:spcPct val="0"/>
              </a:spcBef>
              <a:spcAft>
                <a:spcPct val="0"/>
              </a:spcAft>
              <a:buClr>
                <a:srgbClr val="4F81BD">
                  <a:lumMod val="75000"/>
                </a:srgbClr>
              </a:buClr>
              <a:buFont typeface="Wingdings" panose="05000000000000000000" pitchFamily="2" charset="2"/>
              <a:buChar char="v"/>
              <a:defRPr/>
            </a:pPr>
            <a:r>
              <a:rPr lang="vi-VN" sz="1800" dirty="0">
                <a:solidFill>
                  <a:schemeClr val="tx1"/>
                </a:solidFill>
                <a:latin typeface="Times New Roman" panose="02020603050405020304" pitchFamily="18" charset="0"/>
                <a:cs typeface="Times New Roman" panose="02020603050405020304" pitchFamily="18" charset="0"/>
              </a:rPr>
              <a:t>Elaborarea și expedierea în instituțiile teritoriale si terțiare de specialitate a anchetei privind realizarea indicatorilor obiectivelor Programului.</a:t>
            </a:r>
            <a:r>
              <a:rPr lang="en-US" sz="1800" dirty="0">
                <a:solidFill>
                  <a:schemeClr val="tx1"/>
                </a:solidFill>
                <a:latin typeface="Times New Roman" panose="02020603050405020304" pitchFamily="18" charset="0"/>
                <a:cs typeface="Times New Roman" panose="02020603050405020304" pitchFamily="18" charset="0"/>
              </a:rPr>
              <a:t>  </a:t>
            </a:r>
            <a:endParaRPr lang="ro-RO" sz="1800" dirty="0">
              <a:solidFill>
                <a:schemeClr val="tx1"/>
              </a:solidFill>
              <a:latin typeface="Times New Roman" panose="02020603050405020304" pitchFamily="18" charset="0"/>
              <a:cs typeface="Times New Roman" panose="02020603050405020304" pitchFamily="18" charset="0"/>
            </a:endParaRPr>
          </a:p>
        </p:txBody>
      </p:sp>
      <p:sp>
        <p:nvSpPr>
          <p:cNvPr id="135" name="Google Shape;135;p17"/>
          <p:cNvSpPr txBox="1"/>
          <p:nvPr/>
        </p:nvSpPr>
        <p:spPr>
          <a:xfrm>
            <a:off x="188843" y="3123373"/>
            <a:ext cx="347870" cy="675860"/>
          </a:xfrm>
          <a:prstGeom prst="rect">
            <a:avLst/>
          </a:prstGeom>
          <a:noFill/>
          <a:ln>
            <a:noFill/>
          </a:ln>
        </p:spPr>
        <p:txBody>
          <a:bodyPr spcFirstLastPara="1" wrap="square" lIns="91425" tIns="91425" rIns="91425" bIns="91425" anchor="ctr" anchorCtr="0">
            <a:noAutofit/>
          </a:bodyPr>
          <a:lstStyle/>
          <a:p>
            <a:pPr algn="ctr" defTabSz="914378">
              <a:buClr>
                <a:srgbClr val="000000"/>
              </a:buClr>
            </a:pPr>
            <a:r>
              <a:rPr lang="en" sz="4800" b="1" kern="0" dirty="0">
                <a:solidFill>
                  <a:srgbClr val="FFFFFF"/>
                </a:solidFill>
                <a:latin typeface="Cabin Condensed"/>
                <a:ea typeface="Cabin Condensed"/>
                <a:cs typeface="Cabin Condensed"/>
                <a:sym typeface="Cabin Condensed"/>
              </a:rPr>
              <a:t>1</a:t>
            </a:r>
            <a:endParaRPr sz="4800" b="1" kern="0" dirty="0">
              <a:solidFill>
                <a:srgbClr val="FFFFFF"/>
              </a:solidFill>
              <a:latin typeface="Cabin Condensed"/>
              <a:ea typeface="Cabin Condensed"/>
              <a:cs typeface="Cabin Condensed"/>
              <a:sym typeface="Cabin Condensed"/>
            </a:endParaRPr>
          </a:p>
        </p:txBody>
      </p:sp>
      <p:pic>
        <p:nvPicPr>
          <p:cNvPr id="2" name="Imagine 1">
            <a:extLst>
              <a:ext uri="{FF2B5EF4-FFF2-40B4-BE49-F238E27FC236}">
                <a16:creationId xmlns:a16="http://schemas.microsoft.com/office/drawing/2014/main" id="{B5BDDD24-7CF9-419E-87CE-98E7F3A79D6E}"/>
              </a:ext>
            </a:extLst>
          </p:cNvPr>
          <p:cNvPicPr>
            <a:picLocks noChangeAspect="1"/>
          </p:cNvPicPr>
          <p:nvPr/>
        </p:nvPicPr>
        <p:blipFill>
          <a:blip r:embed="rId3"/>
          <a:stretch>
            <a:fillRect/>
          </a:stretch>
        </p:blipFill>
        <p:spPr>
          <a:xfrm>
            <a:off x="8192102" y="2048888"/>
            <a:ext cx="577651" cy="517893"/>
          </a:xfrm>
          <a:prstGeom prst="rect">
            <a:avLst/>
          </a:prstGeom>
        </p:spPr>
      </p:pic>
    </p:spTree>
    <p:extLst>
      <p:ext uri="{BB962C8B-B14F-4D97-AF65-F5344CB8AC3E}">
        <p14:creationId xmlns:p14="http://schemas.microsoft.com/office/powerpoint/2010/main" val="231702166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19"/>
          <p:cNvSpPr txBox="1">
            <a:spLocks noGrp="1"/>
          </p:cNvSpPr>
          <p:nvPr>
            <p:ph type="body" idx="1"/>
          </p:nvPr>
        </p:nvSpPr>
        <p:spPr>
          <a:xfrm>
            <a:off x="616227" y="1364146"/>
            <a:ext cx="4492487" cy="4124739"/>
          </a:xfrm>
          <a:prstGeom prst="rect">
            <a:avLst/>
          </a:prstGeom>
        </p:spPr>
        <p:txBody>
          <a:bodyPr spcFirstLastPara="1" vert="horz" wrap="square" lIns="0" tIns="0" rIns="0" bIns="0" anchor="t" anchorCtr="0">
            <a:noAutofit/>
          </a:bodyPr>
          <a:lstStyle/>
          <a:p>
            <a:pPr marL="171446" indent="-171446" algn="just" defTabSz="685784">
              <a:lnSpc>
                <a:spcPct val="90000"/>
              </a:lnSpc>
              <a:spcBef>
                <a:spcPts val="750"/>
              </a:spcBef>
              <a:spcAft>
                <a:spcPts val="675"/>
              </a:spcAft>
              <a:buClrTx/>
              <a:buSzTx/>
              <a:buFont typeface="Arial" panose="020B0604020202020204" pitchFamily="34" charset="0"/>
              <a:buChar char="•"/>
              <a:defRPr/>
            </a:pPr>
            <a:r>
              <a:rPr lang="vi-VN" sz="1800" dirty="0">
                <a:latin typeface="Times New Roman" panose="02020603050405020304" pitchFamily="18" charset="0"/>
              </a:rPr>
              <a:t>Evaluarea lunară cu analiza managementului infarctului miocardic acut din IMSP Institutul de Cardiologie, conform Protocolului Clinic Naţional și Instituțional: „Infarctul miocardic acut” cu efectuarea rapoartelor lunare și raportului anual pentru anul 20</a:t>
            </a:r>
            <a:r>
              <a:rPr lang="en-US" sz="1800" dirty="0">
                <a:latin typeface="Times New Roman" panose="02020603050405020304" pitchFamily="18" charset="0"/>
              </a:rPr>
              <a:t>21;</a:t>
            </a:r>
          </a:p>
          <a:p>
            <a:pPr marL="171446" indent="-171446" algn="just" defTabSz="685784">
              <a:lnSpc>
                <a:spcPct val="90000"/>
              </a:lnSpc>
              <a:spcBef>
                <a:spcPts val="750"/>
              </a:spcBef>
              <a:spcAft>
                <a:spcPts val="675"/>
              </a:spcAft>
              <a:buClrTx/>
              <a:buSzTx/>
              <a:buFont typeface="Arial" panose="020B0604020202020204" pitchFamily="34" charset="0"/>
              <a:buChar char="•"/>
              <a:defRPr/>
            </a:pPr>
            <a:r>
              <a:rPr lang="en-US" sz="1800" dirty="0" err="1">
                <a:latin typeface="Times New Roman" panose="02020603050405020304" pitchFamily="18" charset="0"/>
              </a:rPr>
              <a:t>Elaborarea</a:t>
            </a:r>
            <a:r>
              <a:rPr lang="en-US" sz="1800" dirty="0">
                <a:latin typeface="Times New Roman" panose="02020603050405020304" pitchFamily="18" charset="0"/>
              </a:rPr>
              <a:t> </a:t>
            </a:r>
            <a:r>
              <a:rPr lang="en-US" sz="1800" dirty="0" err="1">
                <a:latin typeface="Times New Roman" panose="02020603050405020304" pitchFamily="18" charset="0"/>
              </a:rPr>
              <a:t>analizei</a:t>
            </a:r>
            <a:r>
              <a:rPr lang="en-US" sz="1800" dirty="0">
                <a:latin typeface="Times New Roman" panose="02020603050405020304" pitchFamily="18" charset="0"/>
              </a:rPr>
              <a:t> comparative </a:t>
            </a:r>
            <a:r>
              <a:rPr lang="en-US" sz="1800" dirty="0" err="1">
                <a:latin typeface="Times New Roman" panose="02020603050405020304" pitchFamily="18" charset="0"/>
              </a:rPr>
              <a:t>pentru</a:t>
            </a:r>
            <a:r>
              <a:rPr lang="en-US" sz="1800" dirty="0">
                <a:latin typeface="Times New Roman" panose="02020603050405020304" pitchFamily="18" charset="0"/>
              </a:rPr>
              <a:t> </a:t>
            </a:r>
            <a:r>
              <a:rPr lang="en-US" sz="1800" dirty="0" err="1">
                <a:latin typeface="Times New Roman" panose="02020603050405020304" pitchFamily="18" charset="0"/>
              </a:rPr>
              <a:t>perioada</a:t>
            </a:r>
            <a:r>
              <a:rPr lang="en-US" sz="1800" dirty="0">
                <a:latin typeface="Times New Roman" panose="02020603050405020304" pitchFamily="18" charset="0"/>
              </a:rPr>
              <a:t> </a:t>
            </a:r>
            <a:r>
              <a:rPr lang="en-US" sz="1800" dirty="0" err="1">
                <a:latin typeface="Times New Roman" panose="02020603050405020304" pitchFamily="18" charset="0"/>
              </a:rPr>
              <a:t>anilor</a:t>
            </a:r>
            <a:r>
              <a:rPr lang="en-US" sz="1800" dirty="0">
                <a:latin typeface="Times New Roman" panose="02020603050405020304" pitchFamily="18" charset="0"/>
              </a:rPr>
              <a:t> 2015-2020. </a:t>
            </a:r>
          </a:p>
          <a:p>
            <a:pPr marL="171446" indent="-171446" algn="just" defTabSz="685784">
              <a:lnSpc>
                <a:spcPct val="90000"/>
              </a:lnSpc>
              <a:spcBef>
                <a:spcPts val="750"/>
              </a:spcBef>
              <a:spcAft>
                <a:spcPts val="675"/>
              </a:spcAft>
              <a:buClrTx/>
              <a:buSzTx/>
              <a:buFont typeface="Arial" panose="020B0604020202020204" pitchFamily="34" charset="0"/>
              <a:buChar char="•"/>
              <a:defRPr/>
            </a:pPr>
            <a:r>
              <a:rPr lang="vi-VN" sz="1800" dirty="0">
                <a:latin typeface="Times New Roman" panose="02020603050405020304" pitchFamily="18" charset="0"/>
              </a:rPr>
              <a:t>Monitorizarea implementării actelor normative şi analiza documentelor medicale primare din teritoriu prin prisma Protocoalelor Clinice Naţionale, standardelor medicale de diagnostic şi tratament, algoritmilor de conduită în cadrul consultaţiilor pacienţilor din Serviciul consultativ-diagnostic de ambulator. </a:t>
            </a:r>
          </a:p>
          <a:p>
            <a:endParaRPr dirty="0"/>
          </a:p>
        </p:txBody>
      </p:sp>
      <p:sp>
        <p:nvSpPr>
          <p:cNvPr id="148" name="Google Shape;148;p19"/>
          <p:cNvSpPr txBox="1">
            <a:spLocks noGrp="1"/>
          </p:cNvSpPr>
          <p:nvPr>
            <p:ph type="sldNum" idx="12"/>
          </p:nvPr>
        </p:nvSpPr>
        <p:spPr>
          <a:xfrm>
            <a:off x="8603825" y="5587750"/>
            <a:ext cx="349200" cy="279900"/>
          </a:xfrm>
          <a:prstGeom prst="rect">
            <a:avLst/>
          </a:prstGeom>
        </p:spPr>
        <p:txBody>
          <a:bodyPr spcFirstLastPara="1" vert="horz" wrap="square" lIns="0" tIns="0" rIns="0" bIns="0" anchor="ctr" anchorCtr="0">
            <a:noAutofit/>
          </a:bodyPr>
          <a:lstStyle/>
          <a:p>
            <a:pPr defTabSz="914378">
              <a:buClr>
                <a:srgbClr val="000000"/>
              </a:buClr>
            </a:pPr>
            <a:fld id="{00000000-1234-1234-1234-123412341234}" type="slidenum">
              <a:rPr lang="en" kern="0">
                <a:solidFill>
                  <a:srgbClr val="7D8A8D"/>
                </a:solidFill>
              </a:rPr>
              <a:pPr defTabSz="914378">
                <a:buClr>
                  <a:srgbClr val="000000"/>
                </a:buClr>
              </a:pPr>
              <a:t>89</a:t>
            </a:fld>
            <a:endParaRPr kern="0">
              <a:solidFill>
                <a:srgbClr val="7D8A8D"/>
              </a:solidFill>
            </a:endParaRPr>
          </a:p>
        </p:txBody>
      </p:sp>
      <p:pic>
        <p:nvPicPr>
          <p:cNvPr id="2" name="Imagine 1">
            <a:extLst>
              <a:ext uri="{FF2B5EF4-FFF2-40B4-BE49-F238E27FC236}">
                <a16:creationId xmlns:a16="http://schemas.microsoft.com/office/drawing/2014/main" id="{3CF41912-9E35-4BBC-A225-E0808FC93F71}"/>
              </a:ext>
            </a:extLst>
          </p:cNvPr>
          <p:cNvPicPr>
            <a:picLocks noChangeAspect="1"/>
          </p:cNvPicPr>
          <p:nvPr/>
        </p:nvPicPr>
        <p:blipFill>
          <a:blip r:embed="rId3"/>
          <a:stretch>
            <a:fillRect/>
          </a:stretch>
        </p:blipFill>
        <p:spPr>
          <a:xfrm>
            <a:off x="8180286" y="2069824"/>
            <a:ext cx="609730" cy="546653"/>
          </a:xfrm>
          <a:prstGeom prst="rect">
            <a:avLst/>
          </a:prstGeom>
        </p:spPr>
      </p:pic>
    </p:spTree>
    <p:extLst>
      <p:ext uri="{BB962C8B-B14F-4D97-AF65-F5344CB8AC3E}">
        <p14:creationId xmlns:p14="http://schemas.microsoft.com/office/powerpoint/2010/main" val="10647764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063228"/>
            <a:ext cx="6172200" cy="1015622"/>
          </a:xfrm>
        </p:spPr>
        <p:txBody>
          <a:bodyPr>
            <a:normAutofit fontScale="90000"/>
          </a:bodyPr>
          <a:lstStyle/>
          <a:p>
            <a:r>
              <a:rPr lang="ro-RO" sz="2400" b="1" dirty="0">
                <a:solidFill>
                  <a:srgbClr val="FFFF00"/>
                </a:solidFill>
              </a:rPr>
              <a:t>METODE DE FORMARE </a:t>
            </a:r>
            <a:r>
              <a:rPr lang="ro-RO" sz="2400" b="1" dirty="0" smtClean="0">
                <a:solidFill>
                  <a:srgbClr val="FFFF00"/>
                </a:solidFill>
              </a:rPr>
              <a:t>PROFESIONALĂ</a:t>
            </a:r>
            <a:r>
              <a:rPr lang="en-US" sz="2400" b="1" dirty="0" smtClean="0">
                <a:solidFill>
                  <a:srgbClr val="FFFF00"/>
                </a:solidFill>
              </a:rPr>
              <a:t/>
            </a:r>
            <a:br>
              <a:rPr lang="en-US" sz="2400" b="1" dirty="0" smtClean="0">
                <a:solidFill>
                  <a:srgbClr val="FFFF00"/>
                </a:solidFill>
              </a:rPr>
            </a:br>
            <a:r>
              <a:rPr lang="en-US" sz="2400" b="1" dirty="0" smtClean="0">
                <a:solidFill>
                  <a:srgbClr val="FFFF00"/>
                </a:solidFill>
              </a:rPr>
              <a:t>(</a:t>
            </a:r>
            <a:r>
              <a:rPr lang="ro-RO" sz="2000" dirty="0">
                <a:solidFill>
                  <a:srgbClr val="FFFF00"/>
                </a:solidFill>
                <a:latin typeface="Times New Roman" panose="02020603050405020304" pitchFamily="18" charset="0"/>
                <a:ea typeface="Times New Roman" panose="02020603050405020304" pitchFamily="18" charset="0"/>
              </a:rPr>
              <a:t>lucrătorilor   medicali </a:t>
            </a:r>
            <a:r>
              <a:rPr lang="ro-RO" sz="2000" dirty="0" err="1">
                <a:solidFill>
                  <a:srgbClr val="FFFF00"/>
                </a:solidFill>
                <a:latin typeface="Times New Roman" panose="02020603050405020304" pitchFamily="18" charset="0"/>
                <a:ea typeface="Times New Roman" panose="02020603050405020304" pitchFamily="18" charset="0"/>
              </a:rPr>
              <a:t>şi</a:t>
            </a:r>
            <a:r>
              <a:rPr lang="ro-RO" sz="2000" dirty="0">
                <a:solidFill>
                  <a:srgbClr val="FFFF00"/>
                </a:solidFill>
                <a:latin typeface="Times New Roman" panose="02020603050405020304" pitchFamily="18" charset="0"/>
                <a:ea typeface="Times New Roman" panose="02020603050405020304" pitchFamily="18" charset="0"/>
              </a:rPr>
              <a:t> farmaceutici cu studii </a:t>
            </a:r>
            <a:r>
              <a:rPr lang="ro-RO" sz="2000" dirty="0" smtClean="0">
                <a:solidFill>
                  <a:srgbClr val="FFFF00"/>
                </a:solidFill>
                <a:latin typeface="Times New Roman" panose="02020603050405020304" pitchFamily="18" charset="0"/>
                <a:ea typeface="Times New Roman" panose="02020603050405020304" pitchFamily="18" charset="0"/>
              </a:rPr>
              <a:t>medii</a:t>
            </a:r>
            <a:r>
              <a:rPr lang="en-US" sz="2000" dirty="0" smtClean="0">
                <a:solidFill>
                  <a:srgbClr val="FFFF00"/>
                </a:solidFill>
                <a:latin typeface="Times New Roman" panose="02020603050405020304" pitchFamily="18" charset="0"/>
                <a:ea typeface="Times New Roman" panose="02020603050405020304" pitchFamily="18" charset="0"/>
              </a:rPr>
              <a:t>)</a:t>
            </a:r>
            <a:r>
              <a:rPr lang="ro-RO" sz="2000" dirty="0">
                <a:solidFill>
                  <a:srgbClr val="FFFF00"/>
                </a:solidFill>
              </a:rPr>
              <a:t/>
            </a:r>
            <a:br>
              <a:rPr lang="ro-RO" sz="2000" dirty="0">
                <a:solidFill>
                  <a:srgbClr val="FFFF00"/>
                </a:solidFill>
              </a:rPr>
            </a:br>
            <a:endParaRPr lang="ro-RO" sz="2000" dirty="0">
              <a:solidFill>
                <a:srgbClr val="FFFF00"/>
              </a:solidFill>
            </a:endParaRPr>
          </a:p>
        </p:txBody>
      </p:sp>
      <p:pic>
        <p:nvPicPr>
          <p:cNvPr id="3074" name="Picture 2" descr="C:\Users\Andritchi\Desktop\descărcare.jpg"/>
          <p:cNvPicPr>
            <a:picLocks noChangeAspect="1" noChangeArrowheads="1"/>
          </p:cNvPicPr>
          <p:nvPr/>
        </p:nvPicPr>
        <p:blipFill>
          <a:blip r:embed="rId2" cstate="print"/>
          <a:srcRect/>
          <a:stretch>
            <a:fillRect/>
          </a:stretch>
        </p:blipFill>
        <p:spPr bwMode="auto">
          <a:xfrm>
            <a:off x="4860032" y="2636912"/>
            <a:ext cx="4137550" cy="2255108"/>
          </a:xfrm>
          <a:prstGeom prst="rect">
            <a:avLst/>
          </a:prstGeom>
          <a:noFill/>
        </p:spPr>
      </p:pic>
      <p:sp>
        <p:nvSpPr>
          <p:cNvPr id="3" name="Прямоугольник 2">
            <a:extLst>
              <a:ext uri="{FF2B5EF4-FFF2-40B4-BE49-F238E27FC236}">
                <a16:creationId xmlns:a16="http://schemas.microsoft.com/office/drawing/2014/main" id="{91A28A24-9692-4AFA-863E-C7B4284D5938}"/>
              </a:ext>
            </a:extLst>
          </p:cNvPr>
          <p:cNvSpPr/>
          <p:nvPr/>
        </p:nvSpPr>
        <p:spPr>
          <a:xfrm>
            <a:off x="852617" y="2251755"/>
            <a:ext cx="3431351" cy="3139321"/>
          </a:xfrm>
          <a:prstGeom prst="rect">
            <a:avLst/>
          </a:prstGeom>
        </p:spPr>
        <p:txBody>
          <a:bodyPr wrap="square">
            <a:spAutoFit/>
          </a:bodyPr>
          <a:lstStyle/>
          <a:p>
            <a:pPr algn="just">
              <a:spcAft>
                <a:spcPts val="0"/>
              </a:spcAft>
              <a:tabLst>
                <a:tab pos="381000" algn="l"/>
              </a:tabLst>
            </a:pPr>
            <a:r>
              <a:rPr lang="ro-RO" dirty="0">
                <a:latin typeface="Times New Roman" panose="02020603050405020304" pitchFamily="18" charset="0"/>
                <a:ea typeface="Times New Roman" panose="02020603050405020304" pitchFamily="18" charset="0"/>
              </a:rPr>
              <a:t>	Perfecţionarea şi specializarea</a:t>
            </a:r>
            <a:r>
              <a:rPr lang="ro-RO" b="1" dirty="0">
                <a:latin typeface="Times New Roman" panose="02020603050405020304" pitchFamily="18" charset="0"/>
                <a:ea typeface="Times New Roman" panose="02020603050405020304" pitchFamily="18" charset="0"/>
              </a:rPr>
              <a:t> (</a:t>
            </a:r>
            <a:r>
              <a:rPr lang="ro-RO" dirty="0">
                <a:latin typeface="Times New Roman" panose="02020603050405020304" pitchFamily="18" charset="0"/>
                <a:ea typeface="Times New Roman" panose="02020603050405020304" pitchFamily="18" charset="0"/>
              </a:rPr>
              <a:t>conform planului ) în cadrul– ,,Centrul de Formare Profesională a lucrătorilor   medicali şi farmaceutici cu studii medii” pentru 2021 </a:t>
            </a:r>
            <a:r>
              <a:rPr lang="ro-RO" dirty="0" smtClean="0">
                <a:latin typeface="Times New Roman" panose="02020603050405020304" pitchFamily="18" charset="0"/>
                <a:ea typeface="Times New Roman" panose="02020603050405020304" pitchFamily="18" charset="0"/>
              </a:rPr>
              <a:t>:</a:t>
            </a:r>
            <a:endParaRPr lang="en-US" dirty="0" smtClean="0">
              <a:latin typeface="Times New Roman" panose="02020603050405020304" pitchFamily="18" charset="0"/>
              <a:ea typeface="Times New Roman" panose="02020603050405020304" pitchFamily="18" charset="0"/>
            </a:endParaRPr>
          </a:p>
          <a:p>
            <a:pPr algn="just">
              <a:spcAft>
                <a:spcPts val="0"/>
              </a:spcAft>
              <a:tabLst>
                <a:tab pos="381000" algn="l"/>
              </a:tabLst>
            </a:pPr>
            <a:endParaRPr lang="ru-RU" dirty="0">
              <a:latin typeface="Times New Roman" panose="02020603050405020304" pitchFamily="18" charset="0"/>
              <a:ea typeface="Times New Roman" panose="02020603050405020304" pitchFamily="18" charset="0"/>
            </a:endParaRPr>
          </a:p>
          <a:p>
            <a:pPr marL="285750" indent="-285750" algn="just">
              <a:spcAft>
                <a:spcPts val="0"/>
              </a:spcAft>
              <a:buFont typeface="Wingdings" panose="05000000000000000000" pitchFamily="2" charset="2"/>
              <a:buChar char="Ø"/>
            </a:pPr>
            <a:r>
              <a:rPr lang="ro-RO" dirty="0">
                <a:latin typeface="Times New Roman" panose="02020603050405020304" pitchFamily="18" charset="0"/>
                <a:ea typeface="Times New Roman" panose="02020603050405020304" pitchFamily="18" charset="0"/>
              </a:rPr>
              <a:t>Specializare – 3 pers.</a:t>
            </a:r>
            <a:endParaRPr lang="ru-RU" dirty="0">
              <a:latin typeface="Times New Roman" panose="02020603050405020304" pitchFamily="18" charset="0"/>
              <a:ea typeface="Times New Roman" panose="02020603050405020304" pitchFamily="18" charset="0"/>
            </a:endParaRPr>
          </a:p>
          <a:p>
            <a:pPr marL="285750" indent="-285750" algn="just">
              <a:spcAft>
                <a:spcPts val="0"/>
              </a:spcAft>
              <a:buFont typeface="Wingdings" panose="05000000000000000000" pitchFamily="2" charset="2"/>
              <a:buChar char="Ø"/>
            </a:pPr>
            <a:r>
              <a:rPr lang="ro-RO" dirty="0">
                <a:latin typeface="Times New Roman" panose="02020603050405020304" pitchFamily="18" charset="0"/>
                <a:ea typeface="Times New Roman" panose="02020603050405020304" pitchFamily="18" charset="0"/>
              </a:rPr>
              <a:t>Perfecţionarea  planică –  18, </a:t>
            </a:r>
            <a:endParaRPr lang="ru-RU" dirty="0">
              <a:latin typeface="Times New Roman" panose="02020603050405020304" pitchFamily="18" charset="0"/>
              <a:ea typeface="Times New Roman" panose="02020603050405020304" pitchFamily="18" charset="0"/>
            </a:endParaRPr>
          </a:p>
          <a:p>
            <a:pPr marL="285750" indent="-285750" algn="just">
              <a:spcAft>
                <a:spcPts val="0"/>
              </a:spcAft>
              <a:buFont typeface="Wingdings" panose="05000000000000000000" pitchFamily="2" charset="2"/>
              <a:buChar char="Ø"/>
            </a:pPr>
            <a:r>
              <a:rPr lang="it-IT" dirty="0">
                <a:latin typeface="Times New Roman" panose="02020603050405020304" pitchFamily="18" charset="0"/>
                <a:ea typeface="Times New Roman" panose="02020603050405020304" pitchFamily="18" charset="0"/>
              </a:rPr>
              <a:t>Perfecţionarea tematică – 8,  </a:t>
            </a:r>
            <a:endParaRPr lang="ro-RO" dirty="0">
              <a:latin typeface="Times New Roman" panose="02020603050405020304" pitchFamily="18" charset="0"/>
              <a:ea typeface="Times New Roman" panose="02020603050405020304" pitchFamily="18" charset="0"/>
            </a:endParaRPr>
          </a:p>
          <a:p>
            <a:pPr algn="just">
              <a:spcAft>
                <a:spcPts val="0"/>
              </a:spcAft>
            </a:pPr>
            <a:r>
              <a:rPr lang="en-US" dirty="0" smtClean="0">
                <a:latin typeface="Times New Roman" panose="02020603050405020304" pitchFamily="18" charset="0"/>
                <a:ea typeface="Times New Roman" panose="02020603050405020304" pitchFamily="18" charset="0"/>
              </a:rPr>
              <a:t>  </a:t>
            </a:r>
            <a:r>
              <a:rPr lang="ro-RO" dirty="0" smtClean="0">
                <a:latin typeface="Times New Roman" panose="02020603050405020304" pitchFamily="18" charset="0"/>
                <a:ea typeface="Times New Roman" panose="02020603050405020304" pitchFamily="18" charset="0"/>
              </a:rPr>
              <a:t>S</a:t>
            </a:r>
            <a:r>
              <a:rPr lang="it-IT" dirty="0">
                <a:latin typeface="Times New Roman" panose="02020603050405020304" pitchFamily="18" charset="0"/>
                <a:ea typeface="Times New Roman" panose="02020603050405020304" pitchFamily="18" charset="0"/>
              </a:rPr>
              <a:t>uma estimativa =39683.00lei</a:t>
            </a:r>
            <a:endParaRPr lang="ru-RU"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4930466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9" name="Google Shape;359;p35"/>
          <p:cNvSpPr txBox="1">
            <a:spLocks noGrp="1"/>
          </p:cNvSpPr>
          <p:nvPr>
            <p:ph type="sldNum" idx="12"/>
          </p:nvPr>
        </p:nvSpPr>
        <p:spPr>
          <a:xfrm>
            <a:off x="8603825" y="5587750"/>
            <a:ext cx="349200" cy="279900"/>
          </a:xfrm>
          <a:prstGeom prst="rect">
            <a:avLst/>
          </a:prstGeom>
        </p:spPr>
        <p:txBody>
          <a:bodyPr spcFirstLastPara="1" vert="horz" wrap="square" lIns="0" tIns="0" rIns="0" bIns="0" anchor="ctr" anchorCtr="0">
            <a:noAutofit/>
          </a:bodyPr>
          <a:lstStyle/>
          <a:p>
            <a:pPr defTabSz="914378" fontAlgn="auto">
              <a:spcBef>
                <a:spcPts val="0"/>
              </a:spcBef>
              <a:spcAft>
                <a:spcPts val="0"/>
              </a:spcAft>
              <a:buClr>
                <a:srgbClr val="000000"/>
              </a:buClr>
              <a:defRPr/>
            </a:pPr>
            <a:fld id="{00000000-1234-1234-1234-123412341234}" type="slidenum">
              <a:rPr lang="en" sz="1300" kern="0">
                <a:solidFill>
                  <a:srgbClr val="FFFFFF"/>
                </a:solidFill>
                <a:latin typeface="News Cycle"/>
                <a:sym typeface="News Cycle"/>
              </a:rPr>
              <a:pPr defTabSz="914378" fontAlgn="auto">
                <a:spcBef>
                  <a:spcPts val="0"/>
                </a:spcBef>
                <a:spcAft>
                  <a:spcPts val="0"/>
                </a:spcAft>
                <a:buClr>
                  <a:srgbClr val="000000"/>
                </a:buClr>
                <a:defRPr/>
              </a:pPr>
              <a:t>90</a:t>
            </a:fld>
            <a:endParaRPr sz="1300" kern="0">
              <a:solidFill>
                <a:srgbClr val="FFFFFF"/>
              </a:solidFill>
              <a:latin typeface="News Cycle"/>
              <a:sym typeface="News Cycle"/>
            </a:endParaRPr>
          </a:p>
        </p:txBody>
      </p:sp>
      <p:grpSp>
        <p:nvGrpSpPr>
          <p:cNvPr id="360" name="Google Shape;360;p35"/>
          <p:cNvGrpSpPr/>
          <p:nvPr/>
        </p:nvGrpSpPr>
        <p:grpSpPr>
          <a:xfrm>
            <a:off x="1475656" y="1052736"/>
            <a:ext cx="5976664" cy="4535013"/>
            <a:chOff x="1177450" y="241631"/>
            <a:chExt cx="6173152" cy="3616776"/>
          </a:xfrm>
        </p:grpSpPr>
        <p:sp>
          <p:nvSpPr>
            <p:cNvPr id="361" name="Google Shape;361;p35"/>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lt2"/>
            </a:solidFill>
            <a:ln>
              <a:noFill/>
            </a:ln>
          </p:spPr>
          <p:txBody>
            <a:bodyPr spcFirstLastPara="1" wrap="square" lIns="91425" tIns="45700" rIns="91425" bIns="45700" anchor="ctr" anchorCtr="0">
              <a:noAutofit/>
            </a:bodyPr>
            <a:lstStyle/>
            <a:p>
              <a:pPr defTabSz="914378" fontAlgn="auto">
                <a:spcBef>
                  <a:spcPts val="0"/>
                </a:spcBef>
                <a:spcAft>
                  <a:spcPts val="0"/>
                </a:spcAft>
                <a:buClr>
                  <a:srgbClr val="000000"/>
                </a:buClr>
                <a:defRPr/>
              </a:pPr>
              <a:endParaRPr kern="0">
                <a:solidFill>
                  <a:srgbClr val="000000"/>
                </a:solidFill>
                <a:latin typeface="Calibri"/>
                <a:ea typeface="Calibri"/>
                <a:cs typeface="Calibri"/>
                <a:sym typeface="Calibri"/>
              </a:endParaRPr>
            </a:p>
          </p:txBody>
        </p:sp>
        <p:sp>
          <p:nvSpPr>
            <p:cNvPr id="362" name="Google Shape;362;p35"/>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lt2"/>
            </a:solidFill>
            <a:ln>
              <a:noFill/>
            </a:ln>
            <a:effectLst>
              <a:outerShdw blurRad="57150" dist="28575" dir="5400000" algn="bl" rotWithShape="0">
                <a:schemeClr val="dk1">
                  <a:alpha val="30000"/>
                </a:schemeClr>
              </a:outerShdw>
            </a:effectLst>
          </p:spPr>
          <p:txBody>
            <a:bodyPr spcFirstLastPara="1" wrap="square" lIns="91425" tIns="45700" rIns="91425" bIns="45700" anchor="ctr" anchorCtr="0">
              <a:noAutofit/>
            </a:bodyPr>
            <a:lstStyle/>
            <a:p>
              <a:pPr defTabSz="914378" fontAlgn="auto">
                <a:spcBef>
                  <a:spcPts val="0"/>
                </a:spcBef>
                <a:spcAft>
                  <a:spcPts val="0"/>
                </a:spcAft>
                <a:buClr>
                  <a:srgbClr val="000000"/>
                </a:buClr>
                <a:defRPr/>
              </a:pPr>
              <a:endParaRPr kern="0">
                <a:solidFill>
                  <a:srgbClr val="000000"/>
                </a:solidFill>
                <a:latin typeface="Calibri"/>
                <a:ea typeface="Calibri"/>
                <a:cs typeface="Calibri"/>
                <a:sym typeface="Calibri"/>
              </a:endParaRPr>
            </a:p>
          </p:txBody>
        </p:sp>
        <p:sp>
          <p:nvSpPr>
            <p:cNvPr id="363" name="Google Shape;363;p35"/>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lt1"/>
            </a:solidFill>
            <a:ln>
              <a:noFill/>
            </a:ln>
          </p:spPr>
          <p:txBody>
            <a:bodyPr spcFirstLastPara="1" wrap="square" lIns="91425" tIns="45700" rIns="91425" bIns="45700" anchor="ctr" anchorCtr="0">
              <a:noAutofit/>
            </a:bodyPr>
            <a:lstStyle/>
            <a:p>
              <a:pPr defTabSz="914378" fontAlgn="auto">
                <a:spcBef>
                  <a:spcPts val="0"/>
                </a:spcBef>
                <a:spcAft>
                  <a:spcPts val="0"/>
                </a:spcAft>
                <a:buClr>
                  <a:srgbClr val="000000"/>
                </a:buClr>
                <a:defRPr/>
              </a:pPr>
              <a:endParaRPr kern="0">
                <a:solidFill>
                  <a:srgbClr val="000000"/>
                </a:solidFill>
                <a:latin typeface="Calibri"/>
                <a:ea typeface="Calibri"/>
                <a:cs typeface="Calibri"/>
                <a:sym typeface="Calibri"/>
              </a:endParaRPr>
            </a:p>
          </p:txBody>
        </p:sp>
        <p:sp>
          <p:nvSpPr>
            <p:cNvPr id="364" name="Google Shape;364;p35"/>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lt2"/>
            </a:solidFill>
            <a:ln>
              <a:noFill/>
            </a:ln>
          </p:spPr>
          <p:txBody>
            <a:bodyPr spcFirstLastPara="1" wrap="square" lIns="91425" tIns="45700" rIns="91425" bIns="45700" anchor="ctr" anchorCtr="0">
              <a:noAutofit/>
            </a:bodyPr>
            <a:lstStyle/>
            <a:p>
              <a:pPr defTabSz="914378" fontAlgn="auto">
                <a:spcBef>
                  <a:spcPts val="0"/>
                </a:spcBef>
                <a:spcAft>
                  <a:spcPts val="0"/>
                </a:spcAft>
                <a:buClr>
                  <a:srgbClr val="000000"/>
                </a:buClr>
                <a:defRPr/>
              </a:pPr>
              <a:endParaRPr kern="0">
                <a:solidFill>
                  <a:srgbClr val="000000"/>
                </a:solidFill>
                <a:latin typeface="Calibri"/>
                <a:ea typeface="Calibri"/>
                <a:cs typeface="Calibri"/>
                <a:sym typeface="Calibri"/>
              </a:endParaRPr>
            </a:p>
          </p:txBody>
        </p:sp>
      </p:grpSp>
      <p:sp>
        <p:nvSpPr>
          <p:cNvPr id="365" name="Google Shape;365;p35"/>
          <p:cNvSpPr txBox="1">
            <a:spLocks noGrp="1"/>
          </p:cNvSpPr>
          <p:nvPr>
            <p:ph type="body" idx="4294967295"/>
          </p:nvPr>
        </p:nvSpPr>
        <p:spPr>
          <a:xfrm>
            <a:off x="482475" y="991403"/>
            <a:ext cx="3819182" cy="4297968"/>
          </a:xfrm>
          <a:prstGeom prst="rect">
            <a:avLst/>
          </a:prstGeom>
        </p:spPr>
        <p:txBody>
          <a:bodyPr spcFirstLastPara="1" vert="horz" wrap="square" lIns="0" tIns="0" rIns="0" bIns="0" anchor="ctr" anchorCtr="0">
            <a:noAutofit/>
          </a:bodyPr>
          <a:lstStyle/>
          <a:p>
            <a:pPr marL="0" indent="0" algn="ctr">
              <a:spcBef>
                <a:spcPts val="600"/>
              </a:spcBef>
              <a:buNone/>
            </a:pPr>
            <a:endParaRPr lang="en-US" sz="2400" dirty="0" smtClean="0">
              <a:solidFill>
                <a:schemeClr val="lt1"/>
              </a:solidFill>
              <a:latin typeface="Times New Roman" panose="02020603050405020304" pitchFamily="18" charset="0"/>
              <a:cs typeface="Times New Roman" panose="02020603050405020304" pitchFamily="18" charset="0"/>
            </a:endParaRPr>
          </a:p>
          <a:p>
            <a:pPr marL="0" indent="0" algn="ctr">
              <a:spcBef>
                <a:spcPts val="600"/>
              </a:spcBef>
              <a:buNone/>
            </a:pPr>
            <a:endParaRPr lang="en-US" sz="2400" dirty="0">
              <a:solidFill>
                <a:schemeClr val="lt1"/>
              </a:solidFill>
              <a:latin typeface="Times New Roman" panose="02020603050405020304" pitchFamily="18" charset="0"/>
              <a:cs typeface="Times New Roman" panose="02020603050405020304" pitchFamily="18" charset="0"/>
            </a:endParaRPr>
          </a:p>
          <a:p>
            <a:pPr marL="0" indent="0" algn="ctr">
              <a:spcBef>
                <a:spcPts val="600"/>
              </a:spcBef>
              <a:buNone/>
            </a:pPr>
            <a:endParaRPr lang="en-US" sz="2400" dirty="0">
              <a:solidFill>
                <a:schemeClr val="lt1"/>
              </a:solidFill>
            </a:endParaRPr>
          </a:p>
          <a:p>
            <a:pPr marL="0" indent="0" algn="ctr">
              <a:spcBef>
                <a:spcPts val="600"/>
              </a:spcBef>
              <a:buNone/>
            </a:pPr>
            <a:endParaRPr lang="en-US" sz="2400" dirty="0">
              <a:solidFill>
                <a:schemeClr val="lt1"/>
              </a:solidFill>
            </a:endParaRPr>
          </a:p>
          <a:p>
            <a:pPr marL="0" indent="0" algn="ctr">
              <a:spcBef>
                <a:spcPts val="600"/>
              </a:spcBef>
              <a:buNone/>
            </a:pPr>
            <a:r>
              <a:rPr lang="ro-RO" sz="2400" dirty="0">
                <a:solidFill>
                  <a:schemeClr val="lt1"/>
                </a:solidFill>
              </a:rPr>
              <a:t> </a:t>
            </a:r>
          </a:p>
        </p:txBody>
      </p:sp>
      <p:sp>
        <p:nvSpPr>
          <p:cNvPr id="11" name="CasetăText 10">
            <a:extLst>
              <a:ext uri="{FF2B5EF4-FFF2-40B4-BE49-F238E27FC236}">
                <a16:creationId xmlns:a16="http://schemas.microsoft.com/office/drawing/2014/main" id="{4B265FDB-423C-405C-AEDD-53DD19F05E72}"/>
              </a:ext>
            </a:extLst>
          </p:cNvPr>
          <p:cNvSpPr txBox="1"/>
          <p:nvPr/>
        </p:nvSpPr>
        <p:spPr>
          <a:xfrm>
            <a:off x="2483768" y="1983741"/>
            <a:ext cx="3456384" cy="2169825"/>
          </a:xfrm>
          <a:prstGeom prst="rect">
            <a:avLst/>
          </a:prstGeom>
          <a:noFill/>
        </p:spPr>
        <p:txBody>
          <a:bodyPr wrap="square">
            <a:spAutoFit/>
          </a:bodyPr>
          <a:lstStyle/>
          <a:p>
            <a:pPr defTabSz="685800" fontAlgn="auto">
              <a:spcBef>
                <a:spcPts val="0"/>
              </a:spcBef>
              <a:spcAft>
                <a:spcPts val="0"/>
              </a:spcAft>
              <a:defRPr/>
            </a:pPr>
            <a:endParaRPr lang="it-IT" sz="2700" b="1" dirty="0">
              <a:solidFill>
                <a:srgbClr val="FF712A">
                  <a:lumMod val="60000"/>
                  <a:lumOff val="40000"/>
                </a:srgbClr>
              </a:solidFill>
              <a:latin typeface="Calibri" panose="020F0502020204030204"/>
            </a:endParaRPr>
          </a:p>
          <a:p>
            <a:pPr defTabSz="685800" fontAlgn="auto">
              <a:spcBef>
                <a:spcPts val="0"/>
              </a:spcBef>
              <a:spcAft>
                <a:spcPts val="0"/>
              </a:spcAft>
              <a:defRPr/>
            </a:pPr>
            <a:r>
              <a:rPr lang="it-IT" sz="2700" b="1" dirty="0">
                <a:solidFill>
                  <a:srgbClr val="FF712A">
                    <a:lumMod val="60000"/>
                    <a:lumOff val="40000"/>
                  </a:srgbClr>
                </a:solidFill>
                <a:latin typeface="Times New Roman" panose="02020603050405020304" pitchFamily="18" charset="0"/>
                <a:cs typeface="Times New Roman" panose="02020603050405020304" pitchFamily="18" charset="0"/>
              </a:rPr>
              <a:t>Organizarea CONFERINȚELOR ȘTIINȚIFICO-PRACTICE </a:t>
            </a:r>
            <a:endParaRPr lang="ro-RO" sz="2700" dirty="0">
              <a:solidFill>
                <a:srgbClr val="FF712A">
                  <a:lumMod val="60000"/>
                  <a:lumOff val="40000"/>
                </a:srgbClr>
              </a:solidFill>
              <a:latin typeface="Times New Roman" panose="02020603050405020304" pitchFamily="18" charset="0"/>
              <a:cs typeface="Times New Roman" panose="02020603050405020304" pitchFamily="18" charset="0"/>
            </a:endParaRPr>
          </a:p>
        </p:txBody>
      </p:sp>
      <p:pic>
        <p:nvPicPr>
          <p:cNvPr id="4" name="Imagine 3">
            <a:extLst>
              <a:ext uri="{FF2B5EF4-FFF2-40B4-BE49-F238E27FC236}">
                <a16:creationId xmlns:a16="http://schemas.microsoft.com/office/drawing/2014/main" id="{07FAE72E-3425-4159-9B4B-6C7EC18CE795}"/>
              </a:ext>
            </a:extLst>
          </p:cNvPr>
          <p:cNvPicPr>
            <a:picLocks noChangeAspect="1"/>
          </p:cNvPicPr>
          <p:nvPr/>
        </p:nvPicPr>
        <p:blipFill>
          <a:blip r:embed="rId3"/>
          <a:stretch>
            <a:fillRect/>
          </a:stretch>
        </p:blipFill>
        <p:spPr>
          <a:xfrm>
            <a:off x="6742519" y="4441068"/>
            <a:ext cx="265199" cy="237764"/>
          </a:xfrm>
          <a:prstGeom prst="rect">
            <a:avLst/>
          </a:prstGeom>
        </p:spPr>
      </p:pic>
    </p:spTree>
    <p:extLst>
      <p:ext uri="{BB962C8B-B14F-4D97-AF65-F5344CB8AC3E}">
        <p14:creationId xmlns:p14="http://schemas.microsoft.com/office/powerpoint/2010/main" val="419162757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9" name="Google Shape;359;p35"/>
          <p:cNvSpPr txBox="1">
            <a:spLocks noGrp="1"/>
          </p:cNvSpPr>
          <p:nvPr>
            <p:ph type="sldNum" idx="12"/>
          </p:nvPr>
        </p:nvSpPr>
        <p:spPr>
          <a:xfrm>
            <a:off x="8603825" y="5587750"/>
            <a:ext cx="349200" cy="279900"/>
          </a:xfrm>
          <a:prstGeom prst="rect">
            <a:avLst/>
          </a:prstGeom>
        </p:spPr>
        <p:txBody>
          <a:bodyPr spcFirstLastPara="1" vert="horz" wrap="square" lIns="0" tIns="0" rIns="0" bIns="0" anchor="ctr" anchorCtr="0">
            <a:noAutofit/>
          </a:bodyPr>
          <a:lstStyle/>
          <a:p>
            <a:pPr defTabSz="914378">
              <a:buClr>
                <a:srgbClr val="000000"/>
              </a:buClr>
            </a:pPr>
            <a:fld id="{00000000-1234-1234-1234-123412341234}" type="slidenum">
              <a:rPr lang="en" kern="0">
                <a:solidFill>
                  <a:srgbClr val="FFFFFF"/>
                </a:solidFill>
              </a:rPr>
              <a:pPr defTabSz="914378">
                <a:buClr>
                  <a:srgbClr val="000000"/>
                </a:buClr>
              </a:pPr>
              <a:t>91</a:t>
            </a:fld>
            <a:endParaRPr kern="0">
              <a:solidFill>
                <a:srgbClr val="FFFFFF"/>
              </a:solidFill>
            </a:endParaRPr>
          </a:p>
        </p:txBody>
      </p:sp>
      <p:grpSp>
        <p:nvGrpSpPr>
          <p:cNvPr id="360" name="Google Shape;360;p35"/>
          <p:cNvGrpSpPr/>
          <p:nvPr/>
        </p:nvGrpSpPr>
        <p:grpSpPr>
          <a:xfrm>
            <a:off x="396689" y="1411942"/>
            <a:ext cx="8350623" cy="4455708"/>
            <a:chOff x="1177450" y="241631"/>
            <a:chExt cx="6173152" cy="3616776"/>
          </a:xfrm>
        </p:grpSpPr>
        <p:sp>
          <p:nvSpPr>
            <p:cNvPr id="361" name="Google Shape;361;p35"/>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lt2"/>
            </a:solidFill>
            <a:ln>
              <a:noFill/>
            </a:ln>
          </p:spPr>
          <p:txBody>
            <a:bodyPr spcFirstLastPara="1" wrap="square" lIns="91425" tIns="45700" rIns="91425" bIns="45700" anchor="ctr" anchorCtr="0">
              <a:noAutofit/>
            </a:bodyPr>
            <a:lstStyle/>
            <a:p>
              <a:pPr defTabSz="914378">
                <a:buClr>
                  <a:srgbClr val="000000"/>
                </a:buClr>
              </a:pPr>
              <a:endParaRPr kern="0">
                <a:solidFill>
                  <a:srgbClr val="000000"/>
                </a:solidFill>
                <a:latin typeface="Calibri"/>
                <a:ea typeface="Calibri"/>
                <a:cs typeface="Calibri"/>
                <a:sym typeface="Calibri"/>
              </a:endParaRPr>
            </a:p>
          </p:txBody>
        </p:sp>
        <p:sp>
          <p:nvSpPr>
            <p:cNvPr id="362" name="Google Shape;362;p35"/>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lt2"/>
            </a:solidFill>
            <a:ln>
              <a:noFill/>
            </a:ln>
            <a:effectLst>
              <a:outerShdw blurRad="57150" dist="28575" dir="5400000" algn="bl" rotWithShape="0">
                <a:schemeClr val="dk1">
                  <a:alpha val="30000"/>
                </a:schemeClr>
              </a:outerShdw>
            </a:effectLst>
          </p:spPr>
          <p:txBody>
            <a:bodyPr spcFirstLastPara="1" wrap="square" lIns="91425" tIns="45700" rIns="91425" bIns="45700" anchor="ctr" anchorCtr="0">
              <a:noAutofit/>
            </a:bodyPr>
            <a:lstStyle/>
            <a:p>
              <a:pPr defTabSz="914378">
                <a:buClr>
                  <a:srgbClr val="000000"/>
                </a:buClr>
              </a:pPr>
              <a:endParaRPr kern="0">
                <a:solidFill>
                  <a:srgbClr val="000000"/>
                </a:solidFill>
                <a:latin typeface="Calibri"/>
                <a:ea typeface="Calibri"/>
                <a:cs typeface="Calibri"/>
                <a:sym typeface="Calibri"/>
              </a:endParaRPr>
            </a:p>
          </p:txBody>
        </p:sp>
        <p:sp>
          <p:nvSpPr>
            <p:cNvPr id="363" name="Google Shape;363;p35"/>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lt1"/>
            </a:solidFill>
            <a:ln>
              <a:noFill/>
            </a:ln>
          </p:spPr>
          <p:txBody>
            <a:bodyPr spcFirstLastPara="1" wrap="square" lIns="91425" tIns="45700" rIns="91425" bIns="45700" anchor="ctr" anchorCtr="0">
              <a:noAutofit/>
            </a:bodyPr>
            <a:lstStyle/>
            <a:p>
              <a:pPr defTabSz="914378">
                <a:buClr>
                  <a:srgbClr val="000000"/>
                </a:buClr>
              </a:pPr>
              <a:endParaRPr kern="0">
                <a:solidFill>
                  <a:srgbClr val="000000"/>
                </a:solidFill>
                <a:latin typeface="Calibri"/>
                <a:ea typeface="Calibri"/>
                <a:cs typeface="Calibri"/>
                <a:sym typeface="Calibri"/>
              </a:endParaRPr>
            </a:p>
          </p:txBody>
        </p:sp>
        <p:sp>
          <p:nvSpPr>
            <p:cNvPr id="364" name="Google Shape;364;p35"/>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lt2"/>
            </a:solidFill>
            <a:ln>
              <a:noFill/>
            </a:ln>
          </p:spPr>
          <p:txBody>
            <a:bodyPr spcFirstLastPara="1" wrap="square" lIns="91425" tIns="45700" rIns="91425" bIns="45700" anchor="ctr" anchorCtr="0">
              <a:noAutofit/>
            </a:bodyPr>
            <a:lstStyle/>
            <a:p>
              <a:pPr defTabSz="914378">
                <a:buClr>
                  <a:srgbClr val="000000"/>
                </a:buClr>
              </a:pPr>
              <a:endParaRPr kern="0">
                <a:solidFill>
                  <a:srgbClr val="000000"/>
                </a:solidFill>
                <a:latin typeface="Calibri"/>
                <a:ea typeface="Calibri"/>
                <a:cs typeface="Calibri"/>
                <a:sym typeface="Calibri"/>
              </a:endParaRPr>
            </a:p>
          </p:txBody>
        </p:sp>
      </p:grpSp>
      <p:sp>
        <p:nvSpPr>
          <p:cNvPr id="365" name="Google Shape;365;p35"/>
          <p:cNvSpPr txBox="1">
            <a:spLocks noGrp="1"/>
          </p:cNvSpPr>
          <p:nvPr>
            <p:ph type="body" idx="4294967295"/>
          </p:nvPr>
        </p:nvSpPr>
        <p:spPr>
          <a:xfrm>
            <a:off x="171451" y="857251"/>
            <a:ext cx="8842088" cy="625289"/>
          </a:xfrm>
          <a:prstGeom prst="rect">
            <a:avLst/>
          </a:prstGeom>
        </p:spPr>
        <p:txBody>
          <a:bodyPr spcFirstLastPara="1" vert="horz" wrap="square" lIns="0" tIns="0" rIns="0" bIns="0" anchor="ctr" anchorCtr="0">
            <a:noAutofit/>
          </a:bodyPr>
          <a:lstStyle/>
          <a:p>
            <a:pPr marL="0" indent="0" algn="ctr">
              <a:spcBef>
                <a:spcPts val="600"/>
              </a:spcBef>
              <a:buNone/>
            </a:pPr>
            <a:r>
              <a:rPr lang="pt-BR" sz="2100" dirty="0">
                <a:solidFill>
                  <a:schemeClr val="accent6"/>
                </a:solidFill>
                <a:latin typeface="Times New Roman" panose="02020603050405020304" pitchFamily="18" charset="0"/>
                <a:ea typeface="Cabin Condensed SemiBold"/>
                <a:cs typeface="Times New Roman" panose="02020603050405020304" pitchFamily="18" charset="0"/>
                <a:sym typeface="Cabin Condensed SemiBold"/>
              </a:rPr>
              <a:t>CONFERINȚE ȘTIINȚIFICO-PRACTICE </a:t>
            </a:r>
          </a:p>
        </p:txBody>
      </p:sp>
      <p:sp>
        <p:nvSpPr>
          <p:cNvPr id="11" name="CasetăText 10">
            <a:extLst>
              <a:ext uri="{FF2B5EF4-FFF2-40B4-BE49-F238E27FC236}">
                <a16:creationId xmlns:a16="http://schemas.microsoft.com/office/drawing/2014/main" id="{6B093A0C-BFE4-4363-A7C1-61C96AABB73B}"/>
              </a:ext>
            </a:extLst>
          </p:cNvPr>
          <p:cNvSpPr txBox="1"/>
          <p:nvPr/>
        </p:nvSpPr>
        <p:spPr>
          <a:xfrm>
            <a:off x="1345030" y="1769072"/>
            <a:ext cx="6494930" cy="3754874"/>
          </a:xfrm>
          <a:prstGeom prst="rect">
            <a:avLst/>
          </a:prstGeom>
          <a:noFill/>
        </p:spPr>
        <p:txBody>
          <a:bodyPr wrap="square">
            <a:spAutoFit/>
          </a:bodyPr>
          <a:lstStyle/>
          <a:p>
            <a:pPr marL="257175" indent="-257175">
              <a:buFont typeface="+mj-lt"/>
              <a:buAutoNum type="arabicPeriod"/>
            </a:pPr>
            <a:r>
              <a:rPr lang="ro-RO" sz="1400" dirty="0">
                <a:solidFill>
                  <a:schemeClr val="accent5">
                    <a:lumMod val="40000"/>
                    <a:lumOff val="60000"/>
                  </a:schemeClr>
                </a:solidFill>
                <a:latin typeface="Times New Roman" panose="02020603050405020304" pitchFamily="18" charset="0"/>
                <a:cs typeface="Times New Roman" panose="02020603050405020304" pitchFamily="18" charset="0"/>
              </a:rPr>
              <a:t>ORGANIZAREA SĂPTĂMÂNAL A WEB-CONFERINȚELOR CLINICE PENTRU TOTI MEDICII CARDIOLOGI, CU PREZENTĂRI DE CAZURI TEMATICE</a:t>
            </a:r>
            <a:endParaRPr lang="en-US" sz="1400" dirty="0">
              <a:solidFill>
                <a:schemeClr val="accent5">
                  <a:lumMod val="40000"/>
                  <a:lumOff val="60000"/>
                </a:schemeClr>
              </a:solidFill>
              <a:latin typeface="Times New Roman" panose="02020603050405020304" pitchFamily="18" charset="0"/>
              <a:cs typeface="Times New Roman" panose="02020603050405020304" pitchFamily="18" charset="0"/>
            </a:endParaRPr>
          </a:p>
          <a:p>
            <a:r>
              <a:rPr lang="en-US" sz="1400" dirty="0">
                <a:solidFill>
                  <a:schemeClr val="accent5">
                    <a:lumMod val="40000"/>
                    <a:lumOff val="60000"/>
                  </a:schemeClr>
                </a:solidFill>
                <a:latin typeface="Times New Roman" panose="02020603050405020304" pitchFamily="18" charset="0"/>
                <a:cs typeface="Times New Roman" panose="02020603050405020304" pitchFamily="18" charset="0"/>
              </a:rPr>
              <a:t>2.  </a:t>
            </a:r>
            <a:r>
              <a:rPr lang="ro-RO" sz="1400" dirty="0">
                <a:solidFill>
                  <a:schemeClr val="accent5">
                    <a:lumMod val="40000"/>
                    <a:lumOff val="60000"/>
                  </a:schemeClr>
                </a:solidFill>
                <a:latin typeface="Times New Roman" panose="02020603050405020304" pitchFamily="18" charset="0"/>
                <a:cs typeface="Times New Roman" panose="02020603050405020304" pitchFamily="18" charset="0"/>
              </a:rPr>
              <a:t>ORGANIZAREA ÎN COLABORARE CU COMPANIILE FARMACEUTICE A CONFERINȚELOR ȘTIINȚIFICE:</a:t>
            </a:r>
            <a:endParaRPr lang="en-US" sz="1400" dirty="0">
              <a:solidFill>
                <a:schemeClr val="accent5">
                  <a:lumMod val="40000"/>
                  <a:lumOff val="60000"/>
                </a:schemeClr>
              </a:solidFill>
              <a:latin typeface="Times New Roman" panose="02020603050405020304" pitchFamily="18" charset="0"/>
              <a:cs typeface="Times New Roman" panose="02020603050405020304" pitchFamily="18" charset="0"/>
            </a:endParaRPr>
          </a:p>
          <a:p>
            <a:pPr marL="257175" indent="-257175">
              <a:buFont typeface="+mj-lt"/>
              <a:buAutoNum type="arabicPeriod"/>
            </a:pPr>
            <a:r>
              <a:rPr lang="ro-RO" sz="1400" dirty="0">
                <a:solidFill>
                  <a:schemeClr val="accent5">
                    <a:lumMod val="40000"/>
                    <a:lumOff val="60000"/>
                  </a:schemeClr>
                </a:solidFill>
                <a:latin typeface="Times New Roman" panose="02020603050405020304" pitchFamily="18" charset="0"/>
                <a:cs typeface="Times New Roman" panose="02020603050405020304" pitchFamily="18" charset="0"/>
              </a:rPr>
              <a:t>”ROLUL TRIMETAZIDINEI IN TRATAMENTUL PACIENȚILOR POST-COVID” </a:t>
            </a:r>
          </a:p>
          <a:p>
            <a:pPr marL="257175" indent="-257175">
              <a:buFont typeface="+mj-lt"/>
              <a:buAutoNum type="arabicPeriod"/>
            </a:pPr>
            <a:r>
              <a:rPr lang="ro-RO" sz="1400" dirty="0">
                <a:solidFill>
                  <a:schemeClr val="accent5">
                    <a:lumMod val="40000"/>
                    <a:lumOff val="60000"/>
                  </a:schemeClr>
                </a:solidFill>
                <a:latin typeface="Times New Roman" panose="02020603050405020304" pitchFamily="18" charset="0"/>
                <a:cs typeface="Times New Roman" panose="02020603050405020304" pitchFamily="18" charset="0"/>
              </a:rPr>
              <a:t>„LOVITURA DUBLĂ ÎN TRATAMENTUL HTA”</a:t>
            </a:r>
          </a:p>
          <a:p>
            <a:pPr marL="257175" indent="-257175">
              <a:buFont typeface="+mj-lt"/>
              <a:buAutoNum type="arabicPeriod"/>
            </a:pPr>
            <a:r>
              <a:rPr lang="ro-RO" sz="1400" dirty="0">
                <a:solidFill>
                  <a:schemeClr val="accent5">
                    <a:lumMod val="40000"/>
                    <a:lumOff val="60000"/>
                  </a:schemeClr>
                </a:solidFill>
                <a:latin typeface="Times New Roman" panose="02020603050405020304" pitchFamily="18" charset="0"/>
                <a:cs typeface="Times New Roman" panose="02020603050405020304" pitchFamily="18" charset="0"/>
              </a:rPr>
              <a:t>„TERAPIA ANTITROMBOTICĂ ÎN PERIOADA COVID DIN PERSPECTIVA MEDICULUI GASTROENTEROLOG ȘI CARDIOLOG”</a:t>
            </a:r>
          </a:p>
          <a:p>
            <a:pPr marL="257175" indent="-257175">
              <a:buFont typeface="+mj-lt"/>
              <a:buAutoNum type="arabicPeriod"/>
            </a:pPr>
            <a:r>
              <a:rPr lang="ro-RO" sz="1400" dirty="0">
                <a:solidFill>
                  <a:schemeClr val="accent5">
                    <a:lumMod val="40000"/>
                    <a:lumOff val="60000"/>
                  </a:schemeClr>
                </a:solidFill>
                <a:latin typeface="Times New Roman" panose="02020603050405020304" pitchFamily="18" charset="0"/>
                <a:cs typeface="Times New Roman" panose="02020603050405020304" pitchFamily="18" charset="0"/>
              </a:rPr>
              <a:t>”ABORDAREA MULTIDISCIPLINARA A PACIENȚILOR CU SARS-COV 2”</a:t>
            </a:r>
          </a:p>
          <a:p>
            <a:pPr marL="257175" indent="-257175">
              <a:buFont typeface="+mj-lt"/>
              <a:buAutoNum type="arabicPeriod"/>
            </a:pPr>
            <a:r>
              <a:rPr lang="ro-RO" sz="1400" dirty="0">
                <a:solidFill>
                  <a:schemeClr val="accent5">
                    <a:lumMod val="40000"/>
                    <a:lumOff val="60000"/>
                  </a:schemeClr>
                </a:solidFill>
                <a:latin typeface="Times New Roman" panose="02020603050405020304" pitchFamily="18" charset="0"/>
                <a:cs typeface="Times New Roman" panose="02020603050405020304" pitchFamily="18" charset="0"/>
              </a:rPr>
              <a:t>“DE LA HIPERTENSIUNE LA INSUFICIENTA CARDIACA”</a:t>
            </a:r>
          </a:p>
          <a:p>
            <a:pPr marL="257175" indent="-257175">
              <a:buFont typeface="+mj-lt"/>
              <a:buAutoNum type="arabicPeriod"/>
            </a:pPr>
            <a:r>
              <a:rPr lang="ro-RO" sz="1400" dirty="0">
                <a:solidFill>
                  <a:schemeClr val="accent5">
                    <a:lumMod val="40000"/>
                    <a:lumOff val="60000"/>
                  </a:schemeClr>
                </a:solidFill>
                <a:latin typeface="Times New Roman" panose="02020603050405020304" pitchFamily="18" charset="0"/>
                <a:cs typeface="Times New Roman" panose="02020603050405020304" pitchFamily="18" charset="0"/>
              </a:rPr>
              <a:t>„NEVOIA DE CONTROL A FACTORILOR DE RISC CV IN CONTEXT PANDEMIC”</a:t>
            </a:r>
          </a:p>
          <a:p>
            <a:pPr marL="257175" indent="-257175">
              <a:buFont typeface="+mj-lt"/>
              <a:buAutoNum type="arabicPeriod"/>
            </a:pPr>
            <a:r>
              <a:rPr lang="ro-RO" sz="1400" dirty="0">
                <a:solidFill>
                  <a:schemeClr val="accent5">
                    <a:lumMod val="40000"/>
                    <a:lumOff val="60000"/>
                  </a:schemeClr>
                </a:solidFill>
                <a:latin typeface="Times New Roman" panose="02020603050405020304" pitchFamily="18" charset="0"/>
                <a:cs typeface="Times New Roman" panose="02020603050405020304" pitchFamily="18" charset="0"/>
              </a:rPr>
              <a:t>„TERAPIA ACTUALA A HIPERTENSIUNII ARTERIALE”</a:t>
            </a:r>
          </a:p>
          <a:p>
            <a:pPr marL="257175" indent="-257175">
              <a:buFont typeface="+mj-lt"/>
              <a:buAutoNum type="arabicPeriod"/>
            </a:pPr>
            <a:r>
              <a:rPr lang="ro-RO" sz="1400" dirty="0">
                <a:solidFill>
                  <a:schemeClr val="accent5">
                    <a:lumMod val="40000"/>
                    <a:lumOff val="60000"/>
                  </a:schemeClr>
                </a:solidFill>
                <a:latin typeface="Times New Roman" panose="02020603050405020304" pitchFamily="18" charset="0"/>
                <a:cs typeface="Times New Roman" panose="02020603050405020304" pitchFamily="18" charset="0"/>
              </a:rPr>
              <a:t>„CO-SENTOR O CALE SIGURA SI CONFORTABILA PENTRU PACIENȚII HIPERTENSIVI. DE LA ADERENTA LA TRATAMENT, LA EFICIENTA ANTIHIPERTENSIVĂ ”„</a:t>
            </a:r>
          </a:p>
        </p:txBody>
      </p:sp>
      <p:pic>
        <p:nvPicPr>
          <p:cNvPr id="2" name="Imagine 1">
            <a:extLst>
              <a:ext uri="{FF2B5EF4-FFF2-40B4-BE49-F238E27FC236}">
                <a16:creationId xmlns:a16="http://schemas.microsoft.com/office/drawing/2014/main" id="{6AE4815C-C76F-4153-A08B-3E2A6EA140DF}"/>
              </a:ext>
            </a:extLst>
          </p:cNvPr>
          <p:cNvPicPr>
            <a:picLocks noChangeAspect="1"/>
          </p:cNvPicPr>
          <p:nvPr/>
        </p:nvPicPr>
        <p:blipFill>
          <a:blip r:embed="rId3"/>
          <a:stretch>
            <a:fillRect/>
          </a:stretch>
        </p:blipFill>
        <p:spPr>
          <a:xfrm>
            <a:off x="4413949" y="5427207"/>
            <a:ext cx="426408" cy="382296"/>
          </a:xfrm>
          <a:prstGeom prst="rect">
            <a:avLst/>
          </a:prstGeom>
        </p:spPr>
      </p:pic>
    </p:spTree>
    <p:extLst>
      <p:ext uri="{BB962C8B-B14F-4D97-AF65-F5344CB8AC3E}">
        <p14:creationId xmlns:p14="http://schemas.microsoft.com/office/powerpoint/2010/main" val="260434149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9" name="Google Shape;359;p35"/>
          <p:cNvSpPr txBox="1">
            <a:spLocks noGrp="1"/>
          </p:cNvSpPr>
          <p:nvPr>
            <p:ph type="sldNum" idx="12"/>
          </p:nvPr>
        </p:nvSpPr>
        <p:spPr>
          <a:xfrm>
            <a:off x="8603825" y="5587750"/>
            <a:ext cx="349200" cy="279900"/>
          </a:xfrm>
          <a:prstGeom prst="rect">
            <a:avLst/>
          </a:prstGeom>
        </p:spPr>
        <p:txBody>
          <a:bodyPr spcFirstLastPara="1" vert="horz" wrap="square" lIns="0" tIns="0" rIns="0" bIns="0" anchor="ctr" anchorCtr="0">
            <a:noAutofit/>
          </a:bodyPr>
          <a:lstStyle/>
          <a:p>
            <a:pPr defTabSz="914378" fontAlgn="auto">
              <a:spcBef>
                <a:spcPts val="0"/>
              </a:spcBef>
              <a:spcAft>
                <a:spcPts val="0"/>
              </a:spcAft>
              <a:buClr>
                <a:srgbClr val="000000"/>
              </a:buClr>
              <a:defRPr/>
            </a:pPr>
            <a:fld id="{00000000-1234-1234-1234-123412341234}" type="slidenum">
              <a:rPr lang="en" sz="1300" kern="0">
                <a:solidFill>
                  <a:srgbClr val="FFFFFF"/>
                </a:solidFill>
                <a:latin typeface="News Cycle"/>
                <a:sym typeface="News Cycle"/>
              </a:rPr>
              <a:pPr defTabSz="914378" fontAlgn="auto">
                <a:spcBef>
                  <a:spcPts val="0"/>
                </a:spcBef>
                <a:spcAft>
                  <a:spcPts val="0"/>
                </a:spcAft>
                <a:buClr>
                  <a:srgbClr val="000000"/>
                </a:buClr>
                <a:defRPr/>
              </a:pPr>
              <a:t>92</a:t>
            </a:fld>
            <a:endParaRPr sz="1300" kern="0">
              <a:solidFill>
                <a:srgbClr val="FFFFFF"/>
              </a:solidFill>
              <a:latin typeface="News Cycle"/>
              <a:sym typeface="News Cycle"/>
            </a:endParaRPr>
          </a:p>
        </p:txBody>
      </p:sp>
      <p:grpSp>
        <p:nvGrpSpPr>
          <p:cNvPr id="360" name="Google Shape;360;p35"/>
          <p:cNvGrpSpPr/>
          <p:nvPr/>
        </p:nvGrpSpPr>
        <p:grpSpPr>
          <a:xfrm>
            <a:off x="312645" y="1500362"/>
            <a:ext cx="8451476" cy="4367288"/>
            <a:chOff x="1177450" y="241631"/>
            <a:chExt cx="6173152" cy="3616776"/>
          </a:xfrm>
        </p:grpSpPr>
        <p:sp>
          <p:nvSpPr>
            <p:cNvPr id="361" name="Google Shape;361;p35"/>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lt2"/>
            </a:solidFill>
            <a:ln>
              <a:noFill/>
            </a:ln>
          </p:spPr>
          <p:txBody>
            <a:bodyPr spcFirstLastPara="1" wrap="square" lIns="91425" tIns="45700" rIns="91425" bIns="45700" anchor="ctr" anchorCtr="0">
              <a:noAutofit/>
            </a:bodyPr>
            <a:lstStyle/>
            <a:p>
              <a:pPr defTabSz="914378" fontAlgn="auto">
                <a:spcBef>
                  <a:spcPts val="0"/>
                </a:spcBef>
                <a:spcAft>
                  <a:spcPts val="0"/>
                </a:spcAft>
                <a:buClr>
                  <a:srgbClr val="000000"/>
                </a:buClr>
                <a:defRPr/>
              </a:pPr>
              <a:endParaRPr kern="0">
                <a:solidFill>
                  <a:srgbClr val="000000"/>
                </a:solidFill>
                <a:latin typeface="Calibri"/>
                <a:ea typeface="Calibri"/>
                <a:cs typeface="Calibri"/>
                <a:sym typeface="Calibri"/>
              </a:endParaRPr>
            </a:p>
          </p:txBody>
        </p:sp>
        <p:sp>
          <p:nvSpPr>
            <p:cNvPr id="362" name="Google Shape;362;p35"/>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lt2"/>
            </a:solidFill>
            <a:ln>
              <a:noFill/>
            </a:ln>
            <a:effectLst>
              <a:outerShdw blurRad="57150" dist="28575" dir="5400000" algn="bl" rotWithShape="0">
                <a:schemeClr val="dk1">
                  <a:alpha val="30000"/>
                </a:schemeClr>
              </a:outerShdw>
            </a:effectLst>
          </p:spPr>
          <p:txBody>
            <a:bodyPr spcFirstLastPara="1" wrap="square" lIns="91425" tIns="45700" rIns="91425" bIns="45700" anchor="ctr" anchorCtr="0">
              <a:noAutofit/>
            </a:bodyPr>
            <a:lstStyle/>
            <a:p>
              <a:pPr defTabSz="914378" fontAlgn="auto">
                <a:spcBef>
                  <a:spcPts val="0"/>
                </a:spcBef>
                <a:spcAft>
                  <a:spcPts val="0"/>
                </a:spcAft>
                <a:buClr>
                  <a:srgbClr val="000000"/>
                </a:buClr>
                <a:defRPr/>
              </a:pPr>
              <a:endParaRPr kern="0">
                <a:solidFill>
                  <a:srgbClr val="000000"/>
                </a:solidFill>
                <a:latin typeface="Calibri"/>
                <a:ea typeface="Calibri"/>
                <a:cs typeface="Calibri"/>
                <a:sym typeface="Calibri"/>
              </a:endParaRPr>
            </a:p>
          </p:txBody>
        </p:sp>
        <p:sp>
          <p:nvSpPr>
            <p:cNvPr id="363" name="Google Shape;363;p35"/>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lt1"/>
            </a:solidFill>
            <a:ln>
              <a:noFill/>
            </a:ln>
          </p:spPr>
          <p:txBody>
            <a:bodyPr spcFirstLastPara="1" wrap="square" lIns="91425" tIns="45700" rIns="91425" bIns="45700" anchor="ctr" anchorCtr="0">
              <a:noAutofit/>
            </a:bodyPr>
            <a:lstStyle/>
            <a:p>
              <a:pPr defTabSz="914378" fontAlgn="auto">
                <a:spcBef>
                  <a:spcPts val="0"/>
                </a:spcBef>
                <a:spcAft>
                  <a:spcPts val="0"/>
                </a:spcAft>
                <a:buClr>
                  <a:srgbClr val="000000"/>
                </a:buClr>
                <a:defRPr/>
              </a:pPr>
              <a:endParaRPr kern="0">
                <a:solidFill>
                  <a:srgbClr val="000000"/>
                </a:solidFill>
                <a:latin typeface="Calibri"/>
                <a:ea typeface="Calibri"/>
                <a:cs typeface="Calibri"/>
                <a:sym typeface="Calibri"/>
              </a:endParaRPr>
            </a:p>
          </p:txBody>
        </p:sp>
        <p:sp>
          <p:nvSpPr>
            <p:cNvPr id="364" name="Google Shape;364;p35"/>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lt2"/>
            </a:solidFill>
            <a:ln>
              <a:noFill/>
            </a:ln>
          </p:spPr>
          <p:txBody>
            <a:bodyPr spcFirstLastPara="1" wrap="square" lIns="91425" tIns="45700" rIns="91425" bIns="45700" anchor="ctr" anchorCtr="0">
              <a:noAutofit/>
            </a:bodyPr>
            <a:lstStyle/>
            <a:p>
              <a:pPr defTabSz="914378" fontAlgn="auto">
                <a:spcBef>
                  <a:spcPts val="0"/>
                </a:spcBef>
                <a:spcAft>
                  <a:spcPts val="0"/>
                </a:spcAft>
                <a:buClr>
                  <a:srgbClr val="000000"/>
                </a:buClr>
                <a:defRPr/>
              </a:pPr>
              <a:endParaRPr kern="0">
                <a:solidFill>
                  <a:srgbClr val="000000"/>
                </a:solidFill>
                <a:latin typeface="Calibri"/>
                <a:ea typeface="Calibri"/>
                <a:cs typeface="Calibri"/>
                <a:sym typeface="Calibri"/>
              </a:endParaRPr>
            </a:p>
          </p:txBody>
        </p:sp>
      </p:grpSp>
      <p:sp>
        <p:nvSpPr>
          <p:cNvPr id="365" name="Google Shape;365;p35"/>
          <p:cNvSpPr txBox="1">
            <a:spLocks noGrp="1"/>
          </p:cNvSpPr>
          <p:nvPr>
            <p:ph type="body" idx="4294967295"/>
          </p:nvPr>
        </p:nvSpPr>
        <p:spPr>
          <a:xfrm>
            <a:off x="171451" y="857251"/>
            <a:ext cx="8842088" cy="625289"/>
          </a:xfrm>
          <a:prstGeom prst="rect">
            <a:avLst/>
          </a:prstGeom>
        </p:spPr>
        <p:txBody>
          <a:bodyPr spcFirstLastPara="1" vert="horz" wrap="square" lIns="0" tIns="0" rIns="0" bIns="0" anchor="ctr" anchorCtr="0">
            <a:noAutofit/>
          </a:bodyPr>
          <a:lstStyle/>
          <a:p>
            <a:pPr marL="0" indent="0" algn="ctr">
              <a:spcBef>
                <a:spcPts val="600"/>
              </a:spcBef>
              <a:buNone/>
            </a:pPr>
            <a:r>
              <a:rPr lang="pt-BR" sz="2100" dirty="0">
                <a:solidFill>
                  <a:schemeClr val="accent6"/>
                </a:solidFill>
                <a:latin typeface="Times New Roman" panose="02020603050405020304" pitchFamily="18" charset="0"/>
                <a:ea typeface="Cabin Condensed SemiBold"/>
                <a:cs typeface="Times New Roman" panose="02020603050405020304" pitchFamily="18" charset="0"/>
                <a:sym typeface="Cabin Condensed SemiBold"/>
              </a:rPr>
              <a:t>CONFERINȚE ȘTIINȚIFICO-PRACTICE </a:t>
            </a:r>
          </a:p>
        </p:txBody>
      </p:sp>
      <p:sp>
        <p:nvSpPr>
          <p:cNvPr id="11" name="CasetăText 10">
            <a:extLst>
              <a:ext uri="{FF2B5EF4-FFF2-40B4-BE49-F238E27FC236}">
                <a16:creationId xmlns:a16="http://schemas.microsoft.com/office/drawing/2014/main" id="{6B093A0C-BFE4-4363-A7C1-61C96AABB73B}"/>
              </a:ext>
            </a:extLst>
          </p:cNvPr>
          <p:cNvSpPr txBox="1"/>
          <p:nvPr/>
        </p:nvSpPr>
        <p:spPr>
          <a:xfrm>
            <a:off x="1345030" y="1736346"/>
            <a:ext cx="6494930" cy="3785652"/>
          </a:xfrm>
          <a:prstGeom prst="rect">
            <a:avLst/>
          </a:prstGeom>
          <a:noFill/>
        </p:spPr>
        <p:txBody>
          <a:bodyPr wrap="square">
            <a:spAutoFit/>
          </a:bodyPr>
          <a:lstStyle/>
          <a:p>
            <a:pPr defTabSz="685800" fontAlgn="auto">
              <a:spcBef>
                <a:spcPts val="0"/>
              </a:spcBef>
              <a:spcAft>
                <a:spcPts val="0"/>
              </a:spcAft>
              <a:defRPr/>
            </a:pPr>
            <a:r>
              <a:rPr lang="en-US" sz="1500" dirty="0">
                <a:solidFill>
                  <a:srgbClr val="FF712A">
                    <a:lumMod val="40000"/>
                    <a:lumOff val="60000"/>
                  </a:srgbClr>
                </a:solidFill>
                <a:latin typeface="Times New Roman" panose="02020603050405020304" pitchFamily="18" charset="0"/>
                <a:cs typeface="Times New Roman" panose="02020603050405020304" pitchFamily="18" charset="0"/>
              </a:rPr>
              <a:t>10.</a:t>
            </a:r>
            <a:r>
              <a:rPr lang="it-IT" sz="1500" dirty="0">
                <a:solidFill>
                  <a:srgbClr val="FF712A">
                    <a:lumMod val="40000"/>
                    <a:lumOff val="60000"/>
                  </a:srgbClr>
                </a:solidFill>
                <a:latin typeface="Times New Roman" panose="02020603050405020304" pitchFamily="18" charset="0"/>
                <a:cs typeface="Times New Roman" panose="02020603050405020304" pitchFamily="18" charset="0"/>
              </a:rPr>
              <a:t> "DIAGNOSTICUL SI TRATAMENTUL INSUFICIENTEI CARDIACE ACUTE SI CRONICE. GHIDUL SOCIETĂȚII EUROPENE DE CARDIOLOGIE 2021”</a:t>
            </a:r>
            <a:endParaRPr lang="en-US" sz="1500" dirty="0">
              <a:solidFill>
                <a:srgbClr val="FF712A">
                  <a:lumMod val="40000"/>
                  <a:lumOff val="60000"/>
                </a:srgbClr>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defRPr/>
            </a:pPr>
            <a:r>
              <a:rPr lang="ro-RO" sz="1500" dirty="0">
                <a:solidFill>
                  <a:srgbClr val="FF712A">
                    <a:lumMod val="40000"/>
                    <a:lumOff val="60000"/>
                  </a:srgbClr>
                </a:solidFill>
                <a:latin typeface="Times New Roman" panose="02020603050405020304" pitchFamily="18" charset="0"/>
                <a:cs typeface="Times New Roman" panose="02020603050405020304" pitchFamily="18" charset="0"/>
              </a:rPr>
              <a:t>11.  „PROVOCĂRI IN VASCULARIZAREA CORONARIANA PRIMARA A PACIENTULUI CU STEMI”</a:t>
            </a:r>
          </a:p>
          <a:p>
            <a:pPr defTabSz="685800" fontAlgn="auto">
              <a:spcBef>
                <a:spcPts val="0"/>
              </a:spcBef>
              <a:spcAft>
                <a:spcPts val="0"/>
              </a:spcAft>
              <a:defRPr/>
            </a:pPr>
            <a:r>
              <a:rPr lang="ro-RO" sz="1500" dirty="0">
                <a:solidFill>
                  <a:srgbClr val="FF712A">
                    <a:lumMod val="40000"/>
                    <a:lumOff val="60000"/>
                  </a:srgbClr>
                </a:solidFill>
                <a:latin typeface="Times New Roman" panose="02020603050405020304" pitchFamily="18" charset="0"/>
                <a:cs typeface="Times New Roman" panose="02020603050405020304" pitchFamily="18" charset="0"/>
              </a:rPr>
              <a:t>12. "ACTUALIZĂRI 2021 ALE GHIDULUI DE DIAGNOSTIC ȘI TRATAMENT AL INSUFICIENȚEI CARDIACE ACUTE ȘI CRONICE A SOCIETĂȚII EUROPENE DE CARDIOLOGIE “</a:t>
            </a:r>
          </a:p>
          <a:p>
            <a:pPr defTabSz="685800" fontAlgn="auto">
              <a:spcBef>
                <a:spcPts val="0"/>
              </a:spcBef>
              <a:spcAft>
                <a:spcPts val="0"/>
              </a:spcAft>
              <a:defRPr/>
            </a:pPr>
            <a:r>
              <a:rPr lang="ro-RO" sz="1500" dirty="0">
                <a:solidFill>
                  <a:srgbClr val="FF712A">
                    <a:lumMod val="40000"/>
                    <a:lumOff val="60000"/>
                  </a:srgbClr>
                </a:solidFill>
                <a:latin typeface="Times New Roman" panose="02020603050405020304" pitchFamily="18" charset="0"/>
                <a:cs typeface="Times New Roman" panose="02020603050405020304" pitchFamily="18" charset="0"/>
              </a:rPr>
              <a:t>13. “TERAPIA ANTICOAGULANTĂ- ASPECTE FRECVENT NEGLIJATE”</a:t>
            </a:r>
          </a:p>
          <a:p>
            <a:pPr defTabSz="685800" fontAlgn="auto">
              <a:spcBef>
                <a:spcPts val="0"/>
              </a:spcBef>
              <a:spcAft>
                <a:spcPts val="0"/>
              </a:spcAft>
              <a:defRPr/>
            </a:pPr>
            <a:r>
              <a:rPr lang="ro-RO" sz="1500" dirty="0">
                <a:solidFill>
                  <a:srgbClr val="FF712A">
                    <a:lumMod val="40000"/>
                    <a:lumOff val="60000"/>
                  </a:srgbClr>
                </a:solidFill>
                <a:latin typeface="Times New Roman" panose="02020603050405020304" pitchFamily="18" charset="0"/>
                <a:cs typeface="Times New Roman" panose="02020603050405020304" pitchFamily="18" charset="0"/>
              </a:rPr>
              <a:t>14. „SINDROMUL POSTCOVID-19 - URMĂRI SIMPLE SAU CONSECINȚELE SERIOASE? STRATEGIA DE CONTROL A FRECVENȚEI CARDIACE LA PACIENȚI IN PERIOADA POSTCOVID”</a:t>
            </a:r>
          </a:p>
          <a:p>
            <a:pPr defTabSz="685800" fontAlgn="auto">
              <a:spcBef>
                <a:spcPts val="0"/>
              </a:spcBef>
              <a:spcAft>
                <a:spcPts val="0"/>
              </a:spcAft>
              <a:defRPr/>
            </a:pPr>
            <a:r>
              <a:rPr lang="ro-RO" sz="1500" dirty="0">
                <a:solidFill>
                  <a:srgbClr val="FF712A">
                    <a:lumMod val="40000"/>
                    <a:lumOff val="60000"/>
                  </a:srgbClr>
                </a:solidFill>
                <a:latin typeface="Times New Roman" panose="02020603050405020304" pitchFamily="18" charset="0"/>
                <a:cs typeface="Times New Roman" panose="02020603050405020304" pitchFamily="18" charset="0"/>
              </a:rPr>
              <a:t>15. „DIAGNOSTICAREA SI MANAGEMENTUL BRADIARITMIILOR SI TULBURĂRILOR DE CONDUCERE: ABORDĂRI ACTUALE PRIN PRISMA GHIDULUI ESC 2021”STIMULAREA CARDIACA SI TERAPIA DE RESINCRONIZARE CARDIACA”</a:t>
            </a:r>
          </a:p>
        </p:txBody>
      </p:sp>
      <p:pic>
        <p:nvPicPr>
          <p:cNvPr id="2" name="Imagine 1">
            <a:extLst>
              <a:ext uri="{FF2B5EF4-FFF2-40B4-BE49-F238E27FC236}">
                <a16:creationId xmlns:a16="http://schemas.microsoft.com/office/drawing/2014/main" id="{A8689EDF-D10C-442E-8A49-6E3BF30CB642}"/>
              </a:ext>
            </a:extLst>
          </p:cNvPr>
          <p:cNvPicPr>
            <a:picLocks noChangeAspect="1"/>
          </p:cNvPicPr>
          <p:nvPr/>
        </p:nvPicPr>
        <p:blipFill>
          <a:blip r:embed="rId3"/>
          <a:stretch>
            <a:fillRect/>
          </a:stretch>
        </p:blipFill>
        <p:spPr>
          <a:xfrm>
            <a:off x="4361583" y="5432886"/>
            <a:ext cx="420835" cy="377300"/>
          </a:xfrm>
          <a:prstGeom prst="rect">
            <a:avLst/>
          </a:prstGeom>
        </p:spPr>
      </p:pic>
    </p:spTree>
    <p:extLst>
      <p:ext uri="{BB962C8B-B14F-4D97-AF65-F5344CB8AC3E}">
        <p14:creationId xmlns:p14="http://schemas.microsoft.com/office/powerpoint/2010/main" val="177332745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7"/>
          <p:cNvSpPr txBox="1">
            <a:spLocks noGrp="1"/>
          </p:cNvSpPr>
          <p:nvPr>
            <p:ph type="ctrTitle"/>
          </p:nvPr>
        </p:nvSpPr>
        <p:spPr>
          <a:xfrm>
            <a:off x="894523" y="1215059"/>
            <a:ext cx="7752521" cy="631146"/>
          </a:xfrm>
          <a:prstGeom prst="rect">
            <a:avLst/>
          </a:prstGeom>
        </p:spPr>
        <p:txBody>
          <a:bodyPr spcFirstLastPara="1" vert="horz" wrap="square" lIns="0" tIns="0" rIns="0" bIns="0" anchor="b" anchorCtr="0">
            <a:noAutofit/>
            <a:scene3d>
              <a:camera prst="orthographicFront"/>
              <a:lightRig rig="soft" dir="t">
                <a:rot lat="0" lon="0" rev="16800000"/>
              </a:lightRig>
            </a:scene3d>
            <a:sp3d prstMaterial="softEdge">
              <a:bevelT w="38100" h="38100"/>
            </a:sp3d>
          </a:bodyPr>
          <a:lstStyle/>
          <a:p>
            <a:r>
              <a:rPr lang="ro-RO" sz="1800" dirty="0">
                <a:ln w="0"/>
                <a:solidFill>
                  <a:srgbClr val="FFFF00"/>
                </a:solidFill>
                <a:effectLst/>
                <a:latin typeface="Times New Roman" pitchFamily="18" charset="0"/>
                <a:cs typeface="Times New Roman" pitchFamily="18" charset="0"/>
              </a:rPr>
              <a:t>ORGANIZAREA MANIFESTĂRILOR DE PROMOVARE </a:t>
            </a:r>
            <a:r>
              <a:rPr lang="en-US" sz="1800" dirty="0">
                <a:ln w="0"/>
                <a:solidFill>
                  <a:srgbClr val="FFFF00"/>
                </a:solidFill>
                <a:effectLst/>
                <a:latin typeface="Times New Roman" pitchFamily="18" charset="0"/>
                <a:cs typeface="Times New Roman" pitchFamily="18" charset="0"/>
              </a:rPr>
              <a:t/>
            </a:r>
            <a:br>
              <a:rPr lang="en-US" sz="1800" dirty="0">
                <a:ln w="0"/>
                <a:solidFill>
                  <a:srgbClr val="FFFF00"/>
                </a:solidFill>
                <a:effectLst/>
                <a:latin typeface="Times New Roman" pitchFamily="18" charset="0"/>
                <a:cs typeface="Times New Roman" pitchFamily="18" charset="0"/>
              </a:rPr>
            </a:br>
            <a:r>
              <a:rPr lang="ro-RO" sz="1800" dirty="0">
                <a:ln w="0"/>
                <a:solidFill>
                  <a:srgbClr val="FFFF00"/>
                </a:solidFill>
                <a:effectLst/>
                <a:latin typeface="Times New Roman" pitchFamily="18" charset="0"/>
                <a:cs typeface="Times New Roman" pitchFamily="18" charset="0"/>
              </a:rPr>
              <a:t>AL MODULUI SĂNĂTOS DE VIAȚĂ</a:t>
            </a:r>
            <a:endParaRPr dirty="0">
              <a:solidFill>
                <a:srgbClr val="FFFF00"/>
              </a:solidFill>
            </a:endParaRPr>
          </a:p>
        </p:txBody>
      </p:sp>
      <p:sp>
        <p:nvSpPr>
          <p:cNvPr id="135" name="Google Shape;135;p17"/>
          <p:cNvSpPr txBox="1"/>
          <p:nvPr/>
        </p:nvSpPr>
        <p:spPr>
          <a:xfrm>
            <a:off x="188843" y="3123373"/>
            <a:ext cx="347870" cy="675860"/>
          </a:xfrm>
          <a:prstGeom prst="rect">
            <a:avLst/>
          </a:prstGeom>
          <a:noFill/>
          <a:ln>
            <a:noFill/>
          </a:ln>
        </p:spPr>
        <p:txBody>
          <a:bodyPr spcFirstLastPara="1" wrap="square" lIns="91425" tIns="91425" rIns="91425" bIns="91425" anchor="ctr" anchorCtr="0">
            <a:noAutofit/>
          </a:bodyPr>
          <a:lstStyle/>
          <a:p>
            <a:pPr algn="ctr" defTabSz="914378" fontAlgn="auto">
              <a:spcBef>
                <a:spcPts val="0"/>
              </a:spcBef>
              <a:spcAft>
                <a:spcPts val="0"/>
              </a:spcAft>
              <a:buClr>
                <a:srgbClr val="000000"/>
              </a:buClr>
              <a:defRPr/>
            </a:pPr>
            <a:r>
              <a:rPr lang="en-US" sz="4800" b="1" kern="0" dirty="0">
                <a:solidFill>
                  <a:srgbClr val="FFFFFF"/>
                </a:solidFill>
                <a:latin typeface="Cabin Condensed"/>
                <a:ea typeface="Cabin Condensed"/>
                <a:cs typeface="Cabin Condensed"/>
                <a:sym typeface="Cabin Condensed"/>
              </a:rPr>
              <a:t>2</a:t>
            </a:r>
            <a:endParaRPr sz="4800" b="1" kern="0" dirty="0">
              <a:solidFill>
                <a:srgbClr val="FFFFFF"/>
              </a:solidFill>
              <a:latin typeface="Cabin Condensed"/>
              <a:ea typeface="Cabin Condensed"/>
              <a:cs typeface="Cabin Condensed"/>
              <a:sym typeface="Cabin Condensed"/>
            </a:endParaRPr>
          </a:p>
        </p:txBody>
      </p:sp>
      <p:cxnSp>
        <p:nvCxnSpPr>
          <p:cNvPr id="13" name="Google Shape;551;p45">
            <a:extLst>
              <a:ext uri="{FF2B5EF4-FFF2-40B4-BE49-F238E27FC236}">
                <a16:creationId xmlns:a16="http://schemas.microsoft.com/office/drawing/2014/main" id="{C4253054-5335-4671-A3D2-EA45F32BCDA7}"/>
              </a:ext>
            </a:extLst>
          </p:cNvPr>
          <p:cNvCxnSpPr/>
          <p:nvPr/>
        </p:nvCxnSpPr>
        <p:spPr>
          <a:xfrm>
            <a:off x="3149502" y="3123372"/>
            <a:ext cx="622575" cy="0"/>
          </a:xfrm>
          <a:prstGeom prst="straightConnector1">
            <a:avLst/>
          </a:prstGeom>
          <a:noFill/>
          <a:ln w="9525" cap="flat" cmpd="sng">
            <a:solidFill>
              <a:schemeClr val="accent1"/>
            </a:solidFill>
            <a:prstDash val="solid"/>
            <a:round/>
            <a:headEnd type="oval" w="med" len="med"/>
            <a:tailEnd type="oval" w="med" len="med"/>
          </a:ln>
        </p:spPr>
      </p:cxnSp>
      <p:cxnSp>
        <p:nvCxnSpPr>
          <p:cNvPr id="14" name="Google Shape;553;p45">
            <a:extLst>
              <a:ext uri="{FF2B5EF4-FFF2-40B4-BE49-F238E27FC236}">
                <a16:creationId xmlns:a16="http://schemas.microsoft.com/office/drawing/2014/main" id="{BA124C33-9178-4DBB-AAC8-063E5F9F4405}"/>
              </a:ext>
            </a:extLst>
          </p:cNvPr>
          <p:cNvCxnSpPr>
            <a:cxnSpLocks/>
          </p:cNvCxnSpPr>
          <p:nvPr/>
        </p:nvCxnSpPr>
        <p:spPr>
          <a:xfrm>
            <a:off x="3057702" y="3416096"/>
            <a:ext cx="714375" cy="0"/>
          </a:xfrm>
          <a:prstGeom prst="straightConnector1">
            <a:avLst/>
          </a:prstGeom>
          <a:noFill/>
          <a:ln w="9525" cap="flat" cmpd="sng">
            <a:solidFill>
              <a:schemeClr val="accent2"/>
            </a:solidFill>
            <a:prstDash val="solid"/>
            <a:round/>
            <a:headEnd type="oval" w="med" len="med"/>
            <a:tailEnd type="oval" w="med" len="med"/>
          </a:ln>
        </p:spPr>
      </p:cxnSp>
      <p:cxnSp>
        <p:nvCxnSpPr>
          <p:cNvPr id="16" name="Google Shape;555;p45">
            <a:extLst>
              <a:ext uri="{FF2B5EF4-FFF2-40B4-BE49-F238E27FC236}">
                <a16:creationId xmlns:a16="http://schemas.microsoft.com/office/drawing/2014/main" id="{4E07828F-27FC-40CF-814A-C5BDE4BFD9BA}"/>
              </a:ext>
            </a:extLst>
          </p:cNvPr>
          <p:cNvCxnSpPr/>
          <p:nvPr/>
        </p:nvCxnSpPr>
        <p:spPr>
          <a:xfrm>
            <a:off x="2912558" y="3740729"/>
            <a:ext cx="844650" cy="0"/>
          </a:xfrm>
          <a:prstGeom prst="straightConnector1">
            <a:avLst/>
          </a:prstGeom>
          <a:noFill/>
          <a:ln w="9525" cap="flat" cmpd="sng">
            <a:solidFill>
              <a:schemeClr val="accent3"/>
            </a:solidFill>
            <a:prstDash val="solid"/>
            <a:round/>
            <a:headEnd type="oval" w="med" len="med"/>
            <a:tailEnd type="oval" w="med" len="med"/>
          </a:ln>
        </p:spPr>
      </p:cxnSp>
      <p:cxnSp>
        <p:nvCxnSpPr>
          <p:cNvPr id="17" name="Google Shape;559;p45">
            <a:extLst>
              <a:ext uri="{FF2B5EF4-FFF2-40B4-BE49-F238E27FC236}">
                <a16:creationId xmlns:a16="http://schemas.microsoft.com/office/drawing/2014/main" id="{D8713C8A-A849-4B1C-85FF-41ECC4377B13}"/>
              </a:ext>
            </a:extLst>
          </p:cNvPr>
          <p:cNvCxnSpPr/>
          <p:nvPr/>
        </p:nvCxnSpPr>
        <p:spPr>
          <a:xfrm>
            <a:off x="2680808" y="4381607"/>
            <a:ext cx="1076400" cy="0"/>
          </a:xfrm>
          <a:prstGeom prst="straightConnector1">
            <a:avLst/>
          </a:prstGeom>
          <a:noFill/>
          <a:ln w="9525" cap="flat" cmpd="sng">
            <a:solidFill>
              <a:schemeClr val="accent5"/>
            </a:solidFill>
            <a:prstDash val="solid"/>
            <a:round/>
            <a:headEnd type="oval" w="med" len="med"/>
            <a:tailEnd type="oval" w="med" len="med"/>
          </a:ln>
        </p:spPr>
      </p:cxnSp>
      <p:cxnSp>
        <p:nvCxnSpPr>
          <p:cNvPr id="18" name="Google Shape;557;p45">
            <a:extLst>
              <a:ext uri="{FF2B5EF4-FFF2-40B4-BE49-F238E27FC236}">
                <a16:creationId xmlns:a16="http://schemas.microsoft.com/office/drawing/2014/main" id="{EA74790E-2D47-4B5D-A60D-9A64AA29B3FD}"/>
              </a:ext>
            </a:extLst>
          </p:cNvPr>
          <p:cNvCxnSpPr/>
          <p:nvPr/>
        </p:nvCxnSpPr>
        <p:spPr>
          <a:xfrm>
            <a:off x="2816502" y="4071296"/>
            <a:ext cx="955575" cy="0"/>
          </a:xfrm>
          <a:prstGeom prst="straightConnector1">
            <a:avLst/>
          </a:prstGeom>
          <a:noFill/>
          <a:ln w="9525" cap="flat" cmpd="sng">
            <a:solidFill>
              <a:schemeClr val="accent4"/>
            </a:solidFill>
            <a:prstDash val="solid"/>
            <a:round/>
            <a:headEnd type="oval" w="med" len="med"/>
            <a:tailEnd type="oval" w="med" len="med"/>
          </a:ln>
        </p:spPr>
      </p:cxnSp>
      <p:cxnSp>
        <p:nvCxnSpPr>
          <p:cNvPr id="19" name="Google Shape;561;p45">
            <a:extLst>
              <a:ext uri="{FF2B5EF4-FFF2-40B4-BE49-F238E27FC236}">
                <a16:creationId xmlns:a16="http://schemas.microsoft.com/office/drawing/2014/main" id="{C97F052B-3358-419F-84F4-B20CFD816A72}"/>
              </a:ext>
            </a:extLst>
          </p:cNvPr>
          <p:cNvCxnSpPr/>
          <p:nvPr/>
        </p:nvCxnSpPr>
        <p:spPr>
          <a:xfrm>
            <a:off x="2575077" y="4704895"/>
            <a:ext cx="1197000" cy="0"/>
          </a:xfrm>
          <a:prstGeom prst="straightConnector1">
            <a:avLst/>
          </a:prstGeom>
          <a:noFill/>
          <a:ln w="9525" cap="flat" cmpd="sng">
            <a:solidFill>
              <a:schemeClr val="accent6"/>
            </a:solidFill>
            <a:prstDash val="solid"/>
            <a:round/>
            <a:headEnd type="oval" w="med" len="med"/>
            <a:tailEnd type="oval" w="med" len="med"/>
          </a:ln>
        </p:spPr>
      </p:cxnSp>
      <p:grpSp>
        <p:nvGrpSpPr>
          <p:cNvPr id="22" name="Google Shape;543;p45">
            <a:extLst>
              <a:ext uri="{FF2B5EF4-FFF2-40B4-BE49-F238E27FC236}">
                <a16:creationId xmlns:a16="http://schemas.microsoft.com/office/drawing/2014/main" id="{F2789CE3-B3F7-4C57-B513-92128E78B1C2}"/>
              </a:ext>
            </a:extLst>
          </p:cNvPr>
          <p:cNvGrpSpPr/>
          <p:nvPr/>
        </p:nvGrpSpPr>
        <p:grpSpPr>
          <a:xfrm>
            <a:off x="725557" y="2705933"/>
            <a:ext cx="2294608" cy="2305866"/>
            <a:chOff x="3778727" y="4460423"/>
            <a:chExt cx="720160" cy="647438"/>
          </a:xfrm>
        </p:grpSpPr>
        <p:sp>
          <p:nvSpPr>
            <p:cNvPr id="23" name="Google Shape;544;p45">
              <a:extLst>
                <a:ext uri="{FF2B5EF4-FFF2-40B4-BE49-F238E27FC236}">
                  <a16:creationId xmlns:a16="http://schemas.microsoft.com/office/drawing/2014/main" id="{DF454E64-BDF0-4B70-B080-1D0BD1B9B6F4}"/>
                </a:ext>
              </a:extLst>
            </p:cNvPr>
            <p:cNvSpPr/>
            <p:nvPr/>
          </p:nvSpPr>
          <p:spPr>
            <a:xfrm>
              <a:off x="3957011" y="4902228"/>
              <a:ext cx="364723" cy="110621"/>
            </a:xfrm>
            <a:custGeom>
              <a:avLst/>
              <a:gdLst/>
              <a:ahLst/>
              <a:cxnLst/>
              <a:rect l="l" t="t" r="r" b="b"/>
              <a:pathLst>
                <a:path w="640" h="194" extrusionOk="0">
                  <a:moveTo>
                    <a:pt x="0" y="0"/>
                  </a:moveTo>
                  <a:cubicBezTo>
                    <a:pt x="63" y="130"/>
                    <a:pt x="63" y="130"/>
                    <a:pt x="63" y="130"/>
                  </a:cubicBezTo>
                  <a:cubicBezTo>
                    <a:pt x="64" y="130"/>
                    <a:pt x="64" y="130"/>
                    <a:pt x="64" y="130"/>
                  </a:cubicBezTo>
                  <a:cubicBezTo>
                    <a:pt x="64" y="130"/>
                    <a:pt x="64" y="130"/>
                    <a:pt x="64" y="131"/>
                  </a:cubicBezTo>
                  <a:cubicBezTo>
                    <a:pt x="70" y="143"/>
                    <a:pt x="70" y="143"/>
                    <a:pt x="70" y="143"/>
                  </a:cubicBezTo>
                  <a:cubicBezTo>
                    <a:pt x="93" y="170"/>
                    <a:pt x="188" y="194"/>
                    <a:pt x="320" y="194"/>
                  </a:cubicBezTo>
                  <a:cubicBezTo>
                    <a:pt x="452" y="194"/>
                    <a:pt x="547" y="170"/>
                    <a:pt x="571" y="143"/>
                  </a:cubicBezTo>
                  <a:cubicBezTo>
                    <a:pt x="577" y="131"/>
                    <a:pt x="577" y="131"/>
                    <a:pt x="577" y="131"/>
                  </a:cubicBezTo>
                  <a:cubicBezTo>
                    <a:pt x="577" y="130"/>
                    <a:pt x="577" y="130"/>
                    <a:pt x="577" y="130"/>
                  </a:cubicBezTo>
                  <a:cubicBezTo>
                    <a:pt x="577" y="130"/>
                    <a:pt x="577" y="130"/>
                    <a:pt x="577" y="130"/>
                  </a:cubicBezTo>
                  <a:cubicBezTo>
                    <a:pt x="640" y="0"/>
                    <a:pt x="640" y="0"/>
                    <a:pt x="640" y="0"/>
                  </a:cubicBezTo>
                  <a:cubicBezTo>
                    <a:pt x="587" y="29"/>
                    <a:pt x="452" y="46"/>
                    <a:pt x="320" y="46"/>
                  </a:cubicBezTo>
                  <a:cubicBezTo>
                    <a:pt x="189" y="46"/>
                    <a:pt x="53" y="29"/>
                    <a:pt x="0" y="0"/>
                  </a:cubicBezTo>
                  <a:close/>
                </a:path>
              </a:pathLst>
            </a:custGeom>
            <a:solidFill>
              <a:schemeClr val="accent5"/>
            </a:solidFill>
            <a:ln>
              <a:noFill/>
            </a:ln>
          </p:spPr>
          <p:txBody>
            <a:bodyPr spcFirstLastPara="1" wrap="square" lIns="51431" tIns="25706" rIns="51431" bIns="25706" anchor="ctr" anchorCtr="0">
              <a:noAutofit/>
            </a:bodyPr>
            <a:lstStyle/>
            <a:p>
              <a:pPr algn="ctr">
                <a:spcBef>
                  <a:spcPts val="0"/>
                </a:spcBef>
                <a:spcAft>
                  <a:spcPts val="0"/>
                </a:spcAft>
                <a:buClr>
                  <a:schemeClr val="dk1"/>
                </a:buClr>
                <a:buSzPts val="1400"/>
              </a:pPr>
              <a:r>
                <a:rPr lang="en-US" sz="1500" b="1" dirty="0">
                  <a:solidFill>
                    <a:schemeClr val="lt1"/>
                  </a:solidFill>
                  <a:latin typeface="News Cycle"/>
                  <a:ea typeface="News Cycle"/>
                  <a:cs typeface="News Cycle"/>
                  <a:sym typeface="News Cycle"/>
                </a:rPr>
                <a:t>13</a:t>
              </a:r>
              <a:endParaRPr sz="1500" b="1" dirty="0">
                <a:solidFill>
                  <a:schemeClr val="lt1"/>
                </a:solidFill>
                <a:latin typeface="News Cycle"/>
                <a:ea typeface="News Cycle"/>
                <a:cs typeface="News Cycle"/>
                <a:sym typeface="News Cycle"/>
              </a:endParaRPr>
            </a:p>
          </p:txBody>
        </p:sp>
        <p:sp>
          <p:nvSpPr>
            <p:cNvPr id="24" name="Google Shape;545;p45">
              <a:extLst>
                <a:ext uri="{FF2B5EF4-FFF2-40B4-BE49-F238E27FC236}">
                  <a16:creationId xmlns:a16="http://schemas.microsoft.com/office/drawing/2014/main" id="{43970D16-50DD-4BB4-A781-C9F1FB991C54}"/>
                </a:ext>
              </a:extLst>
            </p:cNvPr>
            <p:cNvSpPr/>
            <p:nvPr/>
          </p:nvSpPr>
          <p:spPr>
            <a:xfrm>
              <a:off x="4002092" y="4999728"/>
              <a:ext cx="275015" cy="108132"/>
            </a:xfrm>
            <a:custGeom>
              <a:avLst/>
              <a:gdLst/>
              <a:ahLst/>
              <a:cxnLst/>
              <a:rect l="l" t="t" r="r" b="b"/>
              <a:pathLst>
                <a:path w="483" h="190" extrusionOk="0">
                  <a:moveTo>
                    <a:pt x="0" y="0"/>
                  </a:moveTo>
                  <a:cubicBezTo>
                    <a:pt x="61" y="125"/>
                    <a:pt x="61" y="125"/>
                    <a:pt x="61" y="125"/>
                  </a:cubicBezTo>
                  <a:cubicBezTo>
                    <a:pt x="62" y="126"/>
                    <a:pt x="62" y="127"/>
                    <a:pt x="63" y="128"/>
                  </a:cubicBezTo>
                  <a:cubicBezTo>
                    <a:pt x="70" y="144"/>
                    <a:pt x="70" y="144"/>
                    <a:pt x="70" y="144"/>
                  </a:cubicBezTo>
                  <a:cubicBezTo>
                    <a:pt x="93" y="170"/>
                    <a:pt x="162" y="190"/>
                    <a:pt x="241" y="190"/>
                  </a:cubicBezTo>
                  <a:cubicBezTo>
                    <a:pt x="320" y="190"/>
                    <a:pt x="389" y="170"/>
                    <a:pt x="412" y="144"/>
                  </a:cubicBezTo>
                  <a:cubicBezTo>
                    <a:pt x="420" y="128"/>
                    <a:pt x="420" y="128"/>
                    <a:pt x="420" y="128"/>
                  </a:cubicBezTo>
                  <a:cubicBezTo>
                    <a:pt x="421" y="127"/>
                    <a:pt x="421" y="126"/>
                    <a:pt x="421" y="125"/>
                  </a:cubicBezTo>
                  <a:cubicBezTo>
                    <a:pt x="483" y="0"/>
                    <a:pt x="483" y="0"/>
                    <a:pt x="483" y="0"/>
                  </a:cubicBezTo>
                  <a:cubicBezTo>
                    <a:pt x="437" y="26"/>
                    <a:pt x="338" y="41"/>
                    <a:pt x="241" y="41"/>
                  </a:cubicBezTo>
                  <a:cubicBezTo>
                    <a:pt x="144" y="41"/>
                    <a:pt x="45" y="26"/>
                    <a:pt x="0" y="0"/>
                  </a:cubicBezTo>
                  <a:close/>
                </a:path>
              </a:pathLst>
            </a:custGeom>
            <a:solidFill>
              <a:schemeClr val="accent6"/>
            </a:solidFill>
            <a:ln>
              <a:noFill/>
            </a:ln>
          </p:spPr>
          <p:txBody>
            <a:bodyPr spcFirstLastPara="1" wrap="square" lIns="51431" tIns="25706" rIns="51431" bIns="25706" anchor="ctr" anchorCtr="0">
              <a:noAutofit/>
            </a:bodyPr>
            <a:lstStyle/>
            <a:p>
              <a:pPr algn="ctr">
                <a:spcBef>
                  <a:spcPts val="0"/>
                </a:spcBef>
                <a:spcAft>
                  <a:spcPts val="0"/>
                </a:spcAft>
                <a:buClr>
                  <a:schemeClr val="dk1"/>
                </a:buClr>
                <a:buSzPts val="1400"/>
              </a:pPr>
              <a:r>
                <a:rPr lang="en-US" sz="1500" b="1" dirty="0">
                  <a:solidFill>
                    <a:schemeClr val="lt1"/>
                  </a:solidFill>
                  <a:latin typeface="News Cycle"/>
                  <a:ea typeface="News Cycle"/>
                  <a:cs typeface="News Cycle"/>
                  <a:sym typeface="News Cycle"/>
                </a:rPr>
                <a:t>5</a:t>
              </a:r>
              <a:endParaRPr sz="1500" b="1" dirty="0">
                <a:solidFill>
                  <a:schemeClr val="lt1"/>
                </a:solidFill>
                <a:latin typeface="News Cycle"/>
                <a:ea typeface="News Cycle"/>
                <a:cs typeface="News Cycle"/>
                <a:sym typeface="News Cycle"/>
              </a:endParaRPr>
            </a:p>
          </p:txBody>
        </p:sp>
        <p:sp>
          <p:nvSpPr>
            <p:cNvPr id="25" name="Google Shape;546;p45">
              <a:extLst>
                <a:ext uri="{FF2B5EF4-FFF2-40B4-BE49-F238E27FC236}">
                  <a16:creationId xmlns:a16="http://schemas.microsoft.com/office/drawing/2014/main" id="{8C8FD834-450B-4B69-8747-51056C87D5B3}"/>
                </a:ext>
              </a:extLst>
            </p:cNvPr>
            <p:cNvSpPr/>
            <p:nvPr/>
          </p:nvSpPr>
          <p:spPr>
            <a:xfrm>
              <a:off x="3780312" y="4519014"/>
              <a:ext cx="718575" cy="115145"/>
            </a:xfrm>
            <a:custGeom>
              <a:avLst/>
              <a:gdLst/>
              <a:ahLst/>
              <a:cxnLst/>
              <a:rect l="l" t="t" r="r" b="b"/>
              <a:pathLst>
                <a:path w="1261" h="202" extrusionOk="0">
                  <a:moveTo>
                    <a:pt x="630" y="53"/>
                  </a:moveTo>
                  <a:cubicBezTo>
                    <a:pt x="363" y="53"/>
                    <a:pt x="82" y="34"/>
                    <a:pt x="0" y="0"/>
                  </a:cubicBezTo>
                  <a:cubicBezTo>
                    <a:pt x="71" y="146"/>
                    <a:pt x="71" y="146"/>
                    <a:pt x="71" y="146"/>
                  </a:cubicBezTo>
                  <a:cubicBezTo>
                    <a:pt x="88" y="157"/>
                    <a:pt x="134" y="170"/>
                    <a:pt x="227" y="181"/>
                  </a:cubicBezTo>
                  <a:cubicBezTo>
                    <a:pt x="334" y="194"/>
                    <a:pt x="478" y="202"/>
                    <a:pt x="630" y="202"/>
                  </a:cubicBezTo>
                  <a:cubicBezTo>
                    <a:pt x="630" y="202"/>
                    <a:pt x="630" y="202"/>
                    <a:pt x="630" y="202"/>
                  </a:cubicBezTo>
                  <a:cubicBezTo>
                    <a:pt x="929" y="202"/>
                    <a:pt x="1147" y="174"/>
                    <a:pt x="1189" y="146"/>
                  </a:cubicBezTo>
                  <a:cubicBezTo>
                    <a:pt x="1261" y="0"/>
                    <a:pt x="1261" y="0"/>
                    <a:pt x="1261" y="0"/>
                  </a:cubicBezTo>
                  <a:cubicBezTo>
                    <a:pt x="1179" y="34"/>
                    <a:pt x="897" y="53"/>
                    <a:pt x="630" y="53"/>
                  </a:cubicBezTo>
                  <a:close/>
                </a:path>
              </a:pathLst>
            </a:custGeom>
            <a:solidFill>
              <a:schemeClr val="accent1"/>
            </a:solidFill>
            <a:ln>
              <a:noFill/>
            </a:ln>
          </p:spPr>
          <p:txBody>
            <a:bodyPr spcFirstLastPara="1" wrap="square" lIns="51431" tIns="25706" rIns="51431" bIns="25706" anchor="ctr" anchorCtr="0">
              <a:noAutofit/>
            </a:bodyPr>
            <a:lstStyle/>
            <a:p>
              <a:pPr algn="ctr"/>
              <a:r>
                <a:rPr lang="en-US" sz="1500" b="1" dirty="0">
                  <a:solidFill>
                    <a:schemeClr val="bg1"/>
                  </a:solidFill>
                  <a:latin typeface="Times New Roman" pitchFamily="18" charset="0"/>
                  <a:cs typeface="Times New Roman" pitchFamily="18" charset="0"/>
                </a:rPr>
                <a:t>32</a:t>
              </a:r>
              <a:r>
                <a:rPr lang="ro-RO" sz="1500" b="1" dirty="0">
                  <a:solidFill>
                    <a:schemeClr val="bg1"/>
                  </a:solidFill>
                  <a:latin typeface="Times New Roman" pitchFamily="18" charset="0"/>
                  <a:cs typeface="Times New Roman" pitchFamily="18" charset="0"/>
                </a:rPr>
                <a:t>5</a:t>
              </a:r>
              <a:endParaRPr lang="ru-RU" sz="1500" b="1" dirty="0">
                <a:solidFill>
                  <a:schemeClr val="bg1"/>
                </a:solidFill>
                <a:latin typeface="Times New Roman" pitchFamily="18" charset="0"/>
                <a:cs typeface="Times New Roman" pitchFamily="18" charset="0"/>
              </a:endParaRPr>
            </a:p>
          </p:txBody>
        </p:sp>
        <p:sp>
          <p:nvSpPr>
            <p:cNvPr id="26" name="Google Shape;547;p45">
              <a:extLst>
                <a:ext uri="{FF2B5EF4-FFF2-40B4-BE49-F238E27FC236}">
                  <a16:creationId xmlns:a16="http://schemas.microsoft.com/office/drawing/2014/main" id="{0ACD826C-CB4D-4153-927D-5520E5624392}"/>
                </a:ext>
              </a:extLst>
            </p:cNvPr>
            <p:cNvSpPr/>
            <p:nvPr/>
          </p:nvSpPr>
          <p:spPr>
            <a:xfrm>
              <a:off x="3868662" y="4710395"/>
              <a:ext cx="541875" cy="112657"/>
            </a:xfrm>
            <a:custGeom>
              <a:avLst/>
              <a:gdLst/>
              <a:ahLst/>
              <a:cxnLst/>
              <a:rect l="l" t="t" r="r" b="b"/>
              <a:pathLst>
                <a:path w="951" h="198" extrusionOk="0">
                  <a:moveTo>
                    <a:pt x="0" y="0"/>
                  </a:moveTo>
                  <a:cubicBezTo>
                    <a:pt x="70" y="144"/>
                    <a:pt x="70" y="144"/>
                    <a:pt x="70" y="144"/>
                  </a:cubicBezTo>
                  <a:cubicBezTo>
                    <a:pt x="101" y="171"/>
                    <a:pt x="259" y="198"/>
                    <a:pt x="475" y="198"/>
                  </a:cubicBezTo>
                  <a:cubicBezTo>
                    <a:pt x="692" y="198"/>
                    <a:pt x="849" y="171"/>
                    <a:pt x="881" y="144"/>
                  </a:cubicBezTo>
                  <a:cubicBezTo>
                    <a:pt x="951" y="0"/>
                    <a:pt x="951" y="0"/>
                    <a:pt x="951" y="0"/>
                  </a:cubicBezTo>
                  <a:cubicBezTo>
                    <a:pt x="881" y="32"/>
                    <a:pt x="673" y="50"/>
                    <a:pt x="475" y="50"/>
                  </a:cubicBezTo>
                  <a:cubicBezTo>
                    <a:pt x="277" y="50"/>
                    <a:pt x="69" y="32"/>
                    <a:pt x="0" y="0"/>
                  </a:cubicBezTo>
                  <a:close/>
                </a:path>
              </a:pathLst>
            </a:custGeom>
            <a:solidFill>
              <a:schemeClr val="accent3"/>
            </a:solidFill>
            <a:ln>
              <a:noFill/>
            </a:ln>
          </p:spPr>
          <p:txBody>
            <a:bodyPr spcFirstLastPara="1" wrap="square" lIns="51431" tIns="25706" rIns="51431" bIns="25706" anchor="ctr" anchorCtr="0">
              <a:noAutofit/>
            </a:bodyPr>
            <a:lstStyle/>
            <a:p>
              <a:pPr algn="ctr">
                <a:spcBef>
                  <a:spcPts val="0"/>
                </a:spcBef>
                <a:spcAft>
                  <a:spcPts val="0"/>
                </a:spcAft>
                <a:buClr>
                  <a:schemeClr val="dk1"/>
                </a:buClr>
                <a:buSzPts val="1400"/>
              </a:pPr>
              <a:r>
                <a:rPr lang="en-US" sz="1500" b="1" dirty="0">
                  <a:solidFill>
                    <a:schemeClr val="lt1"/>
                  </a:solidFill>
                  <a:latin typeface="News Cycle"/>
                  <a:ea typeface="News Cycle"/>
                  <a:cs typeface="News Cycle"/>
                  <a:sym typeface="News Cycle"/>
                </a:rPr>
                <a:t>6</a:t>
              </a:r>
              <a:endParaRPr sz="1500" b="1" dirty="0">
                <a:solidFill>
                  <a:schemeClr val="lt1"/>
                </a:solidFill>
                <a:latin typeface="News Cycle"/>
                <a:ea typeface="News Cycle"/>
                <a:cs typeface="News Cycle"/>
                <a:sym typeface="News Cycle"/>
              </a:endParaRPr>
            </a:p>
          </p:txBody>
        </p:sp>
        <p:sp>
          <p:nvSpPr>
            <p:cNvPr id="27" name="Google Shape;548;p45">
              <a:extLst>
                <a:ext uri="{FF2B5EF4-FFF2-40B4-BE49-F238E27FC236}">
                  <a16:creationId xmlns:a16="http://schemas.microsoft.com/office/drawing/2014/main" id="{759E279F-919F-4129-9B8C-02AF47E9B116}"/>
                </a:ext>
              </a:extLst>
            </p:cNvPr>
            <p:cNvSpPr/>
            <p:nvPr/>
          </p:nvSpPr>
          <p:spPr>
            <a:xfrm>
              <a:off x="3824940" y="4614704"/>
              <a:ext cx="629543" cy="114014"/>
            </a:xfrm>
            <a:custGeom>
              <a:avLst/>
              <a:gdLst/>
              <a:ahLst/>
              <a:cxnLst/>
              <a:rect l="l" t="t" r="r" b="b"/>
              <a:pathLst>
                <a:path w="1105" h="200" extrusionOk="0">
                  <a:moveTo>
                    <a:pt x="552" y="51"/>
                  </a:moveTo>
                  <a:cubicBezTo>
                    <a:pt x="399" y="51"/>
                    <a:pt x="255" y="44"/>
                    <a:pt x="147" y="31"/>
                  </a:cubicBezTo>
                  <a:cubicBezTo>
                    <a:pt x="76" y="22"/>
                    <a:pt x="26" y="12"/>
                    <a:pt x="0" y="0"/>
                  </a:cubicBezTo>
                  <a:cubicBezTo>
                    <a:pt x="70" y="145"/>
                    <a:pt x="70" y="145"/>
                    <a:pt x="70" y="145"/>
                  </a:cubicBezTo>
                  <a:cubicBezTo>
                    <a:pt x="108" y="173"/>
                    <a:pt x="296" y="200"/>
                    <a:pt x="552" y="200"/>
                  </a:cubicBezTo>
                  <a:cubicBezTo>
                    <a:pt x="809" y="200"/>
                    <a:pt x="996" y="173"/>
                    <a:pt x="1034" y="145"/>
                  </a:cubicBezTo>
                  <a:cubicBezTo>
                    <a:pt x="1105" y="0"/>
                    <a:pt x="1105" y="0"/>
                    <a:pt x="1105" y="0"/>
                  </a:cubicBezTo>
                  <a:cubicBezTo>
                    <a:pt x="1030" y="33"/>
                    <a:pt x="785" y="51"/>
                    <a:pt x="552" y="51"/>
                  </a:cubicBezTo>
                  <a:close/>
                </a:path>
              </a:pathLst>
            </a:custGeom>
            <a:solidFill>
              <a:schemeClr val="accent2"/>
            </a:solidFill>
            <a:ln>
              <a:noFill/>
            </a:ln>
          </p:spPr>
          <p:txBody>
            <a:bodyPr spcFirstLastPara="1" wrap="square" lIns="51431" tIns="25706" rIns="51431" bIns="25706" anchor="ctr" anchorCtr="0">
              <a:noAutofit/>
            </a:bodyPr>
            <a:lstStyle/>
            <a:p>
              <a:pPr algn="ctr">
                <a:spcBef>
                  <a:spcPts val="0"/>
                </a:spcBef>
                <a:spcAft>
                  <a:spcPts val="0"/>
                </a:spcAft>
                <a:buClr>
                  <a:schemeClr val="dk1"/>
                </a:buClr>
                <a:buSzPts val="1400"/>
              </a:pPr>
              <a:r>
                <a:rPr lang="en-US" sz="1500" b="1" dirty="0">
                  <a:solidFill>
                    <a:schemeClr val="lt1"/>
                  </a:solidFill>
                  <a:latin typeface="News Cycle"/>
                  <a:ea typeface="News Cycle"/>
                  <a:cs typeface="News Cycle"/>
                  <a:sym typeface="News Cycle"/>
                </a:rPr>
                <a:t>5</a:t>
              </a:r>
              <a:endParaRPr sz="1500" b="1" dirty="0">
                <a:solidFill>
                  <a:schemeClr val="lt1"/>
                </a:solidFill>
                <a:latin typeface="News Cycle"/>
                <a:ea typeface="News Cycle"/>
                <a:cs typeface="News Cycle"/>
                <a:sym typeface="News Cycle"/>
              </a:endParaRPr>
            </a:p>
          </p:txBody>
        </p:sp>
        <p:sp>
          <p:nvSpPr>
            <p:cNvPr id="28" name="Google Shape;549;p45">
              <a:extLst>
                <a:ext uri="{FF2B5EF4-FFF2-40B4-BE49-F238E27FC236}">
                  <a16:creationId xmlns:a16="http://schemas.microsoft.com/office/drawing/2014/main" id="{DD5924EF-50A8-4D21-9ECB-0EE12F467959}"/>
                </a:ext>
              </a:extLst>
            </p:cNvPr>
            <p:cNvSpPr/>
            <p:nvPr/>
          </p:nvSpPr>
          <p:spPr>
            <a:xfrm>
              <a:off x="3912610" y="4806085"/>
              <a:ext cx="453525" cy="112204"/>
            </a:xfrm>
            <a:custGeom>
              <a:avLst/>
              <a:gdLst/>
              <a:ahLst/>
              <a:cxnLst/>
              <a:rect l="l" t="t" r="r" b="b"/>
              <a:pathLst>
                <a:path w="796" h="197" extrusionOk="0">
                  <a:moveTo>
                    <a:pt x="0" y="0"/>
                  </a:moveTo>
                  <a:cubicBezTo>
                    <a:pt x="65" y="132"/>
                    <a:pt x="65" y="132"/>
                    <a:pt x="65" y="132"/>
                  </a:cubicBezTo>
                  <a:cubicBezTo>
                    <a:pt x="65" y="132"/>
                    <a:pt x="65" y="132"/>
                    <a:pt x="65" y="132"/>
                  </a:cubicBezTo>
                  <a:cubicBezTo>
                    <a:pt x="65" y="133"/>
                    <a:pt x="65" y="133"/>
                    <a:pt x="65" y="133"/>
                  </a:cubicBezTo>
                  <a:cubicBezTo>
                    <a:pt x="70" y="142"/>
                    <a:pt x="70" y="142"/>
                    <a:pt x="70" y="142"/>
                  </a:cubicBezTo>
                  <a:cubicBezTo>
                    <a:pt x="95" y="170"/>
                    <a:pt x="221" y="197"/>
                    <a:pt x="398" y="197"/>
                  </a:cubicBezTo>
                  <a:cubicBezTo>
                    <a:pt x="576" y="197"/>
                    <a:pt x="702" y="170"/>
                    <a:pt x="727" y="142"/>
                  </a:cubicBezTo>
                  <a:cubicBezTo>
                    <a:pt x="732" y="133"/>
                    <a:pt x="732" y="133"/>
                    <a:pt x="732" y="133"/>
                  </a:cubicBezTo>
                  <a:cubicBezTo>
                    <a:pt x="732" y="132"/>
                    <a:pt x="732" y="132"/>
                    <a:pt x="732" y="132"/>
                  </a:cubicBezTo>
                  <a:cubicBezTo>
                    <a:pt x="732" y="132"/>
                    <a:pt x="732" y="132"/>
                    <a:pt x="732" y="132"/>
                  </a:cubicBezTo>
                  <a:cubicBezTo>
                    <a:pt x="796" y="0"/>
                    <a:pt x="796" y="0"/>
                    <a:pt x="796" y="0"/>
                  </a:cubicBezTo>
                  <a:cubicBezTo>
                    <a:pt x="735" y="31"/>
                    <a:pt x="562" y="48"/>
                    <a:pt x="398" y="48"/>
                  </a:cubicBezTo>
                  <a:cubicBezTo>
                    <a:pt x="234" y="48"/>
                    <a:pt x="62" y="31"/>
                    <a:pt x="0" y="0"/>
                  </a:cubicBezTo>
                  <a:close/>
                </a:path>
              </a:pathLst>
            </a:custGeom>
            <a:solidFill>
              <a:schemeClr val="accent4"/>
            </a:solidFill>
            <a:ln>
              <a:noFill/>
            </a:ln>
          </p:spPr>
          <p:txBody>
            <a:bodyPr spcFirstLastPara="1" wrap="square" lIns="51431" tIns="25706" rIns="51431" bIns="25706" anchor="ctr" anchorCtr="0">
              <a:noAutofit/>
            </a:bodyPr>
            <a:lstStyle/>
            <a:p>
              <a:pPr algn="ctr">
                <a:spcBef>
                  <a:spcPts val="0"/>
                </a:spcBef>
                <a:spcAft>
                  <a:spcPts val="0"/>
                </a:spcAft>
                <a:buClr>
                  <a:schemeClr val="dk1"/>
                </a:buClr>
                <a:buSzPts val="1400"/>
              </a:pPr>
              <a:r>
                <a:rPr lang="en-US" sz="1500" b="1" dirty="0">
                  <a:solidFill>
                    <a:schemeClr val="lt1"/>
                  </a:solidFill>
                  <a:latin typeface="News Cycle"/>
                  <a:ea typeface="News Cycle"/>
                  <a:cs typeface="News Cycle"/>
                  <a:sym typeface="News Cycle"/>
                </a:rPr>
                <a:t>2</a:t>
              </a:r>
              <a:endParaRPr sz="1500" b="1" dirty="0">
                <a:solidFill>
                  <a:schemeClr val="lt1"/>
                </a:solidFill>
                <a:latin typeface="News Cycle"/>
                <a:ea typeface="News Cycle"/>
                <a:cs typeface="News Cycle"/>
                <a:sym typeface="News Cycle"/>
              </a:endParaRPr>
            </a:p>
          </p:txBody>
        </p:sp>
        <p:sp>
          <p:nvSpPr>
            <p:cNvPr id="29" name="Google Shape;550;p45">
              <a:extLst>
                <a:ext uri="{FF2B5EF4-FFF2-40B4-BE49-F238E27FC236}">
                  <a16:creationId xmlns:a16="http://schemas.microsoft.com/office/drawing/2014/main" id="{042DA29F-EF3A-4E9C-93D1-B67763F942C0}"/>
                </a:ext>
              </a:extLst>
            </p:cNvPr>
            <p:cNvSpPr/>
            <p:nvPr/>
          </p:nvSpPr>
          <p:spPr>
            <a:xfrm>
              <a:off x="3778727" y="4460423"/>
              <a:ext cx="719100" cy="79200"/>
            </a:xfrm>
            <a:prstGeom prst="ellipse">
              <a:avLst/>
            </a:prstGeom>
            <a:solidFill>
              <a:schemeClr val="lt2"/>
            </a:solidFill>
            <a:ln>
              <a:noFill/>
            </a:ln>
          </p:spPr>
          <p:txBody>
            <a:bodyPr spcFirstLastPara="1" wrap="square" lIns="51431" tIns="25706" rIns="51431" bIns="25706" anchor="ctr" anchorCtr="0">
              <a:noAutofit/>
            </a:bodyPr>
            <a:lstStyle/>
            <a:p>
              <a:pPr algn="ctr">
                <a:spcBef>
                  <a:spcPts val="0"/>
                </a:spcBef>
                <a:spcAft>
                  <a:spcPts val="0"/>
                </a:spcAft>
                <a:buClr>
                  <a:schemeClr val="dk1"/>
                </a:buClr>
                <a:buSzPts val="1400"/>
              </a:pPr>
              <a:endParaRPr sz="900" b="1">
                <a:solidFill>
                  <a:schemeClr val="lt1"/>
                </a:solidFill>
                <a:latin typeface="News Cycle"/>
                <a:ea typeface="News Cycle"/>
                <a:cs typeface="News Cycle"/>
                <a:sym typeface="News Cycle"/>
              </a:endParaRPr>
            </a:p>
          </p:txBody>
        </p:sp>
      </p:grpSp>
      <p:sp>
        <p:nvSpPr>
          <p:cNvPr id="31" name="CasetăText 30">
            <a:extLst>
              <a:ext uri="{FF2B5EF4-FFF2-40B4-BE49-F238E27FC236}">
                <a16:creationId xmlns:a16="http://schemas.microsoft.com/office/drawing/2014/main" id="{F9F9D441-DF47-4656-A5C1-1B5D622BCD91}"/>
              </a:ext>
            </a:extLst>
          </p:cNvPr>
          <p:cNvSpPr txBox="1"/>
          <p:nvPr/>
        </p:nvSpPr>
        <p:spPr>
          <a:xfrm>
            <a:off x="3875028" y="4156441"/>
            <a:ext cx="2345256" cy="748538"/>
          </a:xfrm>
          <a:prstGeom prst="rect">
            <a:avLst/>
          </a:prstGeom>
          <a:noFill/>
        </p:spPr>
        <p:txBody>
          <a:bodyPr wrap="square">
            <a:spAutoFit/>
          </a:bodyPr>
          <a:lstStyle/>
          <a:p>
            <a:pPr>
              <a:lnSpc>
                <a:spcPct val="115000"/>
              </a:lnSpc>
              <a:spcAft>
                <a:spcPts val="900"/>
              </a:spcAft>
            </a:pPr>
            <a:r>
              <a:rPr lang="ro-RO" altLang="ru-RU" sz="1400" dirty="0">
                <a:latin typeface="Times New Roman" pitchFamily="18" charset="0"/>
                <a:cs typeface="Times New Roman" pitchFamily="18" charset="0"/>
              </a:rPr>
              <a:t>Seminare, ședințe </a:t>
            </a:r>
            <a:endParaRPr lang="en-US" altLang="ru-RU" dirty="0">
              <a:solidFill>
                <a:schemeClr val="bg1">
                  <a:lumMod val="50000"/>
                </a:schemeClr>
              </a:solidFill>
              <a:latin typeface="Times New Roman" pitchFamily="18" charset="0"/>
              <a:cs typeface="Times New Roman" pitchFamily="18" charset="0"/>
            </a:endParaRPr>
          </a:p>
          <a:p>
            <a:pPr>
              <a:lnSpc>
                <a:spcPct val="115000"/>
              </a:lnSpc>
              <a:spcAft>
                <a:spcPts val="900"/>
              </a:spcAft>
            </a:pPr>
            <a:endParaRPr lang="ru-RU" i="0" dirty="0">
              <a:solidFill>
                <a:schemeClr val="bg1">
                  <a:lumMod val="50000"/>
                </a:schemeClr>
              </a:solidFill>
              <a:latin typeface="Times New Roman" pitchFamily="18" charset="0"/>
              <a:ea typeface="Times New Roman"/>
              <a:cs typeface="Times New Roman" pitchFamily="18" charset="0"/>
            </a:endParaRPr>
          </a:p>
        </p:txBody>
      </p:sp>
      <p:sp>
        <p:nvSpPr>
          <p:cNvPr id="33" name="CasetăText 32">
            <a:extLst>
              <a:ext uri="{FF2B5EF4-FFF2-40B4-BE49-F238E27FC236}">
                <a16:creationId xmlns:a16="http://schemas.microsoft.com/office/drawing/2014/main" id="{98385CB8-9617-4637-8609-93C58C524F3C}"/>
              </a:ext>
            </a:extLst>
          </p:cNvPr>
          <p:cNvSpPr txBox="1"/>
          <p:nvPr/>
        </p:nvSpPr>
        <p:spPr>
          <a:xfrm>
            <a:off x="2841611" y="3912527"/>
            <a:ext cx="4686300" cy="300082"/>
          </a:xfrm>
          <a:prstGeom prst="rect">
            <a:avLst/>
          </a:prstGeom>
          <a:noFill/>
        </p:spPr>
        <p:txBody>
          <a:bodyPr wrap="square">
            <a:spAutoFit/>
          </a:bodyPr>
          <a:lstStyle/>
          <a:p>
            <a:pPr lvl="0" algn="ctr">
              <a:buFont typeface="Arial" pitchFamily="34" charset="0"/>
              <a:buNone/>
            </a:pPr>
            <a:r>
              <a:rPr lang="ro-RO" altLang="ru-RU" sz="1350" dirty="0">
                <a:latin typeface="Times New Roman" pitchFamily="18" charset="0"/>
                <a:cs typeface="Times New Roman" pitchFamily="18" charset="0"/>
              </a:rPr>
              <a:t>Materiale informative și educaționale</a:t>
            </a:r>
            <a:endParaRPr lang="ru-RU" sz="1350" dirty="0">
              <a:latin typeface="Times New Roman" pitchFamily="18" charset="0"/>
              <a:ea typeface="Times New Roman"/>
              <a:cs typeface="Times New Roman" pitchFamily="18" charset="0"/>
            </a:endParaRPr>
          </a:p>
        </p:txBody>
      </p:sp>
      <p:sp>
        <p:nvSpPr>
          <p:cNvPr id="35" name="CasetăText 34">
            <a:extLst>
              <a:ext uri="{FF2B5EF4-FFF2-40B4-BE49-F238E27FC236}">
                <a16:creationId xmlns:a16="http://schemas.microsoft.com/office/drawing/2014/main" id="{98CFF203-8B6B-4FF9-A6A9-AD432C5B48C6}"/>
              </a:ext>
            </a:extLst>
          </p:cNvPr>
          <p:cNvSpPr txBox="1"/>
          <p:nvPr/>
        </p:nvSpPr>
        <p:spPr>
          <a:xfrm>
            <a:off x="2598908" y="3564037"/>
            <a:ext cx="4686300" cy="300082"/>
          </a:xfrm>
          <a:prstGeom prst="rect">
            <a:avLst/>
          </a:prstGeom>
          <a:noFill/>
        </p:spPr>
        <p:txBody>
          <a:bodyPr wrap="square">
            <a:spAutoFit/>
          </a:bodyPr>
          <a:lstStyle/>
          <a:p>
            <a:pPr lvl="0" algn="ctr">
              <a:buFont typeface="Arial" pitchFamily="34" charset="0"/>
              <a:buNone/>
            </a:pPr>
            <a:r>
              <a:rPr lang="ro-RO" altLang="ru-RU" sz="1350" dirty="0">
                <a:latin typeface="Times New Roman" pitchFamily="18" charset="0"/>
                <a:cs typeface="Times New Roman" pitchFamily="18" charset="0"/>
              </a:rPr>
              <a:t>Emisiuni, reportaje televizate </a:t>
            </a:r>
            <a:endParaRPr lang="ru-RU" sz="1350" dirty="0">
              <a:latin typeface="Times New Roman" pitchFamily="18" charset="0"/>
              <a:ea typeface="Times New Roman"/>
              <a:cs typeface="Times New Roman" pitchFamily="18" charset="0"/>
            </a:endParaRPr>
          </a:p>
        </p:txBody>
      </p:sp>
      <p:sp>
        <p:nvSpPr>
          <p:cNvPr id="37" name="CasetăText 36">
            <a:extLst>
              <a:ext uri="{FF2B5EF4-FFF2-40B4-BE49-F238E27FC236}">
                <a16:creationId xmlns:a16="http://schemas.microsoft.com/office/drawing/2014/main" id="{8F0B5B16-CEF7-4D94-B4A9-0B8817C6213B}"/>
              </a:ext>
            </a:extLst>
          </p:cNvPr>
          <p:cNvSpPr txBox="1"/>
          <p:nvPr/>
        </p:nvSpPr>
        <p:spPr>
          <a:xfrm>
            <a:off x="2084732" y="3234586"/>
            <a:ext cx="4686300" cy="312137"/>
          </a:xfrm>
          <a:prstGeom prst="rect">
            <a:avLst/>
          </a:prstGeom>
          <a:noFill/>
        </p:spPr>
        <p:txBody>
          <a:bodyPr wrap="square">
            <a:spAutoFit/>
          </a:bodyPr>
          <a:lstStyle/>
          <a:p>
            <a:pPr algn="ctr">
              <a:lnSpc>
                <a:spcPct val="115000"/>
              </a:lnSpc>
              <a:spcAft>
                <a:spcPts val="900"/>
              </a:spcAft>
            </a:pPr>
            <a:r>
              <a:rPr lang="ro-RO" altLang="ru-RU" sz="1350" dirty="0">
                <a:latin typeface="Times New Roman" pitchFamily="18" charset="0"/>
                <a:cs typeface="Times New Roman" pitchFamily="18" charset="0"/>
              </a:rPr>
              <a:t>Emisiuni radio </a:t>
            </a:r>
            <a:endParaRPr lang="ru-RU" sz="1350" dirty="0">
              <a:latin typeface="Times New Roman" pitchFamily="18" charset="0"/>
              <a:ea typeface="Times New Roman"/>
              <a:cs typeface="Times New Roman" pitchFamily="18" charset="0"/>
            </a:endParaRPr>
          </a:p>
        </p:txBody>
      </p:sp>
      <p:sp>
        <p:nvSpPr>
          <p:cNvPr id="39" name="CasetăText 38">
            <a:extLst>
              <a:ext uri="{FF2B5EF4-FFF2-40B4-BE49-F238E27FC236}">
                <a16:creationId xmlns:a16="http://schemas.microsoft.com/office/drawing/2014/main" id="{FFA7981B-0556-4F2E-A689-EB4A0D609479}"/>
              </a:ext>
            </a:extLst>
          </p:cNvPr>
          <p:cNvSpPr txBox="1"/>
          <p:nvPr/>
        </p:nvSpPr>
        <p:spPr>
          <a:xfrm>
            <a:off x="2548324" y="4628339"/>
            <a:ext cx="4686300" cy="312137"/>
          </a:xfrm>
          <a:prstGeom prst="rect">
            <a:avLst/>
          </a:prstGeom>
          <a:noFill/>
        </p:spPr>
        <p:txBody>
          <a:bodyPr wrap="square">
            <a:spAutoFit/>
          </a:bodyPr>
          <a:lstStyle/>
          <a:p>
            <a:pPr algn="ctr">
              <a:lnSpc>
                <a:spcPct val="115000"/>
              </a:lnSpc>
              <a:spcAft>
                <a:spcPts val="900"/>
              </a:spcAft>
            </a:pPr>
            <a:r>
              <a:rPr lang="ro-RO" altLang="ru-RU" sz="1350" dirty="0">
                <a:latin typeface="Times New Roman" pitchFamily="18" charset="0"/>
                <a:cs typeface="Times New Roman" pitchFamily="18" charset="0"/>
              </a:rPr>
              <a:t>Materiale publicate în presă </a:t>
            </a:r>
            <a:endParaRPr lang="ru-RU" sz="1350" dirty="0">
              <a:latin typeface="Times New Roman" pitchFamily="18" charset="0"/>
              <a:ea typeface="Times New Roman"/>
              <a:cs typeface="Times New Roman" pitchFamily="18" charset="0"/>
            </a:endParaRPr>
          </a:p>
        </p:txBody>
      </p:sp>
      <p:sp>
        <p:nvSpPr>
          <p:cNvPr id="41" name="CasetăText 40">
            <a:extLst>
              <a:ext uri="{FF2B5EF4-FFF2-40B4-BE49-F238E27FC236}">
                <a16:creationId xmlns:a16="http://schemas.microsoft.com/office/drawing/2014/main" id="{506B1A43-6917-4BE8-B068-9AA925E915D9}"/>
              </a:ext>
            </a:extLst>
          </p:cNvPr>
          <p:cNvSpPr txBox="1"/>
          <p:nvPr/>
        </p:nvSpPr>
        <p:spPr>
          <a:xfrm>
            <a:off x="2549072" y="2959217"/>
            <a:ext cx="4686300" cy="312137"/>
          </a:xfrm>
          <a:prstGeom prst="rect">
            <a:avLst/>
          </a:prstGeom>
          <a:noFill/>
        </p:spPr>
        <p:txBody>
          <a:bodyPr wrap="square">
            <a:spAutoFit/>
          </a:bodyPr>
          <a:lstStyle/>
          <a:p>
            <a:pPr algn="ctr">
              <a:lnSpc>
                <a:spcPct val="115000"/>
              </a:lnSpc>
              <a:spcAft>
                <a:spcPts val="900"/>
              </a:spcAft>
            </a:pPr>
            <a:r>
              <a:rPr lang="ro-RO" altLang="ru-RU" sz="1350" dirty="0">
                <a:latin typeface="Times New Roman" pitchFamily="18" charset="0"/>
                <a:cs typeface="Times New Roman" pitchFamily="18" charset="0"/>
              </a:rPr>
              <a:t>Informații în rețeaua internet</a:t>
            </a:r>
            <a:endParaRPr lang="ru-RU" sz="1350" dirty="0">
              <a:latin typeface="Times New Roman" pitchFamily="18" charset="0"/>
              <a:ea typeface="Times New Roman"/>
              <a:cs typeface="Times New Roman" pitchFamily="18" charset="0"/>
            </a:endParaRPr>
          </a:p>
        </p:txBody>
      </p:sp>
      <p:pic>
        <p:nvPicPr>
          <p:cNvPr id="3" name="Imagine 2">
            <a:extLst>
              <a:ext uri="{FF2B5EF4-FFF2-40B4-BE49-F238E27FC236}">
                <a16:creationId xmlns:a16="http://schemas.microsoft.com/office/drawing/2014/main" id="{6CA9D725-F51A-49FF-BFE0-F3FD9BE683F0}"/>
              </a:ext>
            </a:extLst>
          </p:cNvPr>
          <p:cNvPicPr>
            <a:picLocks noChangeAspect="1"/>
          </p:cNvPicPr>
          <p:nvPr/>
        </p:nvPicPr>
        <p:blipFill>
          <a:blip r:embed="rId3"/>
          <a:stretch>
            <a:fillRect/>
          </a:stretch>
        </p:blipFill>
        <p:spPr>
          <a:xfrm>
            <a:off x="4163052" y="5315196"/>
            <a:ext cx="529661" cy="487343"/>
          </a:xfrm>
          <a:prstGeom prst="rect">
            <a:avLst/>
          </a:prstGeom>
        </p:spPr>
      </p:pic>
      <p:pic>
        <p:nvPicPr>
          <p:cNvPr id="4" name="Imagine 3">
            <a:extLst>
              <a:ext uri="{FF2B5EF4-FFF2-40B4-BE49-F238E27FC236}">
                <a16:creationId xmlns:a16="http://schemas.microsoft.com/office/drawing/2014/main" id="{52EB2C55-A2D1-4101-B238-8C5C8031D810}"/>
              </a:ext>
            </a:extLst>
          </p:cNvPr>
          <p:cNvPicPr>
            <a:picLocks noChangeAspect="1"/>
          </p:cNvPicPr>
          <p:nvPr/>
        </p:nvPicPr>
        <p:blipFill>
          <a:blip r:embed="rId4"/>
          <a:stretch>
            <a:fillRect/>
          </a:stretch>
        </p:blipFill>
        <p:spPr>
          <a:xfrm>
            <a:off x="8223084" y="2119519"/>
            <a:ext cx="550708" cy="489029"/>
          </a:xfrm>
          <a:prstGeom prst="rect">
            <a:avLst/>
          </a:prstGeom>
        </p:spPr>
      </p:pic>
    </p:spTree>
    <p:extLst>
      <p:ext uri="{BB962C8B-B14F-4D97-AF65-F5344CB8AC3E}">
        <p14:creationId xmlns:p14="http://schemas.microsoft.com/office/powerpoint/2010/main" val="380275377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2"/>
          <p:cNvSpPr txBox="1">
            <a:spLocks noGrp="1"/>
          </p:cNvSpPr>
          <p:nvPr>
            <p:ph type="body" idx="1"/>
          </p:nvPr>
        </p:nvSpPr>
        <p:spPr>
          <a:xfrm>
            <a:off x="757986" y="407751"/>
            <a:ext cx="7628027" cy="441546"/>
          </a:xfrm>
          <a:prstGeom prst="rect">
            <a:avLst/>
          </a:prstGeom>
        </p:spPr>
        <p:txBody>
          <a:bodyPr spcFirstLastPara="1" vert="horz" wrap="square" lIns="0" tIns="0" rIns="0" bIns="0" anchor="t" anchorCtr="0">
            <a:noAutofit/>
          </a:bodyPr>
          <a:lstStyle/>
          <a:p>
            <a:pPr marL="0" indent="0"/>
            <a:r>
              <a:rPr lang="it-IT" dirty="0">
                <a:solidFill>
                  <a:srgbClr val="FFFF00"/>
                </a:solidFill>
                <a:latin typeface="Times New Roman" panose="02020603050405020304" pitchFamily="18" charset="0"/>
                <a:cs typeface="Times New Roman" panose="02020603050405020304" pitchFamily="18" charset="0"/>
              </a:rPr>
              <a:t>PRINCIPALII INDICATORI AL SERVICIULUI CARDIOLOGIC (2015 -2020)</a:t>
            </a:r>
            <a:br>
              <a:rPr lang="it-IT" dirty="0">
                <a:solidFill>
                  <a:srgbClr val="FFFF00"/>
                </a:solidFill>
                <a:latin typeface="Times New Roman" panose="02020603050405020304" pitchFamily="18" charset="0"/>
                <a:cs typeface="Times New Roman" panose="02020603050405020304" pitchFamily="18" charset="0"/>
              </a:rPr>
            </a:br>
            <a:endParaRPr dirty="0">
              <a:solidFill>
                <a:srgbClr val="FFFF00"/>
              </a:solidFill>
              <a:latin typeface="Times New Roman" panose="02020603050405020304" pitchFamily="18" charset="0"/>
              <a:cs typeface="Times New Roman" panose="02020603050405020304" pitchFamily="18" charset="0"/>
            </a:endParaRPr>
          </a:p>
        </p:txBody>
      </p:sp>
      <p:sp>
        <p:nvSpPr>
          <p:cNvPr id="311" name="Google Shape;311;p32"/>
          <p:cNvSpPr txBox="1">
            <a:spLocks noGrp="1"/>
          </p:cNvSpPr>
          <p:nvPr>
            <p:ph type="sldNum" idx="12"/>
          </p:nvPr>
        </p:nvSpPr>
        <p:spPr>
          <a:xfrm>
            <a:off x="8603825" y="5587750"/>
            <a:ext cx="349200" cy="279900"/>
          </a:xfrm>
          <a:prstGeom prst="rect">
            <a:avLst/>
          </a:prstGeom>
        </p:spPr>
        <p:txBody>
          <a:bodyPr spcFirstLastPara="1" vert="horz" wrap="square" lIns="0" tIns="0" rIns="0" bIns="0" anchor="ctr" anchorCtr="0">
            <a:noAutofit/>
          </a:bodyPr>
          <a:lstStyle/>
          <a:p>
            <a:pPr defTabSz="914378">
              <a:buClr>
                <a:srgbClr val="000000"/>
              </a:buClr>
            </a:pPr>
            <a:fld id="{00000000-1234-1234-1234-123412341234}" type="slidenum">
              <a:rPr lang="en" kern="0">
                <a:solidFill>
                  <a:srgbClr val="7D8A8D"/>
                </a:solidFill>
              </a:rPr>
              <a:pPr defTabSz="914378">
                <a:buClr>
                  <a:srgbClr val="000000"/>
                </a:buClr>
              </a:pPr>
              <a:t>94</a:t>
            </a:fld>
            <a:endParaRPr kern="0">
              <a:solidFill>
                <a:srgbClr val="7D8A8D"/>
              </a:solidFill>
            </a:endParaRPr>
          </a:p>
        </p:txBody>
      </p:sp>
      <p:cxnSp>
        <p:nvCxnSpPr>
          <p:cNvPr id="312" name="Google Shape;312;p32"/>
          <p:cNvCxnSpPr/>
          <p:nvPr/>
        </p:nvCxnSpPr>
        <p:spPr>
          <a:xfrm>
            <a:off x="855300" y="1779551"/>
            <a:ext cx="6572100" cy="0"/>
          </a:xfrm>
          <a:prstGeom prst="straightConnector1">
            <a:avLst/>
          </a:prstGeom>
          <a:noFill/>
          <a:ln w="9525" cap="flat" cmpd="sng">
            <a:solidFill>
              <a:schemeClr val="lt2"/>
            </a:solidFill>
            <a:prstDash val="solid"/>
            <a:round/>
            <a:headEnd type="none" w="med" len="med"/>
            <a:tailEnd type="none" w="med" len="med"/>
          </a:ln>
        </p:spPr>
      </p:cxnSp>
      <p:cxnSp>
        <p:nvCxnSpPr>
          <p:cNvPr id="314" name="Google Shape;314;p32"/>
          <p:cNvCxnSpPr/>
          <p:nvPr/>
        </p:nvCxnSpPr>
        <p:spPr>
          <a:xfrm>
            <a:off x="855300" y="3198514"/>
            <a:ext cx="6572100" cy="0"/>
          </a:xfrm>
          <a:prstGeom prst="straightConnector1">
            <a:avLst/>
          </a:prstGeom>
          <a:noFill/>
          <a:ln w="9525" cap="flat" cmpd="sng">
            <a:solidFill>
              <a:schemeClr val="lt2"/>
            </a:solidFill>
            <a:prstDash val="solid"/>
            <a:round/>
            <a:headEnd type="none" w="med" len="med"/>
            <a:tailEnd type="none" w="med" len="med"/>
          </a:ln>
        </p:spPr>
      </p:cxnSp>
      <p:cxnSp>
        <p:nvCxnSpPr>
          <p:cNvPr id="315" name="Google Shape;315;p32"/>
          <p:cNvCxnSpPr/>
          <p:nvPr/>
        </p:nvCxnSpPr>
        <p:spPr>
          <a:xfrm>
            <a:off x="855300" y="3907996"/>
            <a:ext cx="6572100" cy="0"/>
          </a:xfrm>
          <a:prstGeom prst="straightConnector1">
            <a:avLst/>
          </a:prstGeom>
          <a:noFill/>
          <a:ln w="9525" cap="flat" cmpd="sng">
            <a:solidFill>
              <a:schemeClr val="lt2"/>
            </a:solidFill>
            <a:prstDash val="solid"/>
            <a:round/>
            <a:headEnd type="none" w="med" len="med"/>
            <a:tailEnd type="none" w="med" len="med"/>
          </a:ln>
        </p:spPr>
      </p:cxnSp>
      <p:cxnSp>
        <p:nvCxnSpPr>
          <p:cNvPr id="316" name="Google Shape;316;p32"/>
          <p:cNvCxnSpPr/>
          <p:nvPr/>
        </p:nvCxnSpPr>
        <p:spPr>
          <a:xfrm>
            <a:off x="855300" y="4639376"/>
            <a:ext cx="6572100" cy="0"/>
          </a:xfrm>
          <a:prstGeom prst="straightConnector1">
            <a:avLst/>
          </a:prstGeom>
          <a:noFill/>
          <a:ln w="9525" cap="flat" cmpd="sng">
            <a:solidFill>
              <a:schemeClr val="lt2"/>
            </a:solidFill>
            <a:prstDash val="solid"/>
            <a:round/>
            <a:headEnd type="none" w="med" len="med"/>
            <a:tailEnd type="none" w="med" len="med"/>
          </a:ln>
        </p:spPr>
      </p:cxnSp>
      <p:sp>
        <p:nvSpPr>
          <p:cNvPr id="24" name="Google Shape;13096;p92">
            <a:extLst>
              <a:ext uri="{FF2B5EF4-FFF2-40B4-BE49-F238E27FC236}">
                <a16:creationId xmlns:a16="http://schemas.microsoft.com/office/drawing/2014/main" id="{8E135435-4AB1-4B34-9F53-D7F9FCF1D5E8}"/>
              </a:ext>
            </a:extLst>
          </p:cNvPr>
          <p:cNvSpPr/>
          <p:nvPr/>
        </p:nvSpPr>
        <p:spPr>
          <a:xfrm>
            <a:off x="8391477" y="1116857"/>
            <a:ext cx="586944" cy="662570"/>
          </a:xfrm>
          <a:custGeom>
            <a:avLst/>
            <a:gdLst/>
            <a:ahLst/>
            <a:cxnLst/>
            <a:rect l="l" t="t" r="r" b="b"/>
            <a:pathLst>
              <a:path w="11815" h="10524" extrusionOk="0">
                <a:moveTo>
                  <a:pt x="8664" y="726"/>
                </a:moveTo>
                <a:cubicBezTo>
                  <a:pt x="9326" y="726"/>
                  <a:pt x="9956" y="1009"/>
                  <a:pt x="10428" y="1482"/>
                </a:cubicBezTo>
                <a:cubicBezTo>
                  <a:pt x="10869" y="1954"/>
                  <a:pt x="11090" y="2616"/>
                  <a:pt x="11090" y="3309"/>
                </a:cubicBezTo>
                <a:cubicBezTo>
                  <a:pt x="11090" y="4191"/>
                  <a:pt x="10712" y="4853"/>
                  <a:pt x="10082" y="5577"/>
                </a:cubicBezTo>
                <a:lnTo>
                  <a:pt x="7435" y="5577"/>
                </a:lnTo>
                <a:cubicBezTo>
                  <a:pt x="7309" y="5577"/>
                  <a:pt x="7215" y="5640"/>
                  <a:pt x="7120" y="5735"/>
                </a:cubicBezTo>
                <a:lnTo>
                  <a:pt x="6648" y="6522"/>
                </a:lnTo>
                <a:lnTo>
                  <a:pt x="5545" y="3687"/>
                </a:lnTo>
                <a:cubicBezTo>
                  <a:pt x="5514" y="3561"/>
                  <a:pt x="5388" y="3435"/>
                  <a:pt x="5230" y="3435"/>
                </a:cubicBezTo>
                <a:cubicBezTo>
                  <a:pt x="5073" y="3435"/>
                  <a:pt x="4947" y="3529"/>
                  <a:pt x="4915" y="3624"/>
                </a:cubicBezTo>
                <a:lnTo>
                  <a:pt x="4096" y="5514"/>
                </a:lnTo>
                <a:lnTo>
                  <a:pt x="1702" y="5514"/>
                </a:lnTo>
                <a:cubicBezTo>
                  <a:pt x="1103" y="4853"/>
                  <a:pt x="693" y="4191"/>
                  <a:pt x="693" y="3309"/>
                </a:cubicBezTo>
                <a:cubicBezTo>
                  <a:pt x="693" y="2616"/>
                  <a:pt x="945" y="1986"/>
                  <a:pt x="1355" y="1482"/>
                </a:cubicBezTo>
                <a:cubicBezTo>
                  <a:pt x="1796" y="1009"/>
                  <a:pt x="2426" y="726"/>
                  <a:pt x="3151" y="726"/>
                </a:cubicBezTo>
                <a:cubicBezTo>
                  <a:pt x="4096" y="726"/>
                  <a:pt x="4726" y="1293"/>
                  <a:pt x="5073" y="1797"/>
                </a:cubicBezTo>
                <a:cubicBezTo>
                  <a:pt x="5388" y="2206"/>
                  <a:pt x="5545" y="2647"/>
                  <a:pt x="5577" y="2836"/>
                </a:cubicBezTo>
                <a:cubicBezTo>
                  <a:pt x="5608" y="2994"/>
                  <a:pt x="5766" y="3088"/>
                  <a:pt x="5892" y="3088"/>
                </a:cubicBezTo>
                <a:cubicBezTo>
                  <a:pt x="6049" y="3088"/>
                  <a:pt x="6175" y="2994"/>
                  <a:pt x="6207" y="2836"/>
                </a:cubicBezTo>
                <a:cubicBezTo>
                  <a:pt x="6238" y="2679"/>
                  <a:pt x="6459" y="2206"/>
                  <a:pt x="6742" y="1797"/>
                </a:cubicBezTo>
                <a:cubicBezTo>
                  <a:pt x="7089" y="1293"/>
                  <a:pt x="7687" y="726"/>
                  <a:pt x="8664" y="726"/>
                </a:cubicBezTo>
                <a:close/>
                <a:moveTo>
                  <a:pt x="5293" y="4790"/>
                </a:moveTo>
                <a:lnTo>
                  <a:pt x="6364" y="7468"/>
                </a:lnTo>
                <a:cubicBezTo>
                  <a:pt x="6396" y="7562"/>
                  <a:pt x="6522" y="7657"/>
                  <a:pt x="6648" y="7688"/>
                </a:cubicBezTo>
                <a:lnTo>
                  <a:pt x="6679" y="7688"/>
                </a:lnTo>
                <a:cubicBezTo>
                  <a:pt x="6805" y="7688"/>
                  <a:pt x="6931" y="7625"/>
                  <a:pt x="6994" y="7531"/>
                </a:cubicBezTo>
                <a:lnTo>
                  <a:pt x="7750" y="6302"/>
                </a:lnTo>
                <a:lnTo>
                  <a:pt x="9483" y="6302"/>
                </a:lnTo>
                <a:cubicBezTo>
                  <a:pt x="9168" y="6459"/>
                  <a:pt x="8916" y="6711"/>
                  <a:pt x="8664" y="6932"/>
                </a:cubicBezTo>
                <a:cubicBezTo>
                  <a:pt x="7813" y="7688"/>
                  <a:pt x="6868" y="8507"/>
                  <a:pt x="5923" y="9610"/>
                </a:cubicBezTo>
                <a:cubicBezTo>
                  <a:pt x="4978" y="8507"/>
                  <a:pt x="4033" y="7688"/>
                  <a:pt x="3214" y="6932"/>
                </a:cubicBezTo>
                <a:cubicBezTo>
                  <a:pt x="2930" y="6711"/>
                  <a:pt x="2710" y="6459"/>
                  <a:pt x="2458" y="6270"/>
                </a:cubicBezTo>
                <a:lnTo>
                  <a:pt x="4411" y="6270"/>
                </a:lnTo>
                <a:cubicBezTo>
                  <a:pt x="4505" y="6270"/>
                  <a:pt x="4663" y="6207"/>
                  <a:pt x="4726" y="6081"/>
                </a:cubicBezTo>
                <a:lnTo>
                  <a:pt x="5293" y="4790"/>
                </a:lnTo>
                <a:close/>
                <a:moveTo>
                  <a:pt x="3151" y="1"/>
                </a:moveTo>
                <a:cubicBezTo>
                  <a:pt x="2269" y="1"/>
                  <a:pt x="1449" y="379"/>
                  <a:pt x="851" y="1009"/>
                </a:cubicBezTo>
                <a:cubicBezTo>
                  <a:pt x="315" y="1576"/>
                  <a:pt x="0" y="2427"/>
                  <a:pt x="0" y="3309"/>
                </a:cubicBezTo>
                <a:cubicBezTo>
                  <a:pt x="0" y="4097"/>
                  <a:pt x="252" y="4821"/>
                  <a:pt x="819" y="5514"/>
                </a:cubicBezTo>
                <a:lnTo>
                  <a:pt x="819" y="5577"/>
                </a:lnTo>
                <a:lnTo>
                  <a:pt x="347" y="5577"/>
                </a:lnTo>
                <a:cubicBezTo>
                  <a:pt x="158" y="5577"/>
                  <a:pt x="0" y="5735"/>
                  <a:pt x="0" y="5924"/>
                </a:cubicBezTo>
                <a:cubicBezTo>
                  <a:pt x="0" y="6113"/>
                  <a:pt x="158" y="6270"/>
                  <a:pt x="347" y="6270"/>
                </a:cubicBezTo>
                <a:lnTo>
                  <a:pt x="1418" y="6270"/>
                </a:lnTo>
                <a:cubicBezTo>
                  <a:pt x="1796" y="6680"/>
                  <a:pt x="2237" y="7058"/>
                  <a:pt x="2710" y="7468"/>
                </a:cubicBezTo>
                <a:cubicBezTo>
                  <a:pt x="3623" y="8255"/>
                  <a:pt x="4600" y="9137"/>
                  <a:pt x="5640" y="10366"/>
                </a:cubicBezTo>
                <a:lnTo>
                  <a:pt x="5640" y="10397"/>
                </a:lnTo>
                <a:cubicBezTo>
                  <a:pt x="5703" y="10492"/>
                  <a:pt x="5797" y="10524"/>
                  <a:pt x="5892" y="10524"/>
                </a:cubicBezTo>
                <a:cubicBezTo>
                  <a:pt x="6018" y="10524"/>
                  <a:pt x="6081" y="10492"/>
                  <a:pt x="6175" y="10397"/>
                </a:cubicBezTo>
                <a:lnTo>
                  <a:pt x="6175" y="10366"/>
                </a:lnTo>
                <a:cubicBezTo>
                  <a:pt x="7152" y="9137"/>
                  <a:pt x="8192" y="8287"/>
                  <a:pt x="9074" y="7468"/>
                </a:cubicBezTo>
                <a:cubicBezTo>
                  <a:pt x="9546" y="7026"/>
                  <a:pt x="9987" y="6617"/>
                  <a:pt x="10397" y="6270"/>
                </a:cubicBezTo>
                <a:lnTo>
                  <a:pt x="11437" y="6270"/>
                </a:lnTo>
                <a:cubicBezTo>
                  <a:pt x="11657" y="6270"/>
                  <a:pt x="11815" y="6113"/>
                  <a:pt x="11815" y="5924"/>
                </a:cubicBezTo>
                <a:cubicBezTo>
                  <a:pt x="11815" y="5735"/>
                  <a:pt x="11657" y="5577"/>
                  <a:pt x="11437" y="5577"/>
                </a:cubicBezTo>
                <a:lnTo>
                  <a:pt x="10964" y="5577"/>
                </a:lnTo>
                <a:lnTo>
                  <a:pt x="10964" y="5514"/>
                </a:lnTo>
                <a:cubicBezTo>
                  <a:pt x="11531" y="4821"/>
                  <a:pt x="11815" y="4097"/>
                  <a:pt x="11815" y="3309"/>
                </a:cubicBezTo>
                <a:cubicBezTo>
                  <a:pt x="11815" y="2458"/>
                  <a:pt x="11500" y="1639"/>
                  <a:pt x="10932" y="1009"/>
                </a:cubicBezTo>
                <a:cubicBezTo>
                  <a:pt x="10365" y="379"/>
                  <a:pt x="9578" y="1"/>
                  <a:pt x="8664" y="1"/>
                </a:cubicBezTo>
                <a:cubicBezTo>
                  <a:pt x="7404" y="1"/>
                  <a:pt x="6616" y="757"/>
                  <a:pt x="6175" y="1387"/>
                </a:cubicBezTo>
                <a:cubicBezTo>
                  <a:pt x="6049" y="1545"/>
                  <a:pt x="5986" y="1702"/>
                  <a:pt x="5892" y="1860"/>
                </a:cubicBezTo>
                <a:cubicBezTo>
                  <a:pt x="5829" y="1702"/>
                  <a:pt x="5703" y="1545"/>
                  <a:pt x="5640" y="1387"/>
                </a:cubicBezTo>
                <a:cubicBezTo>
                  <a:pt x="5199" y="757"/>
                  <a:pt x="4411" y="1"/>
                  <a:pt x="3151" y="1"/>
                </a:cubicBezTo>
                <a:close/>
              </a:path>
            </a:pathLst>
          </a:custGeom>
          <a:solidFill>
            <a:srgbClr val="5F7D95"/>
          </a:solidFill>
          <a:ln>
            <a:noFill/>
          </a:ln>
        </p:spPr>
        <p:txBody>
          <a:bodyPr spcFirstLastPara="1" wrap="square" lIns="68569" tIns="68569" rIns="68569" bIns="68569" anchor="ctr" anchorCtr="0">
            <a:noAutofit/>
          </a:bodyPr>
          <a:lstStyle/>
          <a:p>
            <a:pPr>
              <a:spcBef>
                <a:spcPts val="0"/>
              </a:spcBef>
              <a:spcAft>
                <a:spcPts val="0"/>
              </a:spcAft>
            </a:pPr>
            <a:endParaRPr/>
          </a:p>
        </p:txBody>
      </p:sp>
      <p:graphicFrame>
        <p:nvGraphicFramePr>
          <p:cNvPr id="22" name="Таблица 6">
            <a:extLst>
              <a:ext uri="{FF2B5EF4-FFF2-40B4-BE49-F238E27FC236}">
                <a16:creationId xmlns:a16="http://schemas.microsoft.com/office/drawing/2014/main" id="{A8D56011-BE78-4E58-948F-E176BEB53F88}"/>
              </a:ext>
            </a:extLst>
          </p:cNvPr>
          <p:cNvGraphicFramePr>
            <a:graphicFrameLocks noGrp="1"/>
          </p:cNvGraphicFramePr>
          <p:nvPr>
            <p:extLst>
              <p:ext uri="{D42A27DB-BD31-4B8C-83A1-F6EECF244321}">
                <p14:modId xmlns:p14="http://schemas.microsoft.com/office/powerpoint/2010/main" val="3683881298"/>
              </p:ext>
            </p:extLst>
          </p:nvPr>
        </p:nvGraphicFramePr>
        <p:xfrm>
          <a:off x="827584" y="1448142"/>
          <a:ext cx="7250062" cy="4199760"/>
        </p:xfrm>
        <a:graphic>
          <a:graphicData uri="http://schemas.openxmlformats.org/drawingml/2006/table">
            <a:tbl>
              <a:tblPr firstRow="1" bandRow="1">
                <a:tableStyleId>{69CF1AB2-1976-4502-BF36-3FF5EA218861}</a:tableStyleId>
              </a:tblPr>
              <a:tblGrid>
                <a:gridCol w="622323">
                  <a:extLst>
                    <a:ext uri="{9D8B030D-6E8A-4147-A177-3AD203B41FA5}">
                      <a16:colId xmlns:a16="http://schemas.microsoft.com/office/drawing/2014/main" val="20000"/>
                    </a:ext>
                  </a:extLst>
                </a:gridCol>
                <a:gridCol w="829764">
                  <a:extLst>
                    <a:ext uri="{9D8B030D-6E8A-4147-A177-3AD203B41FA5}">
                      <a16:colId xmlns:a16="http://schemas.microsoft.com/office/drawing/2014/main" val="20001"/>
                    </a:ext>
                  </a:extLst>
                </a:gridCol>
                <a:gridCol w="943857">
                  <a:extLst>
                    <a:ext uri="{9D8B030D-6E8A-4147-A177-3AD203B41FA5}">
                      <a16:colId xmlns:a16="http://schemas.microsoft.com/office/drawing/2014/main" val="20002"/>
                    </a:ext>
                  </a:extLst>
                </a:gridCol>
                <a:gridCol w="1030970">
                  <a:extLst>
                    <a:ext uri="{9D8B030D-6E8A-4147-A177-3AD203B41FA5}">
                      <a16:colId xmlns:a16="http://schemas.microsoft.com/office/drawing/2014/main" val="20003"/>
                    </a:ext>
                  </a:extLst>
                </a:gridCol>
                <a:gridCol w="985236">
                  <a:extLst>
                    <a:ext uri="{9D8B030D-6E8A-4147-A177-3AD203B41FA5}">
                      <a16:colId xmlns:a16="http://schemas.microsoft.com/office/drawing/2014/main" val="20004"/>
                    </a:ext>
                  </a:extLst>
                </a:gridCol>
                <a:gridCol w="919082">
                  <a:extLst>
                    <a:ext uri="{9D8B030D-6E8A-4147-A177-3AD203B41FA5}">
                      <a16:colId xmlns:a16="http://schemas.microsoft.com/office/drawing/2014/main" val="20005"/>
                    </a:ext>
                  </a:extLst>
                </a:gridCol>
                <a:gridCol w="995718">
                  <a:extLst>
                    <a:ext uri="{9D8B030D-6E8A-4147-A177-3AD203B41FA5}">
                      <a16:colId xmlns:a16="http://schemas.microsoft.com/office/drawing/2014/main" val="20006"/>
                    </a:ext>
                  </a:extLst>
                </a:gridCol>
                <a:gridCol w="923112">
                  <a:extLst>
                    <a:ext uri="{9D8B030D-6E8A-4147-A177-3AD203B41FA5}">
                      <a16:colId xmlns:a16="http://schemas.microsoft.com/office/drawing/2014/main" val="20007"/>
                    </a:ext>
                  </a:extLst>
                </a:gridCol>
              </a:tblGrid>
              <a:tr h="1320438">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100" b="1" u="none" strike="noStrike" cap="none" normalizeH="0" baseline="0" dirty="0">
                          <a:ln>
                            <a:noFill/>
                          </a:ln>
                          <a:solidFill>
                            <a:schemeClr val="bg1"/>
                          </a:solidFill>
                          <a:effectLst/>
                        </a:rPr>
                        <a:t>Anii</a:t>
                      </a:r>
                      <a:endParaRPr kumimoji="0" lang="ro-RO" sz="11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100" b="1" u="none" strike="noStrike" cap="none" normalizeH="0" baseline="0" dirty="0">
                          <a:ln>
                            <a:noFill/>
                          </a:ln>
                          <a:solidFill>
                            <a:schemeClr val="bg1"/>
                          </a:solidFill>
                          <a:effectLst/>
                        </a:rPr>
                        <a:t>Cardiologi</a:t>
                      </a:r>
                      <a:endParaRPr kumimoji="0" lang="ro-RO" sz="11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100" b="1" u="none" strike="noStrike" cap="none" normalizeH="0" baseline="0" dirty="0">
                          <a:ln>
                            <a:noFill/>
                          </a:ln>
                          <a:solidFill>
                            <a:schemeClr val="bg1"/>
                          </a:solidFill>
                          <a:effectLst/>
                        </a:rPr>
                        <a:t>Paturi cardiologice</a:t>
                      </a:r>
                      <a:endParaRPr kumimoji="0" lang="ro-RO" sz="11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100" b="1" u="none" strike="noStrike" cap="none" normalizeH="0" baseline="0" dirty="0">
                          <a:ln>
                            <a:noFill/>
                          </a:ln>
                          <a:solidFill>
                            <a:schemeClr val="bg1"/>
                          </a:solidFill>
                          <a:effectLst/>
                        </a:rPr>
                        <a:t>Mortalitatea</a:t>
                      </a:r>
                      <a:r>
                        <a:rPr kumimoji="0" lang="en-US" sz="1100" b="1" u="none" strike="noStrike" cap="none" normalizeH="0" baseline="0" dirty="0">
                          <a:ln>
                            <a:noFill/>
                          </a:ln>
                          <a:solidFill>
                            <a:schemeClr val="bg1"/>
                          </a:solidFill>
                          <a:effectLst/>
                        </a:rPr>
                        <a:t> total</a:t>
                      </a:r>
                      <a:r>
                        <a:rPr kumimoji="0" lang="ro-RO" sz="1100" b="1" u="none" strike="noStrike" cap="none" normalizeH="0" baseline="0" dirty="0">
                          <a:ln>
                            <a:noFill/>
                          </a:ln>
                          <a:solidFill>
                            <a:schemeClr val="bg1"/>
                          </a:solidFill>
                          <a:effectLst/>
                        </a:rPr>
                        <a:t>ă </a:t>
                      </a:r>
                      <a:endParaRPr kumimoji="0" lang="en-US" sz="1100" b="1"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o-RO" sz="1100" b="0" u="none" strike="noStrike" cap="none" normalizeH="0" baseline="0" dirty="0">
                          <a:ln>
                            <a:noFill/>
                          </a:ln>
                          <a:solidFill>
                            <a:schemeClr val="bg1"/>
                          </a:solidFill>
                          <a:effectLst/>
                        </a:rPr>
                        <a:t>(0-99 ani la 100.000)</a:t>
                      </a:r>
                      <a:endParaRPr kumimoji="0" lang="ro-RO" sz="11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100" b="1" u="none" strike="noStrike" cap="none" normalizeH="0" baseline="0" dirty="0">
                          <a:ln>
                            <a:noFill/>
                          </a:ln>
                          <a:solidFill>
                            <a:schemeClr val="bg1"/>
                          </a:solidFill>
                          <a:effectLst/>
                        </a:rPr>
                        <a:t>Mortalitatea cardio</a:t>
                      </a:r>
                      <a:endParaRPr kumimoji="0" lang="en-US" sz="1100" b="1"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o-RO" sz="1100" b="1" u="none" strike="noStrike" cap="none" normalizeH="0" baseline="0" dirty="0">
                          <a:ln>
                            <a:noFill/>
                          </a:ln>
                          <a:solidFill>
                            <a:schemeClr val="bg1"/>
                          </a:solidFill>
                          <a:effectLst/>
                        </a:rPr>
                        <a:t>vasculară </a:t>
                      </a:r>
                      <a:endParaRPr kumimoji="0" lang="en-US" sz="1100" b="1"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o-RO" sz="1100" b="0" u="none" strike="noStrike" cap="none" normalizeH="0" baseline="0" dirty="0">
                          <a:ln>
                            <a:noFill/>
                          </a:ln>
                          <a:solidFill>
                            <a:schemeClr val="bg1"/>
                          </a:solidFill>
                          <a:effectLst/>
                        </a:rPr>
                        <a:t>(0-99 ani la 100.000)</a:t>
                      </a:r>
                      <a:endParaRPr kumimoji="0" lang="ro-RO" sz="11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100" b="1" u="none" strike="noStrike" cap="none" normalizeH="0" baseline="0" dirty="0">
                          <a:ln>
                            <a:noFill/>
                          </a:ln>
                          <a:solidFill>
                            <a:schemeClr val="bg1"/>
                          </a:solidFill>
                          <a:effectLst/>
                        </a:rPr>
                        <a:t>Incidenţa bolilor cardio</a:t>
                      </a:r>
                      <a:endParaRPr kumimoji="0" lang="en-US" sz="1100" b="1"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o-RO" sz="1100" b="1" u="none" strike="noStrike" cap="none" normalizeH="0" baseline="0" dirty="0">
                          <a:ln>
                            <a:noFill/>
                          </a:ln>
                          <a:solidFill>
                            <a:schemeClr val="bg1"/>
                          </a:solidFill>
                          <a:effectLst/>
                        </a:rPr>
                        <a:t>vasculare  </a:t>
                      </a:r>
                      <a:r>
                        <a:rPr kumimoji="0" lang="ro-RO" sz="1100" b="0" u="none" strike="noStrike" cap="none" normalizeH="0" baseline="0" dirty="0">
                          <a:ln>
                            <a:noFill/>
                          </a:ln>
                          <a:solidFill>
                            <a:schemeClr val="bg1"/>
                          </a:solidFill>
                          <a:effectLst/>
                        </a:rPr>
                        <a:t>(</a:t>
                      </a:r>
                      <a:r>
                        <a:rPr kumimoji="0" lang="en-US" sz="1100" b="0" u="none" strike="noStrike" cap="none" normalizeH="0" baseline="0" dirty="0">
                          <a:ln>
                            <a:noFill/>
                          </a:ln>
                          <a:solidFill>
                            <a:schemeClr val="bg1"/>
                          </a:solidFill>
                          <a:effectLst/>
                        </a:rPr>
                        <a:t>0</a:t>
                      </a:r>
                      <a:r>
                        <a:rPr kumimoji="0" lang="ro-RO" sz="1100" b="0" u="none" strike="noStrike" cap="none" normalizeH="0" baseline="0" dirty="0">
                          <a:ln>
                            <a:noFill/>
                          </a:ln>
                          <a:solidFill>
                            <a:schemeClr val="bg1"/>
                          </a:solidFill>
                          <a:effectLst/>
                        </a:rPr>
                        <a:t>-99 ani la 10.000)</a:t>
                      </a:r>
                      <a:endParaRPr kumimoji="0" lang="ro-RO" sz="11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100" b="1" u="none" strike="noStrike" cap="none" normalizeH="0" baseline="0" dirty="0">
                          <a:ln>
                            <a:noFill/>
                          </a:ln>
                          <a:solidFill>
                            <a:schemeClr val="bg1"/>
                          </a:solidFill>
                          <a:effectLst/>
                        </a:rPr>
                        <a:t>Prevalenţa bolilor cardio</a:t>
                      </a:r>
                      <a:endParaRPr kumimoji="0" lang="en-US" sz="1100" b="1"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o-RO" sz="1100" b="1" u="none" strike="noStrike" cap="none" normalizeH="0" baseline="0" dirty="0">
                          <a:ln>
                            <a:noFill/>
                          </a:ln>
                          <a:solidFill>
                            <a:schemeClr val="bg1"/>
                          </a:solidFill>
                          <a:effectLst/>
                        </a:rPr>
                        <a:t>vasculare </a:t>
                      </a:r>
                      <a:r>
                        <a:rPr kumimoji="0" lang="en-US" sz="1100" b="1" u="none" strike="noStrike" cap="none" normalizeH="0" baseline="0" dirty="0">
                          <a:ln>
                            <a:noFill/>
                          </a:ln>
                          <a:solidFill>
                            <a:schemeClr val="bg1"/>
                          </a:solidFill>
                          <a:effectLst/>
                        </a:rPr>
                        <a:t> </a:t>
                      </a:r>
                      <a:r>
                        <a:rPr kumimoji="0" lang="ro-RO" sz="1100" b="0" u="none" strike="noStrike" cap="none" normalizeH="0" baseline="0" dirty="0">
                          <a:ln>
                            <a:noFill/>
                          </a:ln>
                          <a:solidFill>
                            <a:schemeClr val="bg1"/>
                          </a:solidFill>
                          <a:effectLst/>
                        </a:rPr>
                        <a:t>(</a:t>
                      </a:r>
                      <a:r>
                        <a:rPr kumimoji="0" lang="en-US" sz="1100" b="0" u="none" strike="noStrike" cap="none" normalizeH="0" baseline="0" dirty="0">
                          <a:ln>
                            <a:noFill/>
                          </a:ln>
                          <a:solidFill>
                            <a:schemeClr val="bg1"/>
                          </a:solidFill>
                          <a:effectLst/>
                        </a:rPr>
                        <a:t>0</a:t>
                      </a:r>
                      <a:r>
                        <a:rPr kumimoji="0" lang="ro-RO" sz="1100" b="0" u="none" strike="noStrike" cap="none" normalizeH="0" baseline="0" dirty="0">
                          <a:ln>
                            <a:noFill/>
                          </a:ln>
                          <a:solidFill>
                            <a:schemeClr val="bg1"/>
                          </a:solidFill>
                          <a:effectLst/>
                        </a:rPr>
                        <a:t>-99 ani  la 10.000)</a:t>
                      </a:r>
                      <a:endParaRPr kumimoji="0" lang="ro-RO" sz="11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100" b="1" u="none" strike="noStrike" cap="none" normalizeH="0" baseline="0" dirty="0">
                          <a:ln>
                            <a:noFill/>
                          </a:ln>
                          <a:solidFill>
                            <a:schemeClr val="bg1"/>
                          </a:solidFill>
                          <a:effectLst/>
                        </a:rPr>
                        <a:t>Ponderea invalidităţii</a:t>
                      </a:r>
                      <a:endParaRPr kumimoji="0" lang="ro-RO" sz="11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extLst>
                  <a:ext uri="{0D108BD9-81ED-4DB2-BD59-A6C34878D82A}">
                    <a16:rowId xmlns:a16="http://schemas.microsoft.com/office/drawing/2014/main" val="10000"/>
                  </a:ext>
                </a:extLst>
              </a:tr>
              <a:tr h="47988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o-RO" sz="1100" b="1" u="none" strike="noStrike" cap="none" normalizeH="0" baseline="0" dirty="0">
                          <a:ln>
                            <a:noFill/>
                          </a:ln>
                          <a:solidFill>
                            <a:schemeClr val="bg1"/>
                          </a:solidFill>
                          <a:effectLst/>
                        </a:rPr>
                        <a:t>2015</a:t>
                      </a:r>
                      <a:endParaRPr kumimoji="0" lang="ru-RU" sz="11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u="none" strike="noStrike" cap="none" normalizeH="0" baseline="0" dirty="0">
                          <a:ln>
                            <a:noFill/>
                          </a:ln>
                          <a:solidFill>
                            <a:schemeClr val="bg1"/>
                          </a:solidFill>
                          <a:effectLst/>
                        </a:rPr>
                        <a:t>168</a:t>
                      </a:r>
                      <a:endParaRPr kumimoji="0" lang="ru-RU" sz="11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o-RO" sz="1100" b="0" u="none" strike="noStrike" cap="none" normalizeH="0" baseline="0" dirty="0">
                          <a:ln>
                            <a:noFill/>
                          </a:ln>
                          <a:solidFill>
                            <a:schemeClr val="bg1"/>
                          </a:solidFill>
                          <a:effectLst/>
                        </a:rPr>
                        <a:t>862</a:t>
                      </a:r>
                      <a:endParaRPr kumimoji="0" lang="ru-RU" sz="11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ro-RO" sz="1100" b="0" kern="1200" dirty="0">
                          <a:solidFill>
                            <a:schemeClr val="bg1"/>
                          </a:solidFill>
                        </a:rPr>
                        <a:t>1122,8</a:t>
                      </a:r>
                      <a:endParaRPr kumimoji="0" lang="ru-RU" sz="11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o-RO" sz="1100" b="0" u="none" strike="noStrike" cap="none" normalizeH="0" baseline="0" dirty="0">
                          <a:ln>
                            <a:noFill/>
                          </a:ln>
                          <a:solidFill>
                            <a:schemeClr val="bg1"/>
                          </a:solidFill>
                          <a:effectLst/>
                        </a:rPr>
                        <a:t>648,2</a:t>
                      </a:r>
                      <a:endParaRPr kumimoji="0" lang="ru-RU" sz="11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o-RO" sz="1100" b="0" u="none" strike="noStrike" cap="none" normalizeH="0" baseline="0" dirty="0">
                          <a:ln>
                            <a:noFill/>
                          </a:ln>
                          <a:solidFill>
                            <a:schemeClr val="bg1"/>
                          </a:solidFill>
                          <a:effectLst/>
                        </a:rPr>
                        <a:t>181,3</a:t>
                      </a:r>
                      <a:endParaRPr kumimoji="0" lang="ru-RU" sz="11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o-RO" sz="1100" b="0" u="none" strike="noStrike" cap="none" normalizeH="0" baseline="0" dirty="0">
                          <a:ln>
                            <a:noFill/>
                          </a:ln>
                          <a:solidFill>
                            <a:schemeClr val="bg1"/>
                          </a:solidFill>
                          <a:effectLst/>
                        </a:rPr>
                        <a:t>1639,1</a:t>
                      </a:r>
                      <a:endParaRPr kumimoji="0" lang="ru-RU" sz="11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o-RO" sz="1100" b="0" u="none" strike="noStrike" cap="none" normalizeH="0" baseline="0" dirty="0">
                          <a:ln>
                            <a:noFill/>
                          </a:ln>
                          <a:solidFill>
                            <a:schemeClr val="bg1"/>
                          </a:solidFill>
                          <a:effectLst/>
                        </a:rPr>
                        <a:t>19,4</a:t>
                      </a:r>
                      <a:endParaRPr kumimoji="0" lang="ru-RU" sz="11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extLst>
                  <a:ext uri="{0D108BD9-81ED-4DB2-BD59-A6C34878D82A}">
                    <a16:rowId xmlns:a16="http://schemas.microsoft.com/office/drawing/2014/main" val="10003"/>
                  </a:ext>
                </a:extLst>
              </a:tr>
              <a:tr h="47988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o-RO" sz="1100" b="1" u="none" strike="noStrike" cap="none" normalizeH="0" baseline="0" dirty="0">
                          <a:ln>
                            <a:noFill/>
                          </a:ln>
                          <a:solidFill>
                            <a:schemeClr val="bg1"/>
                          </a:solidFill>
                          <a:effectLst/>
                        </a:rPr>
                        <a:t>2016</a:t>
                      </a:r>
                      <a:endParaRPr kumimoji="0" lang="ru-RU" sz="11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u="none" strike="noStrike" cap="none" normalizeH="0" baseline="0" dirty="0">
                          <a:ln>
                            <a:noFill/>
                          </a:ln>
                          <a:solidFill>
                            <a:schemeClr val="bg1"/>
                          </a:solidFill>
                          <a:effectLst/>
                        </a:rPr>
                        <a:t>166</a:t>
                      </a:r>
                      <a:endParaRPr kumimoji="0" lang="ru-RU" sz="11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o-RO" sz="1100" b="0" u="none" strike="noStrike" cap="none" normalizeH="0" baseline="0" dirty="0">
                          <a:ln>
                            <a:noFill/>
                          </a:ln>
                          <a:solidFill>
                            <a:schemeClr val="bg1"/>
                          </a:solidFill>
                          <a:effectLst/>
                        </a:rPr>
                        <a:t>792</a:t>
                      </a:r>
                      <a:endParaRPr kumimoji="0" lang="ru-RU" sz="11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ro-RO" sz="1100" b="0" kern="1200" dirty="0">
                          <a:solidFill>
                            <a:schemeClr val="bg1"/>
                          </a:solidFill>
                        </a:rPr>
                        <a:t>1083,5</a:t>
                      </a:r>
                      <a:endParaRPr kumimoji="0" lang="ru-RU" sz="11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o-RO" sz="1100" b="0" u="none" strike="noStrike" cap="none" normalizeH="0" baseline="0" dirty="0">
                          <a:ln>
                            <a:noFill/>
                          </a:ln>
                          <a:solidFill>
                            <a:schemeClr val="bg1"/>
                          </a:solidFill>
                          <a:effectLst/>
                        </a:rPr>
                        <a:t>617,3</a:t>
                      </a:r>
                      <a:endParaRPr kumimoji="0" lang="ru-RU" sz="11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o-RO" sz="1100" b="0" u="none" strike="noStrike" cap="none" normalizeH="0" baseline="0" dirty="0">
                          <a:ln>
                            <a:noFill/>
                          </a:ln>
                          <a:solidFill>
                            <a:schemeClr val="bg1"/>
                          </a:solidFill>
                          <a:effectLst/>
                        </a:rPr>
                        <a:t>173,9</a:t>
                      </a:r>
                      <a:endParaRPr kumimoji="0" lang="ru-RU" sz="11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o-RO" sz="1100" b="0" u="none" strike="noStrike" cap="none" normalizeH="0" baseline="0" dirty="0">
                          <a:ln>
                            <a:noFill/>
                          </a:ln>
                          <a:solidFill>
                            <a:schemeClr val="bg1"/>
                          </a:solidFill>
                          <a:effectLst/>
                        </a:rPr>
                        <a:t>1711,6</a:t>
                      </a:r>
                      <a:endParaRPr kumimoji="0" lang="ru-RU" sz="11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o-RO" sz="1100" b="0" u="none" strike="noStrike" cap="none" normalizeH="0" baseline="0" dirty="0">
                          <a:ln>
                            <a:noFill/>
                          </a:ln>
                          <a:solidFill>
                            <a:schemeClr val="bg1"/>
                          </a:solidFill>
                          <a:effectLst/>
                        </a:rPr>
                        <a:t>20,2</a:t>
                      </a:r>
                      <a:endParaRPr kumimoji="0" lang="ru-RU" sz="11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extLst>
                  <a:ext uri="{0D108BD9-81ED-4DB2-BD59-A6C34878D82A}">
                    <a16:rowId xmlns:a16="http://schemas.microsoft.com/office/drawing/2014/main" val="10004"/>
                  </a:ext>
                </a:extLst>
              </a:tr>
              <a:tr h="47988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u="none" strike="noStrike" cap="none" normalizeH="0" baseline="0" dirty="0">
                          <a:ln>
                            <a:noFill/>
                          </a:ln>
                          <a:solidFill>
                            <a:schemeClr val="bg1"/>
                          </a:solidFill>
                          <a:effectLst/>
                        </a:rPr>
                        <a:t>20</a:t>
                      </a:r>
                      <a:r>
                        <a:rPr kumimoji="0" lang="ro-RO" sz="1100" b="1" u="none" strike="noStrike" cap="none" normalizeH="0" baseline="0" dirty="0">
                          <a:ln>
                            <a:noFill/>
                          </a:ln>
                          <a:solidFill>
                            <a:schemeClr val="bg1"/>
                          </a:solidFill>
                          <a:effectLst/>
                        </a:rPr>
                        <a:t>17</a:t>
                      </a:r>
                      <a:endParaRPr kumimoji="0" lang="en-US" sz="11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u="none" strike="noStrike" cap="none" normalizeH="0" baseline="0" dirty="0">
                          <a:ln>
                            <a:noFill/>
                          </a:ln>
                          <a:solidFill>
                            <a:schemeClr val="bg1"/>
                          </a:solidFill>
                          <a:effectLst/>
                        </a:rPr>
                        <a:t>166</a:t>
                      </a:r>
                      <a:endParaRPr kumimoji="0" lang="ru-RU" sz="11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u="none" strike="noStrike" cap="none" normalizeH="0" baseline="0" dirty="0">
                          <a:ln>
                            <a:noFill/>
                          </a:ln>
                          <a:solidFill>
                            <a:schemeClr val="bg1"/>
                          </a:solidFill>
                          <a:effectLst/>
                        </a:rPr>
                        <a:t>65</a:t>
                      </a:r>
                      <a:r>
                        <a:rPr kumimoji="0" lang="ro-RO" sz="1100" b="0" u="none" strike="noStrike" cap="none" normalizeH="0" baseline="0" dirty="0">
                          <a:ln>
                            <a:noFill/>
                          </a:ln>
                          <a:solidFill>
                            <a:schemeClr val="bg1"/>
                          </a:solidFill>
                          <a:effectLst/>
                        </a:rPr>
                        <a:t>3</a:t>
                      </a:r>
                      <a:endParaRPr kumimoji="0" lang="ru-RU" sz="11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ro-RO" sz="1100" b="0" kern="1200" dirty="0">
                          <a:solidFill>
                            <a:schemeClr val="bg1"/>
                          </a:solidFill>
                        </a:rPr>
                        <a:t>1036,0</a:t>
                      </a:r>
                      <a:endParaRPr kumimoji="0" lang="ru-RU" sz="11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o-RO" sz="1100" b="0" u="none" strike="noStrike" cap="none" normalizeH="0" baseline="0" dirty="0">
                          <a:ln>
                            <a:noFill/>
                          </a:ln>
                          <a:solidFill>
                            <a:schemeClr val="bg1"/>
                          </a:solidFill>
                          <a:effectLst/>
                        </a:rPr>
                        <a:t>605,4</a:t>
                      </a:r>
                      <a:endParaRPr kumimoji="0" lang="ru-RU" sz="11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o-RO" sz="1100" b="0" u="none" strike="noStrike" cap="none" normalizeH="0" baseline="0" dirty="0">
                          <a:ln>
                            <a:noFill/>
                          </a:ln>
                          <a:solidFill>
                            <a:schemeClr val="bg1"/>
                          </a:solidFill>
                          <a:effectLst/>
                        </a:rPr>
                        <a:t>215,7</a:t>
                      </a:r>
                      <a:endParaRPr kumimoji="0" lang="ru-RU" sz="11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o-RO" sz="1100" b="0" u="none" strike="noStrike" cap="none" normalizeH="0" baseline="0" dirty="0">
                          <a:ln>
                            <a:noFill/>
                          </a:ln>
                          <a:solidFill>
                            <a:schemeClr val="bg1"/>
                          </a:solidFill>
                          <a:effectLst/>
                        </a:rPr>
                        <a:t>1916,3</a:t>
                      </a:r>
                      <a:endParaRPr kumimoji="0" lang="ru-RU" sz="11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o-RO" sz="1100" b="0" u="none" strike="noStrike" cap="none" normalizeH="0" baseline="0" dirty="0">
                          <a:ln>
                            <a:noFill/>
                          </a:ln>
                          <a:solidFill>
                            <a:schemeClr val="bg1"/>
                          </a:solidFill>
                          <a:effectLst/>
                        </a:rPr>
                        <a:t>19,9</a:t>
                      </a:r>
                      <a:endParaRPr kumimoji="0" lang="ru-RU" sz="11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extLst>
                  <a:ext uri="{0D108BD9-81ED-4DB2-BD59-A6C34878D82A}">
                    <a16:rowId xmlns:a16="http://schemas.microsoft.com/office/drawing/2014/main" val="10005"/>
                  </a:ext>
                </a:extLst>
              </a:tr>
              <a:tr h="47988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o-RO" sz="1100" b="1" u="none" strike="noStrike" cap="none" normalizeH="0" baseline="0" dirty="0">
                          <a:ln>
                            <a:noFill/>
                          </a:ln>
                          <a:solidFill>
                            <a:schemeClr val="bg1"/>
                          </a:solidFill>
                          <a:effectLst/>
                        </a:rPr>
                        <a:t>2018</a:t>
                      </a:r>
                      <a:endParaRPr kumimoji="0" lang="ro-RO" sz="11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o-RO" sz="1100" b="1" u="none" strike="noStrike" cap="none" normalizeH="0" baseline="0" dirty="0">
                          <a:ln>
                            <a:noFill/>
                          </a:ln>
                          <a:solidFill>
                            <a:schemeClr val="bg1"/>
                          </a:solidFill>
                          <a:effectLst/>
                        </a:rPr>
                        <a:t>1</a:t>
                      </a:r>
                      <a:r>
                        <a:rPr kumimoji="0" lang="en-US" sz="1100" b="1" u="none" strike="noStrike" cap="none" normalizeH="0" baseline="0" dirty="0">
                          <a:ln>
                            <a:noFill/>
                          </a:ln>
                          <a:solidFill>
                            <a:schemeClr val="bg1"/>
                          </a:solidFill>
                          <a:effectLst/>
                        </a:rPr>
                        <a:t>56</a:t>
                      </a:r>
                      <a:endParaRPr kumimoji="0" lang="ru-RU" sz="11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o-RO" sz="1100" b="1" u="none" strike="noStrike" cap="none" normalizeH="0" baseline="0" dirty="0">
                          <a:ln>
                            <a:noFill/>
                          </a:ln>
                          <a:solidFill>
                            <a:schemeClr val="bg1"/>
                          </a:solidFill>
                          <a:effectLst/>
                        </a:rPr>
                        <a:t>6</a:t>
                      </a:r>
                      <a:r>
                        <a:rPr kumimoji="0" lang="en-US" sz="1100" b="1" u="none" strike="noStrike" cap="none" normalizeH="0" baseline="0" dirty="0">
                          <a:ln>
                            <a:noFill/>
                          </a:ln>
                          <a:solidFill>
                            <a:schemeClr val="bg1"/>
                          </a:solidFill>
                          <a:effectLst/>
                        </a:rPr>
                        <a:t>5</a:t>
                      </a:r>
                      <a:r>
                        <a:rPr kumimoji="0" lang="ro-RO" sz="1100" b="1" u="none" strike="noStrike" cap="none" normalizeH="0" baseline="0" dirty="0">
                          <a:ln>
                            <a:noFill/>
                          </a:ln>
                          <a:solidFill>
                            <a:schemeClr val="bg1"/>
                          </a:solidFill>
                          <a:effectLst/>
                        </a:rPr>
                        <a:t>7</a:t>
                      </a:r>
                      <a:endParaRPr kumimoji="0" lang="ru-RU" sz="11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o-RO" sz="1100" b="1" u="none" strike="noStrike" cap="none" normalizeH="0" baseline="0" dirty="0">
                          <a:ln>
                            <a:noFill/>
                          </a:ln>
                          <a:solidFill>
                            <a:schemeClr val="bg1"/>
                          </a:solidFill>
                          <a:effectLst/>
                        </a:rPr>
                        <a:t>1049,3</a:t>
                      </a:r>
                      <a:endParaRPr kumimoji="0" lang="ru-RU" sz="11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o-RO" sz="1100" b="1" u="none" strike="noStrike" cap="none" normalizeH="0" baseline="0" dirty="0">
                          <a:ln>
                            <a:noFill/>
                          </a:ln>
                          <a:solidFill>
                            <a:schemeClr val="bg1"/>
                          </a:solidFill>
                          <a:effectLst/>
                        </a:rPr>
                        <a:t>609,4</a:t>
                      </a:r>
                      <a:endParaRPr kumimoji="0" lang="ru-RU" sz="11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o-RO" sz="1100" b="1" u="none" strike="noStrike" cap="none" normalizeH="0" baseline="0" dirty="0">
                          <a:ln>
                            <a:noFill/>
                          </a:ln>
                          <a:solidFill>
                            <a:schemeClr val="bg1"/>
                          </a:solidFill>
                          <a:effectLst/>
                        </a:rPr>
                        <a:t>164,1</a:t>
                      </a:r>
                      <a:endParaRPr kumimoji="0" lang="ru-RU" sz="11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o-RO" sz="1100" b="1" u="none" strike="noStrike" cap="none" normalizeH="0" baseline="0" dirty="0">
                          <a:ln>
                            <a:noFill/>
                          </a:ln>
                          <a:solidFill>
                            <a:schemeClr val="bg1"/>
                          </a:solidFill>
                          <a:effectLst/>
                        </a:rPr>
                        <a:t>1989,8</a:t>
                      </a:r>
                      <a:endParaRPr kumimoji="0" lang="ru-RU" sz="11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o-RO" sz="1100" b="1" u="none" strike="noStrike" cap="none" normalizeH="0" baseline="0" dirty="0">
                          <a:ln>
                            <a:noFill/>
                          </a:ln>
                          <a:solidFill>
                            <a:schemeClr val="bg1"/>
                          </a:solidFill>
                          <a:effectLst/>
                        </a:rPr>
                        <a:t>20,2</a:t>
                      </a:r>
                      <a:endParaRPr kumimoji="0" lang="ru-RU" sz="11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extLst>
                  <a:ext uri="{0D108BD9-81ED-4DB2-BD59-A6C34878D82A}">
                    <a16:rowId xmlns:a16="http://schemas.microsoft.com/office/drawing/2014/main" val="10006"/>
                  </a:ext>
                </a:extLst>
              </a:tr>
              <a:tr h="47988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o-RO" sz="1100" b="1" u="none" strike="noStrike" cap="none" normalizeH="0" baseline="0" dirty="0">
                          <a:ln>
                            <a:noFill/>
                          </a:ln>
                          <a:solidFill>
                            <a:schemeClr val="bg1"/>
                          </a:solidFill>
                          <a:effectLst/>
                        </a:rPr>
                        <a:t>2019</a:t>
                      </a:r>
                      <a:endParaRPr kumimoji="0" lang="ro-RO" sz="11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u="none" strike="noStrike" cap="none" normalizeH="0" baseline="0" dirty="0">
                          <a:ln>
                            <a:noFill/>
                          </a:ln>
                          <a:solidFill>
                            <a:schemeClr val="bg1"/>
                          </a:solidFill>
                          <a:effectLst/>
                        </a:rPr>
                        <a:t>147</a:t>
                      </a:r>
                      <a:endParaRPr kumimoji="0" lang="ru-RU" sz="11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u="none" strike="noStrike" cap="none" normalizeH="0" baseline="0" dirty="0">
                          <a:ln>
                            <a:noFill/>
                          </a:ln>
                          <a:solidFill>
                            <a:schemeClr val="bg1"/>
                          </a:solidFill>
                          <a:effectLst/>
                        </a:rPr>
                        <a:t>402</a:t>
                      </a:r>
                      <a:endParaRPr kumimoji="0" lang="ru-RU" sz="11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u="none" strike="noStrike" cap="none" normalizeH="0" baseline="0" dirty="0">
                          <a:ln>
                            <a:noFill/>
                          </a:ln>
                          <a:solidFill>
                            <a:schemeClr val="bg1"/>
                          </a:solidFill>
                          <a:effectLst/>
                        </a:rPr>
                        <a:t>1037,2</a:t>
                      </a:r>
                      <a:endParaRPr kumimoji="0" lang="ru-RU" sz="11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u="none" strike="noStrike" cap="none" normalizeH="0" baseline="0" dirty="0">
                          <a:ln>
                            <a:noFill/>
                          </a:ln>
                          <a:solidFill>
                            <a:schemeClr val="bg1"/>
                          </a:solidFill>
                          <a:effectLst/>
                        </a:rPr>
                        <a:t>606,8</a:t>
                      </a:r>
                      <a:endParaRPr kumimoji="0" lang="ru-RU" sz="11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100" b="1" u="none" strike="noStrike" cap="none" normalizeH="0" baseline="0" dirty="0">
                          <a:ln>
                            <a:noFill/>
                          </a:ln>
                          <a:solidFill>
                            <a:schemeClr val="bg1"/>
                          </a:solidFill>
                          <a:effectLst/>
                        </a:rPr>
                        <a:t>151,2</a:t>
                      </a:r>
                      <a:endParaRPr kumimoji="0" lang="ru-RU" sz="11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100" b="1" u="none" strike="noStrike" cap="none" normalizeH="0" baseline="0" dirty="0">
                          <a:ln>
                            <a:noFill/>
                          </a:ln>
                          <a:solidFill>
                            <a:schemeClr val="bg1"/>
                          </a:solidFill>
                          <a:effectLst/>
                        </a:rPr>
                        <a:t>2129,4</a:t>
                      </a:r>
                      <a:endParaRPr kumimoji="0" lang="ru-RU" sz="11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u="none" strike="noStrike" cap="none" normalizeH="0" baseline="0" dirty="0">
                          <a:ln>
                            <a:noFill/>
                          </a:ln>
                          <a:solidFill>
                            <a:schemeClr val="bg1"/>
                          </a:solidFill>
                          <a:effectLst/>
                        </a:rPr>
                        <a:t>16</a:t>
                      </a:r>
                      <a:endParaRPr kumimoji="0" lang="ru-RU" sz="11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extLst>
                  <a:ext uri="{0D108BD9-81ED-4DB2-BD59-A6C34878D82A}">
                    <a16:rowId xmlns:a16="http://schemas.microsoft.com/office/drawing/2014/main" val="2977958609"/>
                  </a:ext>
                </a:extLst>
              </a:tr>
              <a:tr h="479887">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1" u="none" strike="noStrike" cap="none" normalizeH="0" baseline="0" dirty="0">
                          <a:ln>
                            <a:noFill/>
                          </a:ln>
                          <a:solidFill>
                            <a:schemeClr val="bg1"/>
                          </a:solidFill>
                          <a:effectLst/>
                        </a:rPr>
                        <a:t>2020</a:t>
                      </a:r>
                      <a:endParaRPr kumimoji="0" lang="ro-RO" sz="11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u="none" strike="noStrike" cap="none" normalizeH="0" baseline="0" dirty="0">
                          <a:ln>
                            <a:noFill/>
                          </a:ln>
                          <a:solidFill>
                            <a:schemeClr val="bg1"/>
                          </a:solidFill>
                          <a:effectLst/>
                        </a:rPr>
                        <a:t>172</a:t>
                      </a:r>
                      <a:endParaRPr kumimoji="0" lang="ru-RU" sz="11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u="none" strike="noStrike" cap="none" normalizeH="0" baseline="0" dirty="0">
                          <a:ln>
                            <a:noFill/>
                          </a:ln>
                          <a:solidFill>
                            <a:schemeClr val="bg1"/>
                          </a:solidFill>
                          <a:effectLst/>
                        </a:rPr>
                        <a:t>504</a:t>
                      </a:r>
                      <a:endParaRPr kumimoji="0" lang="ru-RU" sz="11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u="none" strike="noStrike" cap="none" normalizeH="0" baseline="0" dirty="0">
                          <a:ln>
                            <a:noFill/>
                          </a:ln>
                          <a:solidFill>
                            <a:schemeClr val="bg1"/>
                          </a:solidFill>
                          <a:effectLst/>
                        </a:rPr>
                        <a:t>1147,9</a:t>
                      </a:r>
                      <a:endParaRPr kumimoji="0" lang="ru-RU" sz="11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u="none" strike="noStrike" cap="none" normalizeH="0" baseline="0" dirty="0">
                          <a:ln>
                            <a:noFill/>
                          </a:ln>
                          <a:solidFill>
                            <a:schemeClr val="bg1"/>
                          </a:solidFill>
                          <a:effectLst/>
                        </a:rPr>
                        <a:t>649,3</a:t>
                      </a:r>
                      <a:endParaRPr kumimoji="0" lang="ru-RU" sz="11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u="none" strike="noStrike" cap="none" normalizeH="0" baseline="0" dirty="0">
                          <a:ln>
                            <a:noFill/>
                          </a:ln>
                          <a:solidFill>
                            <a:schemeClr val="bg1"/>
                          </a:solidFill>
                          <a:effectLst/>
                        </a:rPr>
                        <a:t>108,4</a:t>
                      </a:r>
                      <a:endParaRPr kumimoji="0" lang="ru-RU" sz="11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u="none" strike="noStrike" cap="none" normalizeH="0" baseline="0" dirty="0">
                          <a:ln>
                            <a:noFill/>
                          </a:ln>
                          <a:solidFill>
                            <a:schemeClr val="bg1"/>
                          </a:solidFill>
                          <a:effectLst/>
                        </a:rPr>
                        <a:t>2005,6</a:t>
                      </a:r>
                      <a:endParaRPr kumimoji="0" lang="ru-RU" sz="11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u="none" strike="noStrike" cap="none" normalizeH="0" baseline="0" dirty="0">
                          <a:ln>
                            <a:noFill/>
                          </a:ln>
                          <a:solidFill>
                            <a:schemeClr val="bg1"/>
                          </a:solidFill>
                          <a:effectLst/>
                        </a:rPr>
                        <a:t>-</a:t>
                      </a:r>
                      <a:endParaRPr kumimoji="0" lang="ru-RU" sz="11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marL="68573" marR="68573" marT="34280" marB="34280" horzOverflow="overflow"/>
                </a:tc>
                <a:extLst>
                  <a:ext uri="{0D108BD9-81ED-4DB2-BD59-A6C34878D82A}">
                    <a16:rowId xmlns:a16="http://schemas.microsoft.com/office/drawing/2014/main" val="1519211877"/>
                  </a:ext>
                </a:extLst>
              </a:tr>
            </a:tbl>
          </a:graphicData>
        </a:graphic>
      </p:graphicFrame>
    </p:spTree>
    <p:extLst>
      <p:ext uri="{BB962C8B-B14F-4D97-AF65-F5344CB8AC3E}">
        <p14:creationId xmlns:p14="http://schemas.microsoft.com/office/powerpoint/2010/main" val="395724624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text 1">
            <a:extLst>
              <a:ext uri="{FF2B5EF4-FFF2-40B4-BE49-F238E27FC236}">
                <a16:creationId xmlns:a16="http://schemas.microsoft.com/office/drawing/2014/main" id="{F04A7EE9-0850-4761-9C44-82B572129C56}"/>
              </a:ext>
            </a:extLst>
          </p:cNvPr>
          <p:cNvSpPr>
            <a:spLocks noGrp="1"/>
          </p:cNvSpPr>
          <p:nvPr>
            <p:ph type="body" idx="1"/>
          </p:nvPr>
        </p:nvSpPr>
        <p:spPr>
          <a:xfrm>
            <a:off x="855300" y="582845"/>
            <a:ext cx="7433400" cy="815009"/>
          </a:xfrm>
        </p:spPr>
        <p:txBody>
          <a:bodyPr/>
          <a:lstStyle/>
          <a:p>
            <a:pPr algn="ctr"/>
            <a:r>
              <a:rPr lang="ro-RO" sz="2100" dirty="0">
                <a:solidFill>
                  <a:srgbClr val="FFFF00"/>
                </a:solidFill>
                <a:latin typeface="Times New Roman" panose="02020603050405020304" pitchFamily="18" charset="0"/>
                <a:cs typeface="Times New Roman" panose="02020603050405020304" pitchFamily="18" charset="0"/>
              </a:rPr>
              <a:t>Mortalitatea prin infarct miocardic acut</a:t>
            </a:r>
            <a:r>
              <a:rPr lang="en-US" sz="2100" dirty="0">
                <a:solidFill>
                  <a:srgbClr val="FFFF00"/>
                </a:solidFill>
                <a:latin typeface="Times New Roman" panose="02020603050405020304" pitchFamily="18" charset="0"/>
                <a:cs typeface="Times New Roman" panose="02020603050405020304" pitchFamily="18" charset="0"/>
              </a:rPr>
              <a:t> </a:t>
            </a:r>
            <a:r>
              <a:rPr lang="ro-RO" sz="2100" dirty="0">
                <a:solidFill>
                  <a:srgbClr val="FFFF00"/>
                </a:solidFill>
                <a:latin typeface="Times New Roman" panose="02020603050405020304" pitchFamily="18" charset="0"/>
                <a:cs typeface="Times New Roman" panose="02020603050405020304" pitchFamily="18" charset="0"/>
              </a:rPr>
              <a:t>(0-99 ani) din RM </a:t>
            </a:r>
            <a:endParaRPr lang="en-US" sz="2100" dirty="0">
              <a:solidFill>
                <a:srgbClr val="FFFF00"/>
              </a:solidFill>
              <a:latin typeface="Times New Roman" panose="02020603050405020304" pitchFamily="18" charset="0"/>
              <a:cs typeface="Times New Roman" panose="02020603050405020304" pitchFamily="18" charset="0"/>
            </a:endParaRPr>
          </a:p>
          <a:p>
            <a:pPr algn="ctr"/>
            <a:r>
              <a:rPr lang="ro-RO" sz="2100" dirty="0">
                <a:solidFill>
                  <a:srgbClr val="FFFF00"/>
                </a:solidFill>
                <a:latin typeface="Times New Roman" panose="02020603050405020304" pitchFamily="18" charset="0"/>
                <a:cs typeface="Times New Roman" panose="02020603050405020304" pitchFamily="18" charset="0"/>
              </a:rPr>
              <a:t>la 100 mii </a:t>
            </a:r>
            <a:r>
              <a:rPr lang="ro-RO" sz="2100" dirty="0" err="1">
                <a:solidFill>
                  <a:srgbClr val="FFFF00"/>
                </a:solidFill>
                <a:latin typeface="Times New Roman" panose="02020603050405020304" pitchFamily="18" charset="0"/>
                <a:cs typeface="Times New Roman" panose="02020603050405020304" pitchFamily="18" charset="0"/>
              </a:rPr>
              <a:t>populaţie</a:t>
            </a:r>
            <a:r>
              <a:rPr lang="en-US" sz="2100" dirty="0">
                <a:solidFill>
                  <a:srgbClr val="FFFF00"/>
                </a:solidFill>
                <a:latin typeface="Times New Roman" panose="02020603050405020304" pitchFamily="18" charset="0"/>
                <a:cs typeface="Times New Roman" panose="02020603050405020304" pitchFamily="18" charset="0"/>
              </a:rPr>
              <a:t> </a:t>
            </a:r>
            <a:r>
              <a:rPr lang="ro-RO" sz="2100" dirty="0">
                <a:solidFill>
                  <a:srgbClr val="FFFF00"/>
                </a:solidFill>
                <a:latin typeface="Times New Roman" panose="02020603050405020304" pitchFamily="18" charset="0"/>
                <a:cs typeface="Times New Roman" panose="02020603050405020304" pitchFamily="18" charset="0"/>
              </a:rPr>
              <a:t> pentru anii 201</a:t>
            </a:r>
            <a:r>
              <a:rPr lang="en-US" sz="2100" dirty="0">
                <a:solidFill>
                  <a:srgbClr val="FFFF00"/>
                </a:solidFill>
                <a:latin typeface="Times New Roman" panose="02020603050405020304" pitchFamily="18" charset="0"/>
                <a:cs typeface="Times New Roman" panose="02020603050405020304" pitchFamily="18" charset="0"/>
              </a:rPr>
              <a:t>5</a:t>
            </a:r>
            <a:r>
              <a:rPr lang="ro-RO" sz="2100" dirty="0">
                <a:solidFill>
                  <a:srgbClr val="FFFF00"/>
                </a:solidFill>
                <a:latin typeface="Times New Roman" panose="02020603050405020304" pitchFamily="18" charset="0"/>
                <a:cs typeface="Times New Roman" panose="02020603050405020304" pitchFamily="18" charset="0"/>
              </a:rPr>
              <a:t>-2020</a:t>
            </a:r>
          </a:p>
        </p:txBody>
      </p:sp>
      <p:sp>
        <p:nvSpPr>
          <p:cNvPr id="3" name="Substituent număr diapozitiv 2">
            <a:extLst>
              <a:ext uri="{FF2B5EF4-FFF2-40B4-BE49-F238E27FC236}">
                <a16:creationId xmlns:a16="http://schemas.microsoft.com/office/drawing/2014/main" id="{8F52C0A5-0A95-41E3-877E-2495AB8967AC}"/>
              </a:ext>
            </a:extLst>
          </p:cNvPr>
          <p:cNvSpPr>
            <a:spLocks noGrp="1"/>
          </p:cNvSpPr>
          <p:nvPr>
            <p:ph type="sldNum" idx="12"/>
          </p:nvPr>
        </p:nvSpPr>
        <p:spPr/>
        <p:txBody>
          <a:bodyPr/>
          <a:lstStyle/>
          <a:p>
            <a:fld id="{00000000-1234-1234-1234-123412341234}" type="slidenum">
              <a:rPr lang="en" smtClean="0"/>
              <a:pPr/>
              <a:t>95</a:t>
            </a:fld>
            <a:endParaRPr lang="en"/>
          </a:p>
        </p:txBody>
      </p:sp>
      <p:graphicFrame>
        <p:nvGraphicFramePr>
          <p:cNvPr id="4" name="Диаграмма 3">
            <a:extLst>
              <a:ext uri="{FF2B5EF4-FFF2-40B4-BE49-F238E27FC236}">
                <a16:creationId xmlns:a16="http://schemas.microsoft.com/office/drawing/2014/main" id="{7C36CAAD-3978-46F6-8CC9-A39527D1BF99}"/>
              </a:ext>
            </a:extLst>
          </p:cNvPr>
          <p:cNvGraphicFramePr>
            <a:graphicFrameLocks/>
          </p:cNvGraphicFramePr>
          <p:nvPr/>
        </p:nvGraphicFramePr>
        <p:xfrm>
          <a:off x="1419018" y="2308363"/>
          <a:ext cx="6204295" cy="3559287"/>
        </p:xfrm>
        <a:graphic>
          <a:graphicData uri="http://schemas.openxmlformats.org/presentationml/2006/ole">
            <mc:AlternateContent xmlns:mc="http://schemas.openxmlformats.org/markup-compatibility/2006">
              <mc:Choice xmlns:v="urn:schemas-microsoft-com:vml" Requires="v">
                <p:oleObj spid="_x0000_s30843" name="Chart" r:id="rId3" imgW="8686891" imgH="4895915" progId="Excel.Chart.8">
                  <p:embed/>
                </p:oleObj>
              </mc:Choice>
              <mc:Fallback>
                <p:oleObj name="Chart" r:id="rId3" imgW="8686891" imgH="4895915" progId="Excel.Chart.8">
                  <p:embed/>
                  <p:pic>
                    <p:nvPicPr>
                      <p:cNvPr id="4" name="Диаграмма 3">
                        <a:extLst>
                          <a:ext uri="{FF2B5EF4-FFF2-40B4-BE49-F238E27FC236}">
                            <a16:creationId xmlns:a16="http://schemas.microsoft.com/office/drawing/2014/main" id="{7C36CAAD-3978-46F6-8CC9-A39527D1BF99}"/>
                          </a:ext>
                        </a:extLst>
                      </p:cNvPr>
                      <p:cNvPicPr>
                        <a:picLocks noGrp="1" noChangeArrowheads="1"/>
                      </p:cNvPicPr>
                      <p:nvPr/>
                    </p:nvPicPr>
                    <p:blipFill>
                      <a:blip r:embed="rId4"/>
                      <a:srcRect/>
                      <a:stretch>
                        <a:fillRect/>
                      </a:stretch>
                    </p:blipFill>
                    <p:spPr bwMode="auto">
                      <a:xfrm>
                        <a:off x="1419018" y="2308363"/>
                        <a:ext cx="6204295" cy="3559287"/>
                      </a:xfrm>
                      <a:prstGeom prst="rect">
                        <a:avLst/>
                      </a:prstGeom>
                      <a:noFill/>
                      <a:ln>
                        <a:noFill/>
                      </a:ln>
                    </p:spPr>
                  </p:pic>
                </p:oleObj>
              </mc:Fallback>
            </mc:AlternateContent>
          </a:graphicData>
        </a:graphic>
      </p:graphicFrame>
      <p:sp>
        <p:nvSpPr>
          <p:cNvPr id="5" name="Google Shape;13096;p92">
            <a:extLst>
              <a:ext uri="{FF2B5EF4-FFF2-40B4-BE49-F238E27FC236}">
                <a16:creationId xmlns:a16="http://schemas.microsoft.com/office/drawing/2014/main" id="{E18CBECC-8A42-4C76-A3C7-41778DF5402B}"/>
              </a:ext>
            </a:extLst>
          </p:cNvPr>
          <p:cNvSpPr/>
          <p:nvPr/>
        </p:nvSpPr>
        <p:spPr>
          <a:xfrm>
            <a:off x="8366081" y="1501714"/>
            <a:ext cx="586944" cy="662570"/>
          </a:xfrm>
          <a:custGeom>
            <a:avLst/>
            <a:gdLst/>
            <a:ahLst/>
            <a:cxnLst/>
            <a:rect l="l" t="t" r="r" b="b"/>
            <a:pathLst>
              <a:path w="11815" h="10524" extrusionOk="0">
                <a:moveTo>
                  <a:pt x="8664" y="726"/>
                </a:moveTo>
                <a:cubicBezTo>
                  <a:pt x="9326" y="726"/>
                  <a:pt x="9956" y="1009"/>
                  <a:pt x="10428" y="1482"/>
                </a:cubicBezTo>
                <a:cubicBezTo>
                  <a:pt x="10869" y="1954"/>
                  <a:pt x="11090" y="2616"/>
                  <a:pt x="11090" y="3309"/>
                </a:cubicBezTo>
                <a:cubicBezTo>
                  <a:pt x="11090" y="4191"/>
                  <a:pt x="10712" y="4853"/>
                  <a:pt x="10082" y="5577"/>
                </a:cubicBezTo>
                <a:lnTo>
                  <a:pt x="7435" y="5577"/>
                </a:lnTo>
                <a:cubicBezTo>
                  <a:pt x="7309" y="5577"/>
                  <a:pt x="7215" y="5640"/>
                  <a:pt x="7120" y="5735"/>
                </a:cubicBezTo>
                <a:lnTo>
                  <a:pt x="6648" y="6522"/>
                </a:lnTo>
                <a:lnTo>
                  <a:pt x="5545" y="3687"/>
                </a:lnTo>
                <a:cubicBezTo>
                  <a:pt x="5514" y="3561"/>
                  <a:pt x="5388" y="3435"/>
                  <a:pt x="5230" y="3435"/>
                </a:cubicBezTo>
                <a:cubicBezTo>
                  <a:pt x="5073" y="3435"/>
                  <a:pt x="4947" y="3529"/>
                  <a:pt x="4915" y="3624"/>
                </a:cubicBezTo>
                <a:lnTo>
                  <a:pt x="4096" y="5514"/>
                </a:lnTo>
                <a:lnTo>
                  <a:pt x="1702" y="5514"/>
                </a:lnTo>
                <a:cubicBezTo>
                  <a:pt x="1103" y="4853"/>
                  <a:pt x="693" y="4191"/>
                  <a:pt x="693" y="3309"/>
                </a:cubicBezTo>
                <a:cubicBezTo>
                  <a:pt x="693" y="2616"/>
                  <a:pt x="945" y="1986"/>
                  <a:pt x="1355" y="1482"/>
                </a:cubicBezTo>
                <a:cubicBezTo>
                  <a:pt x="1796" y="1009"/>
                  <a:pt x="2426" y="726"/>
                  <a:pt x="3151" y="726"/>
                </a:cubicBezTo>
                <a:cubicBezTo>
                  <a:pt x="4096" y="726"/>
                  <a:pt x="4726" y="1293"/>
                  <a:pt x="5073" y="1797"/>
                </a:cubicBezTo>
                <a:cubicBezTo>
                  <a:pt x="5388" y="2206"/>
                  <a:pt x="5545" y="2647"/>
                  <a:pt x="5577" y="2836"/>
                </a:cubicBezTo>
                <a:cubicBezTo>
                  <a:pt x="5608" y="2994"/>
                  <a:pt x="5766" y="3088"/>
                  <a:pt x="5892" y="3088"/>
                </a:cubicBezTo>
                <a:cubicBezTo>
                  <a:pt x="6049" y="3088"/>
                  <a:pt x="6175" y="2994"/>
                  <a:pt x="6207" y="2836"/>
                </a:cubicBezTo>
                <a:cubicBezTo>
                  <a:pt x="6238" y="2679"/>
                  <a:pt x="6459" y="2206"/>
                  <a:pt x="6742" y="1797"/>
                </a:cubicBezTo>
                <a:cubicBezTo>
                  <a:pt x="7089" y="1293"/>
                  <a:pt x="7687" y="726"/>
                  <a:pt x="8664" y="726"/>
                </a:cubicBezTo>
                <a:close/>
                <a:moveTo>
                  <a:pt x="5293" y="4790"/>
                </a:moveTo>
                <a:lnTo>
                  <a:pt x="6364" y="7468"/>
                </a:lnTo>
                <a:cubicBezTo>
                  <a:pt x="6396" y="7562"/>
                  <a:pt x="6522" y="7657"/>
                  <a:pt x="6648" y="7688"/>
                </a:cubicBezTo>
                <a:lnTo>
                  <a:pt x="6679" y="7688"/>
                </a:lnTo>
                <a:cubicBezTo>
                  <a:pt x="6805" y="7688"/>
                  <a:pt x="6931" y="7625"/>
                  <a:pt x="6994" y="7531"/>
                </a:cubicBezTo>
                <a:lnTo>
                  <a:pt x="7750" y="6302"/>
                </a:lnTo>
                <a:lnTo>
                  <a:pt x="9483" y="6302"/>
                </a:lnTo>
                <a:cubicBezTo>
                  <a:pt x="9168" y="6459"/>
                  <a:pt x="8916" y="6711"/>
                  <a:pt x="8664" y="6932"/>
                </a:cubicBezTo>
                <a:cubicBezTo>
                  <a:pt x="7813" y="7688"/>
                  <a:pt x="6868" y="8507"/>
                  <a:pt x="5923" y="9610"/>
                </a:cubicBezTo>
                <a:cubicBezTo>
                  <a:pt x="4978" y="8507"/>
                  <a:pt x="4033" y="7688"/>
                  <a:pt x="3214" y="6932"/>
                </a:cubicBezTo>
                <a:cubicBezTo>
                  <a:pt x="2930" y="6711"/>
                  <a:pt x="2710" y="6459"/>
                  <a:pt x="2458" y="6270"/>
                </a:cubicBezTo>
                <a:lnTo>
                  <a:pt x="4411" y="6270"/>
                </a:lnTo>
                <a:cubicBezTo>
                  <a:pt x="4505" y="6270"/>
                  <a:pt x="4663" y="6207"/>
                  <a:pt x="4726" y="6081"/>
                </a:cubicBezTo>
                <a:lnTo>
                  <a:pt x="5293" y="4790"/>
                </a:lnTo>
                <a:close/>
                <a:moveTo>
                  <a:pt x="3151" y="1"/>
                </a:moveTo>
                <a:cubicBezTo>
                  <a:pt x="2269" y="1"/>
                  <a:pt x="1449" y="379"/>
                  <a:pt x="851" y="1009"/>
                </a:cubicBezTo>
                <a:cubicBezTo>
                  <a:pt x="315" y="1576"/>
                  <a:pt x="0" y="2427"/>
                  <a:pt x="0" y="3309"/>
                </a:cubicBezTo>
                <a:cubicBezTo>
                  <a:pt x="0" y="4097"/>
                  <a:pt x="252" y="4821"/>
                  <a:pt x="819" y="5514"/>
                </a:cubicBezTo>
                <a:lnTo>
                  <a:pt x="819" y="5577"/>
                </a:lnTo>
                <a:lnTo>
                  <a:pt x="347" y="5577"/>
                </a:lnTo>
                <a:cubicBezTo>
                  <a:pt x="158" y="5577"/>
                  <a:pt x="0" y="5735"/>
                  <a:pt x="0" y="5924"/>
                </a:cubicBezTo>
                <a:cubicBezTo>
                  <a:pt x="0" y="6113"/>
                  <a:pt x="158" y="6270"/>
                  <a:pt x="347" y="6270"/>
                </a:cubicBezTo>
                <a:lnTo>
                  <a:pt x="1418" y="6270"/>
                </a:lnTo>
                <a:cubicBezTo>
                  <a:pt x="1796" y="6680"/>
                  <a:pt x="2237" y="7058"/>
                  <a:pt x="2710" y="7468"/>
                </a:cubicBezTo>
                <a:cubicBezTo>
                  <a:pt x="3623" y="8255"/>
                  <a:pt x="4600" y="9137"/>
                  <a:pt x="5640" y="10366"/>
                </a:cubicBezTo>
                <a:lnTo>
                  <a:pt x="5640" y="10397"/>
                </a:lnTo>
                <a:cubicBezTo>
                  <a:pt x="5703" y="10492"/>
                  <a:pt x="5797" y="10524"/>
                  <a:pt x="5892" y="10524"/>
                </a:cubicBezTo>
                <a:cubicBezTo>
                  <a:pt x="6018" y="10524"/>
                  <a:pt x="6081" y="10492"/>
                  <a:pt x="6175" y="10397"/>
                </a:cubicBezTo>
                <a:lnTo>
                  <a:pt x="6175" y="10366"/>
                </a:lnTo>
                <a:cubicBezTo>
                  <a:pt x="7152" y="9137"/>
                  <a:pt x="8192" y="8287"/>
                  <a:pt x="9074" y="7468"/>
                </a:cubicBezTo>
                <a:cubicBezTo>
                  <a:pt x="9546" y="7026"/>
                  <a:pt x="9987" y="6617"/>
                  <a:pt x="10397" y="6270"/>
                </a:cubicBezTo>
                <a:lnTo>
                  <a:pt x="11437" y="6270"/>
                </a:lnTo>
                <a:cubicBezTo>
                  <a:pt x="11657" y="6270"/>
                  <a:pt x="11815" y="6113"/>
                  <a:pt x="11815" y="5924"/>
                </a:cubicBezTo>
                <a:cubicBezTo>
                  <a:pt x="11815" y="5735"/>
                  <a:pt x="11657" y="5577"/>
                  <a:pt x="11437" y="5577"/>
                </a:cubicBezTo>
                <a:lnTo>
                  <a:pt x="10964" y="5577"/>
                </a:lnTo>
                <a:lnTo>
                  <a:pt x="10964" y="5514"/>
                </a:lnTo>
                <a:cubicBezTo>
                  <a:pt x="11531" y="4821"/>
                  <a:pt x="11815" y="4097"/>
                  <a:pt x="11815" y="3309"/>
                </a:cubicBezTo>
                <a:cubicBezTo>
                  <a:pt x="11815" y="2458"/>
                  <a:pt x="11500" y="1639"/>
                  <a:pt x="10932" y="1009"/>
                </a:cubicBezTo>
                <a:cubicBezTo>
                  <a:pt x="10365" y="379"/>
                  <a:pt x="9578" y="1"/>
                  <a:pt x="8664" y="1"/>
                </a:cubicBezTo>
                <a:cubicBezTo>
                  <a:pt x="7404" y="1"/>
                  <a:pt x="6616" y="757"/>
                  <a:pt x="6175" y="1387"/>
                </a:cubicBezTo>
                <a:cubicBezTo>
                  <a:pt x="6049" y="1545"/>
                  <a:pt x="5986" y="1702"/>
                  <a:pt x="5892" y="1860"/>
                </a:cubicBezTo>
                <a:cubicBezTo>
                  <a:pt x="5829" y="1702"/>
                  <a:pt x="5703" y="1545"/>
                  <a:pt x="5640" y="1387"/>
                </a:cubicBezTo>
                <a:cubicBezTo>
                  <a:pt x="5199" y="757"/>
                  <a:pt x="4411" y="1"/>
                  <a:pt x="3151" y="1"/>
                </a:cubicBezTo>
                <a:close/>
              </a:path>
            </a:pathLst>
          </a:custGeom>
          <a:solidFill>
            <a:srgbClr val="5F7D95"/>
          </a:solidFill>
          <a:ln>
            <a:noFill/>
          </a:ln>
        </p:spPr>
        <p:txBody>
          <a:bodyPr spcFirstLastPara="1" wrap="square" lIns="68569" tIns="68569" rIns="68569" bIns="68569" anchor="ctr" anchorCtr="0">
            <a:noAutofit/>
          </a:bodyPr>
          <a:lstStyle/>
          <a:p>
            <a:pPr defTabSz="685800" fontAlgn="auto">
              <a:spcBef>
                <a:spcPts val="0"/>
              </a:spcBef>
              <a:spcAft>
                <a:spcPts val="0"/>
              </a:spcAft>
              <a:defRPr/>
            </a:pPr>
            <a:endParaRPr sz="1350">
              <a:solidFill>
                <a:srgbClr val="2C444E"/>
              </a:solidFill>
              <a:latin typeface="Arial"/>
            </a:endParaRPr>
          </a:p>
        </p:txBody>
      </p:sp>
    </p:spTree>
    <p:extLst>
      <p:ext uri="{BB962C8B-B14F-4D97-AF65-F5344CB8AC3E}">
        <p14:creationId xmlns:p14="http://schemas.microsoft.com/office/powerpoint/2010/main" val="240636381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Rectangle 2"/>
          <p:cNvSpPr>
            <a:spLocks noGrp="1" noChangeArrowheads="1"/>
          </p:cNvSpPr>
          <p:nvPr>
            <p:ph type="title" idx="4294967295"/>
          </p:nvPr>
        </p:nvSpPr>
        <p:spPr>
          <a:xfrm>
            <a:off x="266527" y="65140"/>
            <a:ext cx="7735574" cy="776288"/>
          </a:xfrm>
          <a:solidFill>
            <a:schemeClr val="tx1"/>
          </a:solidFill>
        </p:spPr>
        <p:txBody>
          <a:bodyPr anchor="ctr">
            <a:normAutofit fontScale="90000"/>
          </a:bodyPr>
          <a:lstStyle/>
          <a:p>
            <a:r>
              <a:rPr lang="en-US" sz="2800" dirty="0">
                <a:solidFill>
                  <a:schemeClr val="bg1"/>
                </a:solidFill>
                <a:effectLst/>
                <a:latin typeface="Arial Black" panose="020B0A04020102020204" pitchFamily="34" charset="0"/>
                <a:cs typeface="Arial" panose="020B0604020202020204" pitchFamily="34" charset="0"/>
              </a:rPr>
              <a:t>M</a:t>
            </a:r>
            <a:r>
              <a:rPr lang="ro-RO" sz="2800" b="1" dirty="0">
                <a:solidFill>
                  <a:schemeClr val="bg1"/>
                </a:solidFill>
                <a:effectLst/>
                <a:latin typeface="Arial Black" panose="020B0A04020102020204" pitchFamily="34" charset="0"/>
                <a:cs typeface="Arial" panose="020B0604020202020204" pitchFamily="34" charset="0"/>
              </a:rPr>
              <a:t>ANAGEMENTUL CALITĂŢII SERVICIILOR</a:t>
            </a:r>
          </a:p>
        </p:txBody>
      </p:sp>
      <p:sp>
        <p:nvSpPr>
          <p:cNvPr id="239621" name="Rectangle 3"/>
          <p:cNvSpPr>
            <a:spLocks noChangeArrowheads="1"/>
          </p:cNvSpPr>
          <p:nvPr/>
        </p:nvSpPr>
        <p:spPr bwMode="auto">
          <a:xfrm>
            <a:off x="1255836" y="5562600"/>
            <a:ext cx="1465" cy="7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grpSp>
        <p:nvGrpSpPr>
          <p:cNvPr id="2" name="Group 4"/>
          <p:cNvGrpSpPr>
            <a:grpSpLocks/>
          </p:cNvGrpSpPr>
          <p:nvPr/>
        </p:nvGrpSpPr>
        <p:grpSpPr bwMode="auto">
          <a:xfrm>
            <a:off x="6540628" y="1070658"/>
            <a:ext cx="2565357" cy="2217996"/>
            <a:chOff x="343" y="1488"/>
            <a:chExt cx="1820" cy="2111"/>
          </a:xfrm>
        </p:grpSpPr>
        <p:sp>
          <p:nvSpPr>
            <p:cNvPr id="239623" name="Text Box 5"/>
            <p:cNvSpPr txBox="1">
              <a:spLocks noChangeArrowheads="1"/>
            </p:cNvSpPr>
            <p:nvPr/>
          </p:nvSpPr>
          <p:spPr bwMode="auto">
            <a:xfrm>
              <a:off x="343" y="1488"/>
              <a:ext cx="1820" cy="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0" hangingPunct="0">
                <a:spcBef>
                  <a:spcPct val="50000"/>
                </a:spcBef>
              </a:pPr>
              <a:r>
                <a:rPr lang="ro-RO" sz="1600" b="1" dirty="0">
                  <a:cs typeface="Arial" panose="020B0604020202020204" pitchFamily="34" charset="0"/>
                </a:rPr>
                <a:t>Calitatea structurii</a:t>
              </a:r>
            </a:p>
          </p:txBody>
        </p:sp>
        <p:grpSp>
          <p:nvGrpSpPr>
            <p:cNvPr id="239624" name="Group 6"/>
            <p:cNvGrpSpPr>
              <a:grpSpLocks/>
            </p:cNvGrpSpPr>
            <p:nvPr/>
          </p:nvGrpSpPr>
          <p:grpSpPr bwMode="auto">
            <a:xfrm>
              <a:off x="774" y="2073"/>
              <a:ext cx="950" cy="753"/>
              <a:chOff x="774" y="2073"/>
              <a:chExt cx="950" cy="753"/>
            </a:xfrm>
          </p:grpSpPr>
          <p:sp>
            <p:nvSpPr>
              <p:cNvPr id="239625" name="Freeform 7"/>
              <p:cNvSpPr>
                <a:spLocks/>
              </p:cNvSpPr>
              <p:nvPr/>
            </p:nvSpPr>
            <p:spPr bwMode="auto">
              <a:xfrm>
                <a:off x="776" y="2073"/>
                <a:ext cx="945" cy="240"/>
              </a:xfrm>
              <a:custGeom>
                <a:avLst/>
                <a:gdLst>
                  <a:gd name="T0" fmla="*/ 0 w 1890"/>
                  <a:gd name="T1" fmla="*/ 60 h 481"/>
                  <a:gd name="T2" fmla="*/ 236 w 1890"/>
                  <a:gd name="T3" fmla="*/ 60 h 481"/>
                  <a:gd name="T4" fmla="*/ 220 w 1890"/>
                  <a:gd name="T5" fmla="*/ 0 h 481"/>
                  <a:gd name="T6" fmla="*/ 15 w 1890"/>
                  <a:gd name="T7" fmla="*/ 0 h 481"/>
                  <a:gd name="T8" fmla="*/ 0 w 1890"/>
                  <a:gd name="T9" fmla="*/ 60 h 481"/>
                  <a:gd name="T10" fmla="*/ 0 60000 65536"/>
                  <a:gd name="T11" fmla="*/ 0 60000 65536"/>
                  <a:gd name="T12" fmla="*/ 0 60000 65536"/>
                  <a:gd name="T13" fmla="*/ 0 60000 65536"/>
                  <a:gd name="T14" fmla="*/ 0 60000 65536"/>
                  <a:gd name="T15" fmla="*/ 0 w 1890"/>
                  <a:gd name="T16" fmla="*/ 0 h 481"/>
                  <a:gd name="T17" fmla="*/ 1890 w 1890"/>
                  <a:gd name="T18" fmla="*/ 481 h 481"/>
                </a:gdLst>
                <a:ahLst/>
                <a:cxnLst>
                  <a:cxn ang="T10">
                    <a:pos x="T0" y="T1"/>
                  </a:cxn>
                  <a:cxn ang="T11">
                    <a:pos x="T2" y="T3"/>
                  </a:cxn>
                  <a:cxn ang="T12">
                    <a:pos x="T4" y="T5"/>
                  </a:cxn>
                  <a:cxn ang="T13">
                    <a:pos x="T6" y="T7"/>
                  </a:cxn>
                  <a:cxn ang="T14">
                    <a:pos x="T8" y="T9"/>
                  </a:cxn>
                </a:cxnLst>
                <a:rect l="T15" t="T16" r="T17" b="T18"/>
                <a:pathLst>
                  <a:path w="1890" h="481">
                    <a:moveTo>
                      <a:pt x="0" y="481"/>
                    </a:moveTo>
                    <a:lnTo>
                      <a:pt x="1890" y="481"/>
                    </a:lnTo>
                    <a:lnTo>
                      <a:pt x="1760" y="0"/>
                    </a:lnTo>
                    <a:lnTo>
                      <a:pt x="124" y="0"/>
                    </a:lnTo>
                    <a:lnTo>
                      <a:pt x="0" y="481"/>
                    </a:lnTo>
                    <a:close/>
                  </a:path>
                </a:pathLst>
              </a:custGeom>
              <a:solidFill>
                <a:srgbClr val="BF7F3F"/>
              </a:solidFill>
              <a:ln w="7938">
                <a:solidFill>
                  <a:srgbClr val="7F3F00"/>
                </a:solidFill>
                <a:round/>
                <a:headEnd/>
                <a:tailEnd/>
              </a:ln>
            </p:spPr>
            <p:txBody>
              <a:bodyPr/>
              <a:lstStyle/>
              <a:p>
                <a:pPr algn="l" eaLnBrk="0" hangingPunct="0"/>
                <a:endParaRPr lang="en-US" sz="3200">
                  <a:solidFill>
                    <a:schemeClr val="tx1"/>
                  </a:solidFill>
                  <a:latin typeface="Times New Roman" pitchFamily="18" charset="0"/>
                </a:endParaRPr>
              </a:p>
            </p:txBody>
          </p:sp>
          <p:grpSp>
            <p:nvGrpSpPr>
              <p:cNvPr id="239626" name="Group 8"/>
              <p:cNvGrpSpPr>
                <a:grpSpLocks/>
              </p:cNvGrpSpPr>
              <p:nvPr/>
            </p:nvGrpSpPr>
            <p:grpSpPr bwMode="auto">
              <a:xfrm>
                <a:off x="775" y="2323"/>
                <a:ext cx="939" cy="119"/>
                <a:chOff x="775" y="2323"/>
                <a:chExt cx="939" cy="119"/>
              </a:xfrm>
            </p:grpSpPr>
            <p:sp>
              <p:nvSpPr>
                <p:cNvPr id="239627" name="Freeform 9"/>
                <p:cNvSpPr>
                  <a:spLocks/>
                </p:cNvSpPr>
                <p:nvPr/>
              </p:nvSpPr>
              <p:spPr bwMode="auto">
                <a:xfrm>
                  <a:off x="775" y="2323"/>
                  <a:ext cx="459" cy="119"/>
                </a:xfrm>
                <a:custGeom>
                  <a:avLst/>
                  <a:gdLst>
                    <a:gd name="T0" fmla="*/ 114 w 920"/>
                    <a:gd name="T1" fmla="*/ 30 h 238"/>
                    <a:gd name="T2" fmla="*/ 14 w 920"/>
                    <a:gd name="T3" fmla="*/ 30 h 238"/>
                    <a:gd name="T4" fmla="*/ 7 w 920"/>
                    <a:gd name="T5" fmla="*/ 22 h 238"/>
                    <a:gd name="T6" fmla="*/ 7 w 920"/>
                    <a:gd name="T7" fmla="*/ 10 h 238"/>
                    <a:gd name="T8" fmla="*/ 0 w 920"/>
                    <a:gd name="T9" fmla="*/ 0 h 238"/>
                    <a:gd name="T10" fmla="*/ 114 w 920"/>
                    <a:gd name="T11" fmla="*/ 0 h 238"/>
                    <a:gd name="T12" fmla="*/ 114 w 920"/>
                    <a:gd name="T13" fmla="*/ 30 h 238"/>
                    <a:gd name="T14" fmla="*/ 0 60000 65536"/>
                    <a:gd name="T15" fmla="*/ 0 60000 65536"/>
                    <a:gd name="T16" fmla="*/ 0 60000 65536"/>
                    <a:gd name="T17" fmla="*/ 0 60000 65536"/>
                    <a:gd name="T18" fmla="*/ 0 60000 65536"/>
                    <a:gd name="T19" fmla="*/ 0 60000 65536"/>
                    <a:gd name="T20" fmla="*/ 0 60000 65536"/>
                    <a:gd name="T21" fmla="*/ 0 w 920"/>
                    <a:gd name="T22" fmla="*/ 0 h 238"/>
                    <a:gd name="T23" fmla="*/ 920 w 920"/>
                    <a:gd name="T24" fmla="*/ 238 h 2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20" h="238">
                      <a:moveTo>
                        <a:pt x="920" y="238"/>
                      </a:moveTo>
                      <a:lnTo>
                        <a:pt x="115" y="238"/>
                      </a:lnTo>
                      <a:lnTo>
                        <a:pt x="58" y="172"/>
                      </a:lnTo>
                      <a:lnTo>
                        <a:pt x="58" y="74"/>
                      </a:lnTo>
                      <a:lnTo>
                        <a:pt x="0" y="0"/>
                      </a:lnTo>
                      <a:lnTo>
                        <a:pt x="920" y="0"/>
                      </a:lnTo>
                      <a:lnTo>
                        <a:pt x="920" y="238"/>
                      </a:lnTo>
                      <a:close/>
                    </a:path>
                  </a:pathLst>
                </a:custGeom>
                <a:solidFill>
                  <a:srgbClr val="FF9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628" name="Freeform 10"/>
                <p:cNvSpPr>
                  <a:spLocks/>
                </p:cNvSpPr>
                <p:nvPr/>
              </p:nvSpPr>
              <p:spPr bwMode="auto">
                <a:xfrm>
                  <a:off x="1219" y="2323"/>
                  <a:ext cx="495" cy="119"/>
                </a:xfrm>
                <a:custGeom>
                  <a:avLst/>
                  <a:gdLst>
                    <a:gd name="T0" fmla="*/ 0 w 991"/>
                    <a:gd name="T1" fmla="*/ 30 h 238"/>
                    <a:gd name="T2" fmla="*/ 108 w 991"/>
                    <a:gd name="T3" fmla="*/ 30 h 238"/>
                    <a:gd name="T4" fmla="*/ 116 w 991"/>
                    <a:gd name="T5" fmla="*/ 22 h 238"/>
                    <a:gd name="T6" fmla="*/ 116 w 991"/>
                    <a:gd name="T7" fmla="*/ 10 h 238"/>
                    <a:gd name="T8" fmla="*/ 123 w 991"/>
                    <a:gd name="T9" fmla="*/ 0 h 238"/>
                    <a:gd name="T10" fmla="*/ 0 w 991"/>
                    <a:gd name="T11" fmla="*/ 0 h 238"/>
                    <a:gd name="T12" fmla="*/ 0 w 991"/>
                    <a:gd name="T13" fmla="*/ 30 h 238"/>
                    <a:gd name="T14" fmla="*/ 0 60000 65536"/>
                    <a:gd name="T15" fmla="*/ 0 60000 65536"/>
                    <a:gd name="T16" fmla="*/ 0 60000 65536"/>
                    <a:gd name="T17" fmla="*/ 0 60000 65536"/>
                    <a:gd name="T18" fmla="*/ 0 60000 65536"/>
                    <a:gd name="T19" fmla="*/ 0 60000 65536"/>
                    <a:gd name="T20" fmla="*/ 0 60000 65536"/>
                    <a:gd name="T21" fmla="*/ 0 w 991"/>
                    <a:gd name="T22" fmla="*/ 0 h 238"/>
                    <a:gd name="T23" fmla="*/ 991 w 991"/>
                    <a:gd name="T24" fmla="*/ 238 h 2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1" h="238">
                      <a:moveTo>
                        <a:pt x="0" y="238"/>
                      </a:moveTo>
                      <a:lnTo>
                        <a:pt x="866" y="238"/>
                      </a:lnTo>
                      <a:lnTo>
                        <a:pt x="928" y="172"/>
                      </a:lnTo>
                      <a:lnTo>
                        <a:pt x="928" y="74"/>
                      </a:lnTo>
                      <a:lnTo>
                        <a:pt x="991" y="0"/>
                      </a:lnTo>
                      <a:lnTo>
                        <a:pt x="0" y="0"/>
                      </a:lnTo>
                      <a:lnTo>
                        <a:pt x="0" y="238"/>
                      </a:lnTo>
                      <a:close/>
                    </a:path>
                  </a:pathLst>
                </a:custGeom>
                <a:solidFill>
                  <a:srgbClr val="FF9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3200">
                    <a:solidFill>
                      <a:schemeClr val="tx1"/>
                    </a:solidFill>
                    <a:latin typeface="Times New Roman" pitchFamily="18" charset="0"/>
                  </a:endParaRPr>
                </a:p>
              </p:txBody>
            </p:sp>
          </p:grpSp>
          <p:sp>
            <p:nvSpPr>
              <p:cNvPr id="239629" name="Rectangle 11"/>
              <p:cNvSpPr>
                <a:spLocks noChangeArrowheads="1"/>
              </p:cNvSpPr>
              <p:nvPr/>
            </p:nvSpPr>
            <p:spPr bwMode="auto">
              <a:xfrm>
                <a:off x="804" y="2390"/>
                <a:ext cx="878" cy="17"/>
              </a:xfrm>
              <a:prstGeom prst="rect">
                <a:avLst/>
              </a:prstGeom>
              <a:solidFill>
                <a:srgbClr val="FFBF1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630" name="Rectangle 12"/>
              <p:cNvSpPr>
                <a:spLocks noChangeArrowheads="1"/>
              </p:cNvSpPr>
              <p:nvPr/>
            </p:nvSpPr>
            <p:spPr bwMode="auto">
              <a:xfrm>
                <a:off x="803" y="2359"/>
                <a:ext cx="880" cy="13"/>
              </a:xfrm>
              <a:prstGeom prst="rect">
                <a:avLst/>
              </a:prstGeom>
              <a:solidFill>
                <a:srgbClr val="FFBF1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631" name="Rectangle 13"/>
              <p:cNvSpPr>
                <a:spLocks noChangeArrowheads="1"/>
              </p:cNvSpPr>
              <p:nvPr/>
            </p:nvSpPr>
            <p:spPr bwMode="auto">
              <a:xfrm>
                <a:off x="774" y="2312"/>
                <a:ext cx="950" cy="16"/>
              </a:xfrm>
              <a:prstGeom prst="rect">
                <a:avLst/>
              </a:prstGeom>
              <a:solidFill>
                <a:srgbClr val="7F3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632" name="Rectangle 14"/>
              <p:cNvSpPr>
                <a:spLocks noChangeArrowheads="1"/>
              </p:cNvSpPr>
              <p:nvPr/>
            </p:nvSpPr>
            <p:spPr bwMode="auto">
              <a:xfrm>
                <a:off x="831" y="2431"/>
                <a:ext cx="829" cy="395"/>
              </a:xfrm>
              <a:prstGeom prst="rect">
                <a:avLst/>
              </a:prstGeom>
              <a:solidFill>
                <a:srgbClr val="FF9F00"/>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grpSp>
        <p:grpSp>
          <p:nvGrpSpPr>
            <p:cNvPr id="239633" name="Group 15"/>
            <p:cNvGrpSpPr>
              <a:grpSpLocks/>
            </p:cNvGrpSpPr>
            <p:nvPr/>
          </p:nvGrpSpPr>
          <p:grpSpPr bwMode="auto">
            <a:xfrm>
              <a:off x="829" y="2020"/>
              <a:ext cx="834" cy="1579"/>
              <a:chOff x="829" y="2020"/>
              <a:chExt cx="834" cy="1579"/>
            </a:xfrm>
          </p:grpSpPr>
          <p:grpSp>
            <p:nvGrpSpPr>
              <p:cNvPr id="239634" name="Group 16"/>
              <p:cNvGrpSpPr>
                <a:grpSpLocks/>
              </p:cNvGrpSpPr>
              <p:nvPr/>
            </p:nvGrpSpPr>
            <p:grpSpPr bwMode="auto">
              <a:xfrm>
                <a:off x="834" y="2942"/>
                <a:ext cx="826" cy="653"/>
                <a:chOff x="834" y="2942"/>
                <a:chExt cx="826" cy="653"/>
              </a:xfrm>
            </p:grpSpPr>
            <p:grpSp>
              <p:nvGrpSpPr>
                <p:cNvPr id="239635" name="Group 17"/>
                <p:cNvGrpSpPr>
                  <a:grpSpLocks/>
                </p:cNvGrpSpPr>
                <p:nvPr/>
              </p:nvGrpSpPr>
              <p:grpSpPr bwMode="auto">
                <a:xfrm>
                  <a:off x="834" y="2942"/>
                  <a:ext cx="826" cy="653"/>
                  <a:chOff x="834" y="2942"/>
                  <a:chExt cx="826" cy="653"/>
                </a:xfrm>
              </p:grpSpPr>
              <p:grpSp>
                <p:nvGrpSpPr>
                  <p:cNvPr id="239636" name="Group 18"/>
                  <p:cNvGrpSpPr>
                    <a:grpSpLocks/>
                  </p:cNvGrpSpPr>
                  <p:nvPr/>
                </p:nvGrpSpPr>
                <p:grpSpPr bwMode="auto">
                  <a:xfrm>
                    <a:off x="836" y="2942"/>
                    <a:ext cx="821" cy="653"/>
                    <a:chOff x="836" y="2942"/>
                    <a:chExt cx="821" cy="653"/>
                  </a:xfrm>
                </p:grpSpPr>
                <p:sp>
                  <p:nvSpPr>
                    <p:cNvPr id="239637" name="Rectangle 19"/>
                    <p:cNvSpPr>
                      <a:spLocks noChangeArrowheads="1"/>
                    </p:cNvSpPr>
                    <p:nvPr/>
                  </p:nvSpPr>
                  <p:spPr bwMode="auto">
                    <a:xfrm>
                      <a:off x="836" y="2942"/>
                      <a:ext cx="821" cy="653"/>
                    </a:xfrm>
                    <a:prstGeom prst="rect">
                      <a:avLst/>
                    </a:prstGeom>
                    <a:solidFill>
                      <a:srgbClr val="FF9F00"/>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sp>
                  <p:nvSpPr>
                    <p:cNvPr id="239638" name="Rectangle 20"/>
                    <p:cNvSpPr>
                      <a:spLocks noChangeArrowheads="1"/>
                    </p:cNvSpPr>
                    <p:nvPr/>
                  </p:nvSpPr>
                  <p:spPr bwMode="auto">
                    <a:xfrm>
                      <a:off x="840" y="3059"/>
                      <a:ext cx="813" cy="7"/>
                    </a:xfrm>
                    <a:prstGeom prst="rect">
                      <a:avLst/>
                    </a:prstGeom>
                    <a:solidFill>
                      <a:srgbClr val="BF7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639" name="Rectangle 21"/>
                    <p:cNvSpPr>
                      <a:spLocks noChangeArrowheads="1"/>
                    </p:cNvSpPr>
                    <p:nvPr/>
                  </p:nvSpPr>
                  <p:spPr bwMode="auto">
                    <a:xfrm>
                      <a:off x="840" y="3022"/>
                      <a:ext cx="813" cy="8"/>
                    </a:xfrm>
                    <a:prstGeom prst="rect">
                      <a:avLst/>
                    </a:prstGeom>
                    <a:solidFill>
                      <a:srgbClr val="BF7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640" name="Rectangle 22"/>
                    <p:cNvSpPr>
                      <a:spLocks noChangeArrowheads="1"/>
                    </p:cNvSpPr>
                    <p:nvPr/>
                  </p:nvSpPr>
                  <p:spPr bwMode="auto">
                    <a:xfrm>
                      <a:off x="840" y="3035"/>
                      <a:ext cx="813" cy="7"/>
                    </a:xfrm>
                    <a:prstGeom prst="rect">
                      <a:avLst/>
                    </a:prstGeom>
                    <a:solidFill>
                      <a:srgbClr val="3F5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641" name="Rectangle 23"/>
                    <p:cNvSpPr>
                      <a:spLocks noChangeArrowheads="1"/>
                    </p:cNvSpPr>
                    <p:nvPr/>
                  </p:nvSpPr>
                  <p:spPr bwMode="auto">
                    <a:xfrm>
                      <a:off x="840" y="3071"/>
                      <a:ext cx="813" cy="7"/>
                    </a:xfrm>
                    <a:prstGeom prst="rect">
                      <a:avLst/>
                    </a:prstGeom>
                    <a:solidFill>
                      <a:srgbClr val="3F5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grpSp>
              <p:sp>
                <p:nvSpPr>
                  <p:cNvPr id="239642" name="Rectangle 24"/>
                  <p:cNvSpPr>
                    <a:spLocks noChangeArrowheads="1"/>
                  </p:cNvSpPr>
                  <p:nvPr/>
                </p:nvSpPr>
                <p:spPr bwMode="auto">
                  <a:xfrm>
                    <a:off x="834" y="3488"/>
                    <a:ext cx="826" cy="14"/>
                  </a:xfrm>
                  <a:prstGeom prst="rect">
                    <a:avLst/>
                  </a:prstGeom>
                  <a:solidFill>
                    <a:srgbClr val="3F5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643" name="Rectangle 25"/>
                  <p:cNvSpPr>
                    <a:spLocks noChangeArrowheads="1"/>
                  </p:cNvSpPr>
                  <p:nvPr/>
                </p:nvSpPr>
                <p:spPr bwMode="auto">
                  <a:xfrm>
                    <a:off x="835" y="3470"/>
                    <a:ext cx="825" cy="14"/>
                  </a:xfrm>
                  <a:prstGeom prst="rect">
                    <a:avLst/>
                  </a:prstGeom>
                  <a:solidFill>
                    <a:srgbClr val="3F5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644" name="Rectangle 26"/>
                  <p:cNvSpPr>
                    <a:spLocks noChangeArrowheads="1"/>
                  </p:cNvSpPr>
                  <p:nvPr/>
                </p:nvSpPr>
                <p:spPr bwMode="auto">
                  <a:xfrm>
                    <a:off x="835" y="3507"/>
                    <a:ext cx="825" cy="14"/>
                  </a:xfrm>
                  <a:prstGeom prst="rect">
                    <a:avLst/>
                  </a:prstGeom>
                  <a:solidFill>
                    <a:srgbClr val="3F5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grpSp>
            <p:sp>
              <p:nvSpPr>
                <p:cNvPr id="239645" name="Rectangle 27"/>
                <p:cNvSpPr>
                  <a:spLocks noChangeArrowheads="1"/>
                </p:cNvSpPr>
                <p:nvPr/>
              </p:nvSpPr>
              <p:spPr bwMode="auto">
                <a:xfrm>
                  <a:off x="839" y="3528"/>
                  <a:ext cx="816" cy="59"/>
                </a:xfrm>
                <a:prstGeom prst="rect">
                  <a:avLst/>
                </a:prstGeom>
                <a:solidFill>
                  <a:srgbClr val="7F3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grpSp>
          <p:grpSp>
            <p:nvGrpSpPr>
              <p:cNvPr id="239646" name="Group 28"/>
              <p:cNvGrpSpPr>
                <a:grpSpLocks/>
              </p:cNvGrpSpPr>
              <p:nvPr/>
            </p:nvGrpSpPr>
            <p:grpSpPr bwMode="auto">
              <a:xfrm>
                <a:off x="848" y="3083"/>
                <a:ext cx="797" cy="386"/>
                <a:chOff x="848" y="3083"/>
                <a:chExt cx="797" cy="386"/>
              </a:xfrm>
            </p:grpSpPr>
            <p:grpSp>
              <p:nvGrpSpPr>
                <p:cNvPr id="239647" name="Group 29"/>
                <p:cNvGrpSpPr>
                  <a:grpSpLocks/>
                </p:cNvGrpSpPr>
                <p:nvPr/>
              </p:nvGrpSpPr>
              <p:grpSpPr bwMode="auto">
                <a:xfrm>
                  <a:off x="848" y="3162"/>
                  <a:ext cx="797" cy="236"/>
                  <a:chOff x="848" y="3162"/>
                  <a:chExt cx="797" cy="236"/>
                </a:xfrm>
              </p:grpSpPr>
              <p:grpSp>
                <p:nvGrpSpPr>
                  <p:cNvPr id="239648" name="Group 30"/>
                  <p:cNvGrpSpPr>
                    <a:grpSpLocks/>
                  </p:cNvGrpSpPr>
                  <p:nvPr/>
                </p:nvGrpSpPr>
                <p:grpSpPr bwMode="auto">
                  <a:xfrm>
                    <a:off x="1286" y="3162"/>
                    <a:ext cx="359" cy="236"/>
                    <a:chOff x="1286" y="3162"/>
                    <a:chExt cx="359" cy="236"/>
                  </a:xfrm>
                </p:grpSpPr>
                <p:sp>
                  <p:nvSpPr>
                    <p:cNvPr id="239649" name="Rectangle 31"/>
                    <p:cNvSpPr>
                      <a:spLocks noChangeArrowheads="1"/>
                    </p:cNvSpPr>
                    <p:nvPr/>
                  </p:nvSpPr>
                  <p:spPr bwMode="auto">
                    <a:xfrm>
                      <a:off x="1617" y="3303"/>
                      <a:ext cx="28" cy="95"/>
                    </a:xfrm>
                    <a:prstGeom prst="rect">
                      <a:avLst/>
                    </a:prstGeom>
                    <a:solidFill>
                      <a:srgbClr val="7F3F00"/>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sp>
                  <p:nvSpPr>
                    <p:cNvPr id="239650" name="Rectangle 32"/>
                    <p:cNvSpPr>
                      <a:spLocks noChangeArrowheads="1"/>
                    </p:cNvSpPr>
                    <p:nvPr/>
                  </p:nvSpPr>
                  <p:spPr bwMode="auto">
                    <a:xfrm>
                      <a:off x="1617" y="3162"/>
                      <a:ext cx="28" cy="96"/>
                    </a:xfrm>
                    <a:prstGeom prst="rect">
                      <a:avLst/>
                    </a:prstGeom>
                    <a:solidFill>
                      <a:srgbClr val="7F3F00"/>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sp>
                  <p:nvSpPr>
                    <p:cNvPr id="239651" name="Rectangle 33"/>
                    <p:cNvSpPr>
                      <a:spLocks noChangeArrowheads="1"/>
                    </p:cNvSpPr>
                    <p:nvPr/>
                  </p:nvSpPr>
                  <p:spPr bwMode="auto">
                    <a:xfrm>
                      <a:off x="1286" y="3303"/>
                      <a:ext cx="28" cy="95"/>
                    </a:xfrm>
                    <a:prstGeom prst="rect">
                      <a:avLst/>
                    </a:prstGeom>
                    <a:solidFill>
                      <a:srgbClr val="7F3F00"/>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sp>
                  <p:nvSpPr>
                    <p:cNvPr id="239652" name="Rectangle 34"/>
                    <p:cNvSpPr>
                      <a:spLocks noChangeArrowheads="1"/>
                    </p:cNvSpPr>
                    <p:nvPr/>
                  </p:nvSpPr>
                  <p:spPr bwMode="auto">
                    <a:xfrm>
                      <a:off x="1286" y="3162"/>
                      <a:ext cx="28" cy="96"/>
                    </a:xfrm>
                    <a:prstGeom prst="rect">
                      <a:avLst/>
                    </a:prstGeom>
                    <a:solidFill>
                      <a:srgbClr val="7F3F00"/>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grpSp>
              <p:grpSp>
                <p:nvGrpSpPr>
                  <p:cNvPr id="239653" name="Group 35"/>
                  <p:cNvGrpSpPr>
                    <a:grpSpLocks/>
                  </p:cNvGrpSpPr>
                  <p:nvPr/>
                </p:nvGrpSpPr>
                <p:grpSpPr bwMode="auto">
                  <a:xfrm>
                    <a:off x="848" y="3162"/>
                    <a:ext cx="358" cy="236"/>
                    <a:chOff x="848" y="3162"/>
                    <a:chExt cx="358" cy="236"/>
                  </a:xfrm>
                </p:grpSpPr>
                <p:sp>
                  <p:nvSpPr>
                    <p:cNvPr id="239654" name="Rectangle 36"/>
                    <p:cNvSpPr>
                      <a:spLocks noChangeArrowheads="1"/>
                    </p:cNvSpPr>
                    <p:nvPr/>
                  </p:nvSpPr>
                  <p:spPr bwMode="auto">
                    <a:xfrm>
                      <a:off x="1178" y="3303"/>
                      <a:ext cx="28" cy="95"/>
                    </a:xfrm>
                    <a:prstGeom prst="rect">
                      <a:avLst/>
                    </a:prstGeom>
                    <a:solidFill>
                      <a:srgbClr val="7F3F00"/>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sp>
                  <p:nvSpPr>
                    <p:cNvPr id="239655" name="Rectangle 37"/>
                    <p:cNvSpPr>
                      <a:spLocks noChangeArrowheads="1"/>
                    </p:cNvSpPr>
                    <p:nvPr/>
                  </p:nvSpPr>
                  <p:spPr bwMode="auto">
                    <a:xfrm>
                      <a:off x="1178" y="3162"/>
                      <a:ext cx="28" cy="96"/>
                    </a:xfrm>
                    <a:prstGeom prst="rect">
                      <a:avLst/>
                    </a:prstGeom>
                    <a:solidFill>
                      <a:srgbClr val="7F3F00"/>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sp>
                  <p:nvSpPr>
                    <p:cNvPr id="239656" name="Rectangle 38"/>
                    <p:cNvSpPr>
                      <a:spLocks noChangeArrowheads="1"/>
                    </p:cNvSpPr>
                    <p:nvPr/>
                  </p:nvSpPr>
                  <p:spPr bwMode="auto">
                    <a:xfrm>
                      <a:off x="848" y="3303"/>
                      <a:ext cx="28" cy="95"/>
                    </a:xfrm>
                    <a:prstGeom prst="rect">
                      <a:avLst/>
                    </a:prstGeom>
                    <a:solidFill>
                      <a:srgbClr val="7F3F00"/>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sp>
                  <p:nvSpPr>
                    <p:cNvPr id="239657" name="Rectangle 39"/>
                    <p:cNvSpPr>
                      <a:spLocks noChangeArrowheads="1"/>
                    </p:cNvSpPr>
                    <p:nvPr/>
                  </p:nvSpPr>
                  <p:spPr bwMode="auto">
                    <a:xfrm>
                      <a:off x="848" y="3162"/>
                      <a:ext cx="28" cy="96"/>
                    </a:xfrm>
                    <a:prstGeom prst="rect">
                      <a:avLst/>
                    </a:prstGeom>
                    <a:solidFill>
                      <a:srgbClr val="7F3F00"/>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grpSp>
            </p:grpSp>
            <p:sp>
              <p:nvSpPr>
                <p:cNvPr id="239658" name="Rectangle 40"/>
                <p:cNvSpPr>
                  <a:spLocks noChangeArrowheads="1"/>
                </p:cNvSpPr>
                <p:nvPr/>
              </p:nvSpPr>
              <p:spPr bwMode="auto">
                <a:xfrm>
                  <a:off x="1220" y="3083"/>
                  <a:ext cx="51" cy="386"/>
                </a:xfrm>
                <a:prstGeom prst="rect">
                  <a:avLst/>
                </a:prstGeom>
                <a:solidFill>
                  <a:srgbClr val="7F3F00"/>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grpSp>
          <p:grpSp>
            <p:nvGrpSpPr>
              <p:cNvPr id="239659" name="Group 41"/>
              <p:cNvGrpSpPr>
                <a:grpSpLocks/>
              </p:cNvGrpSpPr>
              <p:nvPr/>
            </p:nvGrpSpPr>
            <p:grpSpPr bwMode="auto">
              <a:xfrm>
                <a:off x="829" y="2820"/>
                <a:ext cx="834" cy="182"/>
                <a:chOff x="829" y="2820"/>
                <a:chExt cx="834" cy="182"/>
              </a:xfrm>
            </p:grpSpPr>
            <p:sp>
              <p:nvSpPr>
                <p:cNvPr id="239660" name="Rectangle 42"/>
                <p:cNvSpPr>
                  <a:spLocks noChangeArrowheads="1"/>
                </p:cNvSpPr>
                <p:nvPr/>
              </p:nvSpPr>
              <p:spPr bwMode="auto">
                <a:xfrm>
                  <a:off x="834" y="2843"/>
                  <a:ext cx="824" cy="88"/>
                </a:xfrm>
                <a:prstGeom prst="rect">
                  <a:avLst/>
                </a:prstGeom>
                <a:solidFill>
                  <a:srgbClr val="BF7F3F"/>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sp>
              <p:nvSpPr>
                <p:cNvPr id="239661" name="Rectangle 43"/>
                <p:cNvSpPr>
                  <a:spLocks noChangeArrowheads="1"/>
                </p:cNvSpPr>
                <p:nvPr/>
              </p:nvSpPr>
              <p:spPr bwMode="auto">
                <a:xfrm>
                  <a:off x="829" y="2820"/>
                  <a:ext cx="834" cy="37"/>
                </a:xfrm>
                <a:prstGeom prst="rect">
                  <a:avLst/>
                </a:prstGeom>
                <a:solidFill>
                  <a:srgbClr val="7F3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662" name="Rectangle 44"/>
                <p:cNvSpPr>
                  <a:spLocks noChangeArrowheads="1"/>
                </p:cNvSpPr>
                <p:nvPr/>
              </p:nvSpPr>
              <p:spPr bwMode="auto">
                <a:xfrm>
                  <a:off x="834" y="2869"/>
                  <a:ext cx="828" cy="19"/>
                </a:xfrm>
                <a:prstGeom prst="rect">
                  <a:avLst/>
                </a:prstGeom>
                <a:solidFill>
                  <a:srgbClr val="7F3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663" name="Rectangle 45"/>
                <p:cNvSpPr>
                  <a:spLocks noChangeArrowheads="1"/>
                </p:cNvSpPr>
                <p:nvPr/>
              </p:nvSpPr>
              <p:spPr bwMode="auto">
                <a:xfrm>
                  <a:off x="831" y="2926"/>
                  <a:ext cx="830" cy="24"/>
                </a:xfrm>
                <a:prstGeom prst="rect">
                  <a:avLst/>
                </a:prstGeom>
                <a:solidFill>
                  <a:srgbClr val="7F3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664" name="Rectangle 46"/>
                <p:cNvSpPr>
                  <a:spLocks noChangeArrowheads="1"/>
                </p:cNvSpPr>
                <p:nvPr/>
              </p:nvSpPr>
              <p:spPr bwMode="auto">
                <a:xfrm>
                  <a:off x="835" y="2972"/>
                  <a:ext cx="821" cy="30"/>
                </a:xfrm>
                <a:prstGeom prst="rect">
                  <a:avLst/>
                </a:prstGeom>
                <a:solidFill>
                  <a:srgbClr val="7F3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grpSp>
          <p:grpSp>
            <p:nvGrpSpPr>
              <p:cNvPr id="239665" name="Group 47"/>
              <p:cNvGrpSpPr>
                <a:grpSpLocks/>
              </p:cNvGrpSpPr>
              <p:nvPr/>
            </p:nvGrpSpPr>
            <p:grpSpPr bwMode="auto">
              <a:xfrm>
                <a:off x="875" y="2020"/>
                <a:ext cx="743" cy="1579"/>
                <a:chOff x="875" y="2020"/>
                <a:chExt cx="743" cy="1579"/>
              </a:xfrm>
            </p:grpSpPr>
            <p:grpSp>
              <p:nvGrpSpPr>
                <p:cNvPr id="239666" name="Group 48"/>
                <p:cNvGrpSpPr>
                  <a:grpSpLocks/>
                </p:cNvGrpSpPr>
                <p:nvPr/>
              </p:nvGrpSpPr>
              <p:grpSpPr bwMode="auto">
                <a:xfrm>
                  <a:off x="1324" y="3021"/>
                  <a:ext cx="284" cy="442"/>
                  <a:chOff x="1324" y="3021"/>
                  <a:chExt cx="284" cy="442"/>
                </a:xfrm>
              </p:grpSpPr>
              <p:sp>
                <p:nvSpPr>
                  <p:cNvPr id="239667" name="Freeform 49"/>
                  <p:cNvSpPr>
                    <a:spLocks/>
                  </p:cNvSpPr>
                  <p:nvPr/>
                </p:nvSpPr>
                <p:spPr bwMode="auto">
                  <a:xfrm>
                    <a:off x="1324" y="3021"/>
                    <a:ext cx="284" cy="442"/>
                  </a:xfrm>
                  <a:custGeom>
                    <a:avLst/>
                    <a:gdLst>
                      <a:gd name="T0" fmla="*/ 0 w 568"/>
                      <a:gd name="T1" fmla="*/ 18 h 885"/>
                      <a:gd name="T2" fmla="*/ 0 w 568"/>
                      <a:gd name="T3" fmla="*/ 110 h 885"/>
                      <a:gd name="T4" fmla="*/ 71 w 568"/>
                      <a:gd name="T5" fmla="*/ 110 h 885"/>
                      <a:gd name="T6" fmla="*/ 71 w 568"/>
                      <a:gd name="T7" fmla="*/ 18 h 885"/>
                      <a:gd name="T8" fmla="*/ 49 w 568"/>
                      <a:gd name="T9" fmla="*/ 0 h 885"/>
                      <a:gd name="T10" fmla="*/ 22 w 568"/>
                      <a:gd name="T11" fmla="*/ 0 h 885"/>
                      <a:gd name="T12" fmla="*/ 0 w 568"/>
                      <a:gd name="T13" fmla="*/ 18 h 885"/>
                      <a:gd name="T14" fmla="*/ 0 60000 65536"/>
                      <a:gd name="T15" fmla="*/ 0 60000 65536"/>
                      <a:gd name="T16" fmla="*/ 0 60000 65536"/>
                      <a:gd name="T17" fmla="*/ 0 60000 65536"/>
                      <a:gd name="T18" fmla="*/ 0 60000 65536"/>
                      <a:gd name="T19" fmla="*/ 0 60000 65536"/>
                      <a:gd name="T20" fmla="*/ 0 60000 65536"/>
                      <a:gd name="T21" fmla="*/ 0 w 568"/>
                      <a:gd name="T22" fmla="*/ 0 h 885"/>
                      <a:gd name="T23" fmla="*/ 568 w 568"/>
                      <a:gd name="T24" fmla="*/ 885 h 8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8" h="885">
                        <a:moveTo>
                          <a:pt x="0" y="147"/>
                        </a:moveTo>
                        <a:lnTo>
                          <a:pt x="0" y="885"/>
                        </a:lnTo>
                        <a:lnTo>
                          <a:pt x="568" y="885"/>
                        </a:lnTo>
                        <a:lnTo>
                          <a:pt x="568" y="147"/>
                        </a:lnTo>
                        <a:lnTo>
                          <a:pt x="394" y="0"/>
                        </a:lnTo>
                        <a:lnTo>
                          <a:pt x="178" y="0"/>
                        </a:lnTo>
                        <a:lnTo>
                          <a:pt x="0" y="147"/>
                        </a:lnTo>
                        <a:close/>
                      </a:path>
                    </a:pathLst>
                  </a:custGeom>
                  <a:solidFill>
                    <a:srgbClr val="3F5F00"/>
                  </a:solidFill>
                  <a:ln w="7938">
                    <a:solidFill>
                      <a:srgbClr val="7F3F00"/>
                    </a:solidFill>
                    <a:round/>
                    <a:headEnd/>
                    <a:tailEnd/>
                  </a:ln>
                </p:spPr>
                <p:txBody>
                  <a:bodyPr/>
                  <a:lstStyle/>
                  <a:p>
                    <a:pPr algn="l" eaLnBrk="0" hangingPunct="0"/>
                    <a:endParaRPr lang="en-US" sz="3200">
                      <a:solidFill>
                        <a:schemeClr val="tx1"/>
                      </a:solidFill>
                      <a:latin typeface="Times New Roman" pitchFamily="18" charset="0"/>
                    </a:endParaRPr>
                  </a:p>
                </p:txBody>
              </p:sp>
              <p:sp>
                <p:nvSpPr>
                  <p:cNvPr id="239668" name="Rectangle 50"/>
                  <p:cNvSpPr>
                    <a:spLocks noChangeArrowheads="1"/>
                  </p:cNvSpPr>
                  <p:nvPr/>
                </p:nvSpPr>
                <p:spPr bwMode="auto">
                  <a:xfrm>
                    <a:off x="1370" y="3101"/>
                    <a:ext cx="194" cy="360"/>
                  </a:xfrm>
                  <a:prstGeom prst="rect">
                    <a:avLst/>
                  </a:prstGeom>
                  <a:solidFill>
                    <a:srgbClr val="FFBF1F"/>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sp>
                <p:nvSpPr>
                  <p:cNvPr id="239669" name="Rectangle 51"/>
                  <p:cNvSpPr>
                    <a:spLocks noChangeArrowheads="1"/>
                  </p:cNvSpPr>
                  <p:nvPr/>
                </p:nvSpPr>
                <p:spPr bwMode="auto">
                  <a:xfrm>
                    <a:off x="1468" y="3115"/>
                    <a:ext cx="76" cy="344"/>
                  </a:xfrm>
                  <a:prstGeom prst="rect">
                    <a:avLst/>
                  </a:prstGeom>
                  <a:solidFill>
                    <a:srgbClr val="BF7F3F"/>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sp>
                <p:nvSpPr>
                  <p:cNvPr id="239670" name="Rectangle 52"/>
                  <p:cNvSpPr>
                    <a:spLocks noChangeArrowheads="1"/>
                  </p:cNvSpPr>
                  <p:nvPr/>
                </p:nvSpPr>
                <p:spPr bwMode="auto">
                  <a:xfrm>
                    <a:off x="1390" y="3115"/>
                    <a:ext cx="75" cy="344"/>
                  </a:xfrm>
                  <a:prstGeom prst="rect">
                    <a:avLst/>
                  </a:prstGeom>
                  <a:solidFill>
                    <a:srgbClr val="BF7F3F"/>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sp>
                <p:nvSpPr>
                  <p:cNvPr id="239671" name="Rectangle 53"/>
                  <p:cNvSpPr>
                    <a:spLocks noChangeArrowheads="1"/>
                  </p:cNvSpPr>
                  <p:nvPr/>
                </p:nvSpPr>
                <p:spPr bwMode="auto">
                  <a:xfrm>
                    <a:off x="1410" y="3140"/>
                    <a:ext cx="35" cy="147"/>
                  </a:xfrm>
                  <a:prstGeom prst="rect">
                    <a:avLst/>
                  </a:prstGeom>
                  <a:solidFill>
                    <a:srgbClr val="FFBF5F"/>
                  </a:solidFill>
                  <a:ln w="7938">
                    <a:solidFill>
                      <a:srgbClr val="FFBF5F"/>
                    </a:solidFill>
                    <a:miter lim="800000"/>
                    <a:headEnd/>
                    <a:tailEnd/>
                  </a:ln>
                </p:spPr>
                <p:txBody>
                  <a:bodyPr/>
                  <a:lstStyle/>
                  <a:p>
                    <a:pPr algn="l" eaLnBrk="0" hangingPunct="0"/>
                    <a:endParaRPr lang="en-US" sz="3200">
                      <a:solidFill>
                        <a:schemeClr val="tx1"/>
                      </a:solidFill>
                      <a:latin typeface="Times New Roman" pitchFamily="18" charset="0"/>
                    </a:endParaRPr>
                  </a:p>
                </p:txBody>
              </p:sp>
              <p:sp>
                <p:nvSpPr>
                  <p:cNvPr id="239672" name="Rectangle 54"/>
                  <p:cNvSpPr>
                    <a:spLocks noChangeArrowheads="1"/>
                  </p:cNvSpPr>
                  <p:nvPr/>
                </p:nvSpPr>
                <p:spPr bwMode="auto">
                  <a:xfrm>
                    <a:off x="1489" y="3140"/>
                    <a:ext cx="35" cy="147"/>
                  </a:xfrm>
                  <a:prstGeom prst="rect">
                    <a:avLst/>
                  </a:prstGeom>
                  <a:solidFill>
                    <a:srgbClr val="FFBF5F"/>
                  </a:solidFill>
                  <a:ln w="7938">
                    <a:solidFill>
                      <a:srgbClr val="FFBF5F"/>
                    </a:solidFill>
                    <a:miter lim="800000"/>
                    <a:headEnd/>
                    <a:tailEnd/>
                  </a:ln>
                </p:spPr>
                <p:txBody>
                  <a:bodyPr/>
                  <a:lstStyle/>
                  <a:p>
                    <a:pPr algn="l" eaLnBrk="0" hangingPunct="0"/>
                    <a:endParaRPr lang="en-US" sz="3200">
                      <a:solidFill>
                        <a:schemeClr val="tx1"/>
                      </a:solidFill>
                      <a:latin typeface="Times New Roman" pitchFamily="18" charset="0"/>
                    </a:endParaRPr>
                  </a:p>
                </p:txBody>
              </p:sp>
              <p:sp>
                <p:nvSpPr>
                  <p:cNvPr id="239673" name="Rectangle 55"/>
                  <p:cNvSpPr>
                    <a:spLocks noChangeArrowheads="1"/>
                  </p:cNvSpPr>
                  <p:nvPr/>
                </p:nvSpPr>
                <p:spPr bwMode="auto">
                  <a:xfrm>
                    <a:off x="1482" y="3415"/>
                    <a:ext cx="49" cy="20"/>
                  </a:xfrm>
                  <a:prstGeom prst="rect">
                    <a:avLst/>
                  </a:prstGeom>
                  <a:solidFill>
                    <a:srgbClr val="7F3F00"/>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sp>
                <p:nvSpPr>
                  <p:cNvPr id="239674" name="Oval 56"/>
                  <p:cNvSpPr>
                    <a:spLocks noChangeArrowheads="1"/>
                  </p:cNvSpPr>
                  <p:nvPr/>
                </p:nvSpPr>
                <p:spPr bwMode="auto">
                  <a:xfrm>
                    <a:off x="1440" y="3318"/>
                    <a:ext cx="14" cy="16"/>
                  </a:xfrm>
                  <a:prstGeom prst="ellipse">
                    <a:avLst/>
                  </a:prstGeom>
                  <a:solidFill>
                    <a:srgbClr val="FFBF7F"/>
                  </a:solidFill>
                  <a:ln w="7938">
                    <a:solidFill>
                      <a:srgbClr val="FFBF7F"/>
                    </a:solidFill>
                    <a:round/>
                    <a:headEnd/>
                    <a:tailEnd/>
                  </a:ln>
                </p:spPr>
                <p:txBody>
                  <a:bodyPr/>
                  <a:lstStyle/>
                  <a:p>
                    <a:pPr algn="l" eaLnBrk="0" hangingPunct="0"/>
                    <a:endParaRPr lang="en-US" sz="3200">
                      <a:solidFill>
                        <a:schemeClr val="tx1"/>
                      </a:solidFill>
                      <a:latin typeface="Times New Roman" pitchFamily="18" charset="0"/>
                    </a:endParaRPr>
                  </a:p>
                </p:txBody>
              </p:sp>
            </p:grpSp>
            <p:grpSp>
              <p:nvGrpSpPr>
                <p:cNvPr id="239675" name="Group 57"/>
                <p:cNvGrpSpPr>
                  <a:grpSpLocks/>
                </p:cNvGrpSpPr>
                <p:nvPr/>
              </p:nvGrpSpPr>
              <p:grpSpPr bwMode="auto">
                <a:xfrm>
                  <a:off x="884" y="3021"/>
                  <a:ext cx="284" cy="442"/>
                  <a:chOff x="884" y="3021"/>
                  <a:chExt cx="284" cy="442"/>
                </a:xfrm>
              </p:grpSpPr>
              <p:sp>
                <p:nvSpPr>
                  <p:cNvPr id="239676" name="Freeform 58"/>
                  <p:cNvSpPr>
                    <a:spLocks/>
                  </p:cNvSpPr>
                  <p:nvPr/>
                </p:nvSpPr>
                <p:spPr bwMode="auto">
                  <a:xfrm>
                    <a:off x="884" y="3021"/>
                    <a:ext cx="284" cy="442"/>
                  </a:xfrm>
                  <a:custGeom>
                    <a:avLst/>
                    <a:gdLst>
                      <a:gd name="T0" fmla="*/ 0 w 568"/>
                      <a:gd name="T1" fmla="*/ 18 h 885"/>
                      <a:gd name="T2" fmla="*/ 0 w 568"/>
                      <a:gd name="T3" fmla="*/ 110 h 885"/>
                      <a:gd name="T4" fmla="*/ 71 w 568"/>
                      <a:gd name="T5" fmla="*/ 110 h 885"/>
                      <a:gd name="T6" fmla="*/ 71 w 568"/>
                      <a:gd name="T7" fmla="*/ 18 h 885"/>
                      <a:gd name="T8" fmla="*/ 49 w 568"/>
                      <a:gd name="T9" fmla="*/ 0 h 885"/>
                      <a:gd name="T10" fmla="*/ 22 w 568"/>
                      <a:gd name="T11" fmla="*/ 0 h 885"/>
                      <a:gd name="T12" fmla="*/ 0 w 568"/>
                      <a:gd name="T13" fmla="*/ 18 h 885"/>
                      <a:gd name="T14" fmla="*/ 0 60000 65536"/>
                      <a:gd name="T15" fmla="*/ 0 60000 65536"/>
                      <a:gd name="T16" fmla="*/ 0 60000 65536"/>
                      <a:gd name="T17" fmla="*/ 0 60000 65536"/>
                      <a:gd name="T18" fmla="*/ 0 60000 65536"/>
                      <a:gd name="T19" fmla="*/ 0 60000 65536"/>
                      <a:gd name="T20" fmla="*/ 0 60000 65536"/>
                      <a:gd name="T21" fmla="*/ 0 w 568"/>
                      <a:gd name="T22" fmla="*/ 0 h 885"/>
                      <a:gd name="T23" fmla="*/ 568 w 568"/>
                      <a:gd name="T24" fmla="*/ 885 h 8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8" h="885">
                        <a:moveTo>
                          <a:pt x="0" y="147"/>
                        </a:moveTo>
                        <a:lnTo>
                          <a:pt x="0" y="885"/>
                        </a:lnTo>
                        <a:lnTo>
                          <a:pt x="568" y="885"/>
                        </a:lnTo>
                        <a:lnTo>
                          <a:pt x="568" y="147"/>
                        </a:lnTo>
                        <a:lnTo>
                          <a:pt x="395" y="0"/>
                        </a:lnTo>
                        <a:lnTo>
                          <a:pt x="179" y="0"/>
                        </a:lnTo>
                        <a:lnTo>
                          <a:pt x="0" y="147"/>
                        </a:lnTo>
                        <a:close/>
                      </a:path>
                    </a:pathLst>
                  </a:custGeom>
                  <a:solidFill>
                    <a:srgbClr val="3F5F00"/>
                  </a:solidFill>
                  <a:ln w="7938">
                    <a:solidFill>
                      <a:srgbClr val="7F3F00"/>
                    </a:solidFill>
                    <a:round/>
                    <a:headEnd/>
                    <a:tailEnd/>
                  </a:ln>
                </p:spPr>
                <p:txBody>
                  <a:bodyPr/>
                  <a:lstStyle/>
                  <a:p>
                    <a:pPr algn="l" eaLnBrk="0" hangingPunct="0"/>
                    <a:endParaRPr lang="en-US" sz="3200">
                      <a:solidFill>
                        <a:schemeClr val="tx1"/>
                      </a:solidFill>
                      <a:latin typeface="Times New Roman" pitchFamily="18" charset="0"/>
                    </a:endParaRPr>
                  </a:p>
                </p:txBody>
              </p:sp>
              <p:sp>
                <p:nvSpPr>
                  <p:cNvPr id="239677" name="Rectangle 59"/>
                  <p:cNvSpPr>
                    <a:spLocks noChangeArrowheads="1"/>
                  </p:cNvSpPr>
                  <p:nvPr/>
                </p:nvSpPr>
                <p:spPr bwMode="auto">
                  <a:xfrm>
                    <a:off x="930" y="3101"/>
                    <a:ext cx="194" cy="360"/>
                  </a:xfrm>
                  <a:prstGeom prst="rect">
                    <a:avLst/>
                  </a:prstGeom>
                  <a:solidFill>
                    <a:srgbClr val="FFBF1F"/>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sp>
                <p:nvSpPr>
                  <p:cNvPr id="239678" name="Rectangle 60"/>
                  <p:cNvSpPr>
                    <a:spLocks noChangeArrowheads="1"/>
                  </p:cNvSpPr>
                  <p:nvPr/>
                </p:nvSpPr>
                <p:spPr bwMode="auto">
                  <a:xfrm>
                    <a:off x="1029" y="3115"/>
                    <a:ext cx="74" cy="344"/>
                  </a:xfrm>
                  <a:prstGeom prst="rect">
                    <a:avLst/>
                  </a:prstGeom>
                  <a:solidFill>
                    <a:srgbClr val="BF7F3F"/>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sp>
                <p:nvSpPr>
                  <p:cNvPr id="239679" name="Rectangle 61"/>
                  <p:cNvSpPr>
                    <a:spLocks noChangeArrowheads="1"/>
                  </p:cNvSpPr>
                  <p:nvPr/>
                </p:nvSpPr>
                <p:spPr bwMode="auto">
                  <a:xfrm>
                    <a:off x="950" y="3115"/>
                    <a:ext cx="76" cy="344"/>
                  </a:xfrm>
                  <a:prstGeom prst="rect">
                    <a:avLst/>
                  </a:prstGeom>
                  <a:solidFill>
                    <a:srgbClr val="BF7F3F"/>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sp>
                <p:nvSpPr>
                  <p:cNvPr id="239680" name="Rectangle 62"/>
                  <p:cNvSpPr>
                    <a:spLocks noChangeArrowheads="1"/>
                  </p:cNvSpPr>
                  <p:nvPr/>
                </p:nvSpPr>
                <p:spPr bwMode="auto">
                  <a:xfrm>
                    <a:off x="970" y="3140"/>
                    <a:ext cx="35" cy="147"/>
                  </a:xfrm>
                  <a:prstGeom prst="rect">
                    <a:avLst/>
                  </a:prstGeom>
                  <a:solidFill>
                    <a:srgbClr val="FFBF5F"/>
                  </a:solidFill>
                  <a:ln w="7938">
                    <a:solidFill>
                      <a:srgbClr val="FFBF5F"/>
                    </a:solidFill>
                    <a:miter lim="800000"/>
                    <a:headEnd/>
                    <a:tailEnd/>
                  </a:ln>
                </p:spPr>
                <p:txBody>
                  <a:bodyPr/>
                  <a:lstStyle/>
                  <a:p>
                    <a:pPr algn="l" eaLnBrk="0" hangingPunct="0"/>
                    <a:endParaRPr lang="en-US" sz="3200">
                      <a:solidFill>
                        <a:schemeClr val="tx1"/>
                      </a:solidFill>
                      <a:latin typeface="Times New Roman" pitchFamily="18" charset="0"/>
                    </a:endParaRPr>
                  </a:p>
                </p:txBody>
              </p:sp>
              <p:sp>
                <p:nvSpPr>
                  <p:cNvPr id="239681" name="Rectangle 63"/>
                  <p:cNvSpPr>
                    <a:spLocks noChangeArrowheads="1"/>
                  </p:cNvSpPr>
                  <p:nvPr/>
                </p:nvSpPr>
                <p:spPr bwMode="auto">
                  <a:xfrm>
                    <a:off x="1049" y="3140"/>
                    <a:ext cx="34" cy="147"/>
                  </a:xfrm>
                  <a:prstGeom prst="rect">
                    <a:avLst/>
                  </a:prstGeom>
                  <a:solidFill>
                    <a:srgbClr val="FFBF5F"/>
                  </a:solidFill>
                  <a:ln w="7938">
                    <a:solidFill>
                      <a:srgbClr val="FFBF5F"/>
                    </a:solidFill>
                    <a:miter lim="800000"/>
                    <a:headEnd/>
                    <a:tailEnd/>
                  </a:ln>
                </p:spPr>
                <p:txBody>
                  <a:bodyPr/>
                  <a:lstStyle/>
                  <a:p>
                    <a:pPr algn="l" eaLnBrk="0" hangingPunct="0"/>
                    <a:endParaRPr lang="en-US" sz="3200">
                      <a:solidFill>
                        <a:schemeClr val="tx1"/>
                      </a:solidFill>
                      <a:latin typeface="Times New Roman" pitchFamily="18" charset="0"/>
                    </a:endParaRPr>
                  </a:p>
                </p:txBody>
              </p:sp>
              <p:sp>
                <p:nvSpPr>
                  <p:cNvPr id="239682" name="Rectangle 64"/>
                  <p:cNvSpPr>
                    <a:spLocks noChangeArrowheads="1"/>
                  </p:cNvSpPr>
                  <p:nvPr/>
                </p:nvSpPr>
                <p:spPr bwMode="auto">
                  <a:xfrm>
                    <a:off x="1042" y="3415"/>
                    <a:ext cx="48" cy="20"/>
                  </a:xfrm>
                  <a:prstGeom prst="rect">
                    <a:avLst/>
                  </a:prstGeom>
                  <a:solidFill>
                    <a:srgbClr val="7F3F00"/>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sp>
                <p:nvSpPr>
                  <p:cNvPr id="239683" name="Oval 65"/>
                  <p:cNvSpPr>
                    <a:spLocks noChangeArrowheads="1"/>
                  </p:cNvSpPr>
                  <p:nvPr/>
                </p:nvSpPr>
                <p:spPr bwMode="auto">
                  <a:xfrm>
                    <a:off x="1001" y="3318"/>
                    <a:ext cx="12" cy="15"/>
                  </a:xfrm>
                  <a:prstGeom prst="ellipse">
                    <a:avLst/>
                  </a:prstGeom>
                  <a:solidFill>
                    <a:srgbClr val="F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3200">
                      <a:solidFill>
                        <a:schemeClr val="tx1"/>
                      </a:solidFill>
                      <a:latin typeface="Times New Roman" pitchFamily="18" charset="0"/>
                    </a:endParaRPr>
                  </a:p>
                </p:txBody>
              </p:sp>
            </p:grpSp>
            <p:grpSp>
              <p:nvGrpSpPr>
                <p:cNvPr id="239684" name="Group 66"/>
                <p:cNvGrpSpPr>
                  <a:grpSpLocks/>
                </p:cNvGrpSpPr>
                <p:nvPr/>
              </p:nvGrpSpPr>
              <p:grpSpPr bwMode="auto">
                <a:xfrm>
                  <a:off x="1362" y="2020"/>
                  <a:ext cx="183" cy="273"/>
                  <a:chOff x="1362" y="2020"/>
                  <a:chExt cx="183" cy="273"/>
                </a:xfrm>
              </p:grpSpPr>
              <p:sp>
                <p:nvSpPr>
                  <p:cNvPr id="239685" name="Rectangle 67"/>
                  <p:cNvSpPr>
                    <a:spLocks noChangeArrowheads="1"/>
                  </p:cNvSpPr>
                  <p:nvPr/>
                </p:nvSpPr>
                <p:spPr bwMode="auto">
                  <a:xfrm>
                    <a:off x="1379" y="2096"/>
                    <a:ext cx="150" cy="197"/>
                  </a:xfrm>
                  <a:prstGeom prst="rect">
                    <a:avLst/>
                  </a:prstGeom>
                  <a:solidFill>
                    <a:srgbClr val="FF9F1F"/>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sp>
                <p:nvSpPr>
                  <p:cNvPr id="239686" name="Freeform 68"/>
                  <p:cNvSpPr>
                    <a:spLocks/>
                  </p:cNvSpPr>
                  <p:nvPr/>
                </p:nvSpPr>
                <p:spPr bwMode="auto">
                  <a:xfrm>
                    <a:off x="1362" y="2020"/>
                    <a:ext cx="183" cy="84"/>
                  </a:xfrm>
                  <a:custGeom>
                    <a:avLst/>
                    <a:gdLst>
                      <a:gd name="T0" fmla="*/ 0 w 366"/>
                      <a:gd name="T1" fmla="*/ 21 h 167"/>
                      <a:gd name="T2" fmla="*/ 46 w 366"/>
                      <a:gd name="T3" fmla="*/ 21 h 167"/>
                      <a:gd name="T4" fmla="*/ 46 w 366"/>
                      <a:gd name="T5" fmla="*/ 11 h 167"/>
                      <a:gd name="T6" fmla="*/ 30 w 366"/>
                      <a:gd name="T7" fmla="*/ 0 h 167"/>
                      <a:gd name="T8" fmla="*/ 15 w 366"/>
                      <a:gd name="T9" fmla="*/ 0 h 167"/>
                      <a:gd name="T10" fmla="*/ 0 w 366"/>
                      <a:gd name="T11" fmla="*/ 10 h 167"/>
                      <a:gd name="T12" fmla="*/ 0 w 366"/>
                      <a:gd name="T13" fmla="*/ 21 h 167"/>
                      <a:gd name="T14" fmla="*/ 0 60000 65536"/>
                      <a:gd name="T15" fmla="*/ 0 60000 65536"/>
                      <a:gd name="T16" fmla="*/ 0 60000 65536"/>
                      <a:gd name="T17" fmla="*/ 0 60000 65536"/>
                      <a:gd name="T18" fmla="*/ 0 60000 65536"/>
                      <a:gd name="T19" fmla="*/ 0 60000 65536"/>
                      <a:gd name="T20" fmla="*/ 0 60000 65536"/>
                      <a:gd name="T21" fmla="*/ 0 w 366"/>
                      <a:gd name="T22" fmla="*/ 0 h 167"/>
                      <a:gd name="T23" fmla="*/ 366 w 366"/>
                      <a:gd name="T24" fmla="*/ 167 h 1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6" h="167">
                        <a:moveTo>
                          <a:pt x="0" y="167"/>
                        </a:moveTo>
                        <a:lnTo>
                          <a:pt x="366" y="167"/>
                        </a:lnTo>
                        <a:lnTo>
                          <a:pt x="366" y="82"/>
                        </a:lnTo>
                        <a:lnTo>
                          <a:pt x="243" y="0"/>
                        </a:lnTo>
                        <a:lnTo>
                          <a:pt x="123" y="0"/>
                        </a:lnTo>
                        <a:lnTo>
                          <a:pt x="0" y="79"/>
                        </a:lnTo>
                        <a:lnTo>
                          <a:pt x="0" y="167"/>
                        </a:lnTo>
                        <a:close/>
                      </a:path>
                    </a:pathLst>
                  </a:custGeom>
                  <a:solidFill>
                    <a:srgbClr val="BF7F3F"/>
                  </a:solidFill>
                  <a:ln w="7938">
                    <a:solidFill>
                      <a:srgbClr val="7F3F00"/>
                    </a:solidFill>
                    <a:round/>
                    <a:headEnd/>
                    <a:tailEnd/>
                  </a:ln>
                </p:spPr>
                <p:txBody>
                  <a:bodyPr/>
                  <a:lstStyle/>
                  <a:p>
                    <a:pPr algn="l" eaLnBrk="0" hangingPunct="0"/>
                    <a:endParaRPr lang="en-US" sz="3200">
                      <a:solidFill>
                        <a:schemeClr val="tx1"/>
                      </a:solidFill>
                      <a:latin typeface="Times New Roman" pitchFamily="18" charset="0"/>
                    </a:endParaRPr>
                  </a:p>
                </p:txBody>
              </p:sp>
              <p:sp>
                <p:nvSpPr>
                  <p:cNvPr id="239687" name="Freeform 69"/>
                  <p:cNvSpPr>
                    <a:spLocks/>
                  </p:cNvSpPr>
                  <p:nvPr/>
                </p:nvSpPr>
                <p:spPr bwMode="auto">
                  <a:xfrm>
                    <a:off x="1380" y="2037"/>
                    <a:ext cx="150" cy="61"/>
                  </a:xfrm>
                  <a:custGeom>
                    <a:avLst/>
                    <a:gdLst>
                      <a:gd name="T0" fmla="*/ 0 w 300"/>
                      <a:gd name="T1" fmla="*/ 16 h 120"/>
                      <a:gd name="T2" fmla="*/ 38 w 300"/>
                      <a:gd name="T3" fmla="*/ 16 h 120"/>
                      <a:gd name="T4" fmla="*/ 38 w 300"/>
                      <a:gd name="T5" fmla="*/ 8 h 120"/>
                      <a:gd name="T6" fmla="*/ 24 w 300"/>
                      <a:gd name="T7" fmla="*/ 0 h 120"/>
                      <a:gd name="T8" fmla="*/ 12 w 300"/>
                      <a:gd name="T9" fmla="*/ 0 h 120"/>
                      <a:gd name="T10" fmla="*/ 0 w 300"/>
                      <a:gd name="T11" fmla="*/ 8 h 120"/>
                      <a:gd name="T12" fmla="*/ 0 w 300"/>
                      <a:gd name="T13" fmla="*/ 16 h 120"/>
                      <a:gd name="T14" fmla="*/ 0 60000 65536"/>
                      <a:gd name="T15" fmla="*/ 0 60000 65536"/>
                      <a:gd name="T16" fmla="*/ 0 60000 65536"/>
                      <a:gd name="T17" fmla="*/ 0 60000 65536"/>
                      <a:gd name="T18" fmla="*/ 0 60000 65536"/>
                      <a:gd name="T19" fmla="*/ 0 60000 65536"/>
                      <a:gd name="T20" fmla="*/ 0 60000 65536"/>
                      <a:gd name="T21" fmla="*/ 0 w 300"/>
                      <a:gd name="T22" fmla="*/ 0 h 120"/>
                      <a:gd name="T23" fmla="*/ 300 w 300"/>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0" h="120">
                        <a:moveTo>
                          <a:pt x="0" y="120"/>
                        </a:moveTo>
                        <a:lnTo>
                          <a:pt x="300" y="120"/>
                        </a:lnTo>
                        <a:lnTo>
                          <a:pt x="300" y="60"/>
                        </a:lnTo>
                        <a:lnTo>
                          <a:pt x="198" y="0"/>
                        </a:lnTo>
                        <a:lnTo>
                          <a:pt x="101" y="0"/>
                        </a:lnTo>
                        <a:lnTo>
                          <a:pt x="0" y="58"/>
                        </a:lnTo>
                        <a:lnTo>
                          <a:pt x="0" y="120"/>
                        </a:lnTo>
                        <a:close/>
                      </a:path>
                    </a:pathLst>
                  </a:custGeom>
                  <a:solidFill>
                    <a:srgbClr val="FF9F1F"/>
                  </a:solidFill>
                  <a:ln w="7938">
                    <a:solidFill>
                      <a:srgbClr val="FF9F1F"/>
                    </a:solidFill>
                    <a:round/>
                    <a:headEnd/>
                    <a:tailEnd/>
                  </a:ln>
                </p:spPr>
                <p:txBody>
                  <a:bodyPr/>
                  <a:lstStyle/>
                  <a:p>
                    <a:pPr algn="l" eaLnBrk="0" hangingPunct="0"/>
                    <a:endParaRPr lang="en-US" sz="3200">
                      <a:solidFill>
                        <a:schemeClr val="tx1"/>
                      </a:solidFill>
                      <a:latin typeface="Times New Roman" pitchFamily="18" charset="0"/>
                    </a:endParaRPr>
                  </a:p>
                </p:txBody>
              </p:sp>
              <p:sp>
                <p:nvSpPr>
                  <p:cNvPr id="239688" name="Rectangle 70"/>
                  <p:cNvSpPr>
                    <a:spLocks noChangeArrowheads="1"/>
                  </p:cNvSpPr>
                  <p:nvPr/>
                </p:nvSpPr>
                <p:spPr bwMode="auto">
                  <a:xfrm>
                    <a:off x="1392" y="2205"/>
                    <a:ext cx="123" cy="72"/>
                  </a:xfrm>
                  <a:prstGeom prst="rect">
                    <a:avLst/>
                  </a:prstGeom>
                  <a:solidFill>
                    <a:srgbClr val="FFBF5F"/>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sp>
                <p:nvSpPr>
                  <p:cNvPr id="239689" name="Rectangle 71"/>
                  <p:cNvSpPr>
                    <a:spLocks noChangeArrowheads="1"/>
                  </p:cNvSpPr>
                  <p:nvPr/>
                </p:nvSpPr>
                <p:spPr bwMode="auto">
                  <a:xfrm>
                    <a:off x="1392" y="2119"/>
                    <a:ext cx="123" cy="72"/>
                  </a:xfrm>
                  <a:prstGeom prst="rect">
                    <a:avLst/>
                  </a:prstGeom>
                  <a:solidFill>
                    <a:srgbClr val="FFBF5F"/>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grpSp>
            <p:grpSp>
              <p:nvGrpSpPr>
                <p:cNvPr id="239690" name="Group 72"/>
                <p:cNvGrpSpPr>
                  <a:grpSpLocks/>
                </p:cNvGrpSpPr>
                <p:nvPr/>
              </p:nvGrpSpPr>
              <p:grpSpPr bwMode="auto">
                <a:xfrm>
                  <a:off x="954" y="2022"/>
                  <a:ext cx="184" cy="273"/>
                  <a:chOff x="954" y="2022"/>
                  <a:chExt cx="184" cy="273"/>
                </a:xfrm>
              </p:grpSpPr>
              <p:sp>
                <p:nvSpPr>
                  <p:cNvPr id="239691" name="Rectangle 73"/>
                  <p:cNvSpPr>
                    <a:spLocks noChangeArrowheads="1"/>
                  </p:cNvSpPr>
                  <p:nvPr/>
                </p:nvSpPr>
                <p:spPr bwMode="auto">
                  <a:xfrm>
                    <a:off x="972" y="2097"/>
                    <a:ext cx="149" cy="198"/>
                  </a:xfrm>
                  <a:prstGeom prst="rect">
                    <a:avLst/>
                  </a:prstGeom>
                  <a:solidFill>
                    <a:srgbClr val="FF9F1F"/>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sp>
                <p:nvSpPr>
                  <p:cNvPr id="239692" name="Freeform 74"/>
                  <p:cNvSpPr>
                    <a:spLocks/>
                  </p:cNvSpPr>
                  <p:nvPr/>
                </p:nvSpPr>
                <p:spPr bwMode="auto">
                  <a:xfrm>
                    <a:off x="954" y="2022"/>
                    <a:ext cx="184" cy="84"/>
                  </a:xfrm>
                  <a:custGeom>
                    <a:avLst/>
                    <a:gdLst>
                      <a:gd name="T0" fmla="*/ 0 w 367"/>
                      <a:gd name="T1" fmla="*/ 21 h 167"/>
                      <a:gd name="T2" fmla="*/ 46 w 367"/>
                      <a:gd name="T3" fmla="*/ 21 h 167"/>
                      <a:gd name="T4" fmla="*/ 46 w 367"/>
                      <a:gd name="T5" fmla="*/ 11 h 167"/>
                      <a:gd name="T6" fmla="*/ 31 w 367"/>
                      <a:gd name="T7" fmla="*/ 0 h 167"/>
                      <a:gd name="T8" fmla="*/ 16 w 367"/>
                      <a:gd name="T9" fmla="*/ 0 h 167"/>
                      <a:gd name="T10" fmla="*/ 0 w 367"/>
                      <a:gd name="T11" fmla="*/ 10 h 167"/>
                      <a:gd name="T12" fmla="*/ 0 w 367"/>
                      <a:gd name="T13" fmla="*/ 21 h 167"/>
                      <a:gd name="T14" fmla="*/ 0 60000 65536"/>
                      <a:gd name="T15" fmla="*/ 0 60000 65536"/>
                      <a:gd name="T16" fmla="*/ 0 60000 65536"/>
                      <a:gd name="T17" fmla="*/ 0 60000 65536"/>
                      <a:gd name="T18" fmla="*/ 0 60000 65536"/>
                      <a:gd name="T19" fmla="*/ 0 60000 65536"/>
                      <a:gd name="T20" fmla="*/ 0 60000 65536"/>
                      <a:gd name="T21" fmla="*/ 0 w 367"/>
                      <a:gd name="T22" fmla="*/ 0 h 167"/>
                      <a:gd name="T23" fmla="*/ 367 w 367"/>
                      <a:gd name="T24" fmla="*/ 167 h 1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7" h="167">
                        <a:moveTo>
                          <a:pt x="0" y="167"/>
                        </a:moveTo>
                        <a:lnTo>
                          <a:pt x="367" y="167"/>
                        </a:lnTo>
                        <a:lnTo>
                          <a:pt x="367" y="82"/>
                        </a:lnTo>
                        <a:lnTo>
                          <a:pt x="245" y="0"/>
                        </a:lnTo>
                        <a:lnTo>
                          <a:pt x="124" y="0"/>
                        </a:lnTo>
                        <a:lnTo>
                          <a:pt x="0" y="79"/>
                        </a:lnTo>
                        <a:lnTo>
                          <a:pt x="0" y="167"/>
                        </a:lnTo>
                        <a:close/>
                      </a:path>
                    </a:pathLst>
                  </a:custGeom>
                  <a:solidFill>
                    <a:srgbClr val="BF7F3F"/>
                  </a:solidFill>
                  <a:ln w="7938">
                    <a:solidFill>
                      <a:srgbClr val="7F3F00"/>
                    </a:solidFill>
                    <a:round/>
                    <a:headEnd/>
                    <a:tailEnd/>
                  </a:ln>
                </p:spPr>
                <p:txBody>
                  <a:bodyPr/>
                  <a:lstStyle/>
                  <a:p>
                    <a:pPr algn="l" eaLnBrk="0" hangingPunct="0"/>
                    <a:endParaRPr lang="en-US" sz="3200">
                      <a:solidFill>
                        <a:schemeClr val="tx1"/>
                      </a:solidFill>
                      <a:latin typeface="Times New Roman" pitchFamily="18" charset="0"/>
                    </a:endParaRPr>
                  </a:p>
                </p:txBody>
              </p:sp>
              <p:sp>
                <p:nvSpPr>
                  <p:cNvPr id="239693" name="Freeform 75"/>
                  <p:cNvSpPr>
                    <a:spLocks/>
                  </p:cNvSpPr>
                  <p:nvPr/>
                </p:nvSpPr>
                <p:spPr bwMode="auto">
                  <a:xfrm>
                    <a:off x="973" y="2039"/>
                    <a:ext cx="149" cy="60"/>
                  </a:xfrm>
                  <a:custGeom>
                    <a:avLst/>
                    <a:gdLst>
                      <a:gd name="T0" fmla="*/ 0 w 298"/>
                      <a:gd name="T1" fmla="*/ 15 h 120"/>
                      <a:gd name="T2" fmla="*/ 37 w 298"/>
                      <a:gd name="T3" fmla="*/ 15 h 120"/>
                      <a:gd name="T4" fmla="*/ 37 w 298"/>
                      <a:gd name="T5" fmla="*/ 8 h 120"/>
                      <a:gd name="T6" fmla="*/ 24 w 298"/>
                      <a:gd name="T7" fmla="*/ 0 h 120"/>
                      <a:gd name="T8" fmla="*/ 12 w 298"/>
                      <a:gd name="T9" fmla="*/ 0 h 120"/>
                      <a:gd name="T10" fmla="*/ 0 w 298"/>
                      <a:gd name="T11" fmla="*/ 8 h 120"/>
                      <a:gd name="T12" fmla="*/ 0 w 298"/>
                      <a:gd name="T13" fmla="*/ 15 h 120"/>
                      <a:gd name="T14" fmla="*/ 0 60000 65536"/>
                      <a:gd name="T15" fmla="*/ 0 60000 65536"/>
                      <a:gd name="T16" fmla="*/ 0 60000 65536"/>
                      <a:gd name="T17" fmla="*/ 0 60000 65536"/>
                      <a:gd name="T18" fmla="*/ 0 60000 65536"/>
                      <a:gd name="T19" fmla="*/ 0 60000 65536"/>
                      <a:gd name="T20" fmla="*/ 0 60000 65536"/>
                      <a:gd name="T21" fmla="*/ 0 w 298"/>
                      <a:gd name="T22" fmla="*/ 0 h 120"/>
                      <a:gd name="T23" fmla="*/ 298 w 298"/>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8" h="120">
                        <a:moveTo>
                          <a:pt x="0" y="120"/>
                        </a:moveTo>
                        <a:lnTo>
                          <a:pt x="298" y="120"/>
                        </a:lnTo>
                        <a:lnTo>
                          <a:pt x="298" y="60"/>
                        </a:lnTo>
                        <a:lnTo>
                          <a:pt x="199" y="0"/>
                        </a:lnTo>
                        <a:lnTo>
                          <a:pt x="101" y="0"/>
                        </a:lnTo>
                        <a:lnTo>
                          <a:pt x="0" y="58"/>
                        </a:lnTo>
                        <a:lnTo>
                          <a:pt x="0" y="120"/>
                        </a:lnTo>
                        <a:close/>
                      </a:path>
                    </a:pathLst>
                  </a:custGeom>
                  <a:solidFill>
                    <a:srgbClr val="FF9F1F"/>
                  </a:solidFill>
                  <a:ln w="7938">
                    <a:solidFill>
                      <a:srgbClr val="FF9F1F"/>
                    </a:solidFill>
                    <a:round/>
                    <a:headEnd/>
                    <a:tailEnd/>
                  </a:ln>
                </p:spPr>
                <p:txBody>
                  <a:bodyPr/>
                  <a:lstStyle/>
                  <a:p>
                    <a:pPr algn="l" eaLnBrk="0" hangingPunct="0"/>
                    <a:endParaRPr lang="en-US" sz="3200">
                      <a:solidFill>
                        <a:schemeClr val="tx1"/>
                      </a:solidFill>
                      <a:latin typeface="Times New Roman" pitchFamily="18" charset="0"/>
                    </a:endParaRPr>
                  </a:p>
                </p:txBody>
              </p:sp>
              <p:sp>
                <p:nvSpPr>
                  <p:cNvPr id="239694" name="Rectangle 76"/>
                  <p:cNvSpPr>
                    <a:spLocks noChangeArrowheads="1"/>
                  </p:cNvSpPr>
                  <p:nvPr/>
                </p:nvSpPr>
                <p:spPr bwMode="auto">
                  <a:xfrm>
                    <a:off x="985" y="2206"/>
                    <a:ext cx="122" cy="73"/>
                  </a:xfrm>
                  <a:prstGeom prst="rect">
                    <a:avLst/>
                  </a:prstGeom>
                  <a:solidFill>
                    <a:srgbClr val="FFBF5F"/>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sp>
                <p:nvSpPr>
                  <p:cNvPr id="239695" name="Rectangle 77"/>
                  <p:cNvSpPr>
                    <a:spLocks noChangeArrowheads="1"/>
                  </p:cNvSpPr>
                  <p:nvPr/>
                </p:nvSpPr>
                <p:spPr bwMode="auto">
                  <a:xfrm>
                    <a:off x="985" y="2121"/>
                    <a:ext cx="122" cy="72"/>
                  </a:xfrm>
                  <a:prstGeom prst="rect">
                    <a:avLst/>
                  </a:prstGeom>
                  <a:solidFill>
                    <a:srgbClr val="FFBF5F"/>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grpSp>
            <p:grpSp>
              <p:nvGrpSpPr>
                <p:cNvPr id="239696" name="Group 78"/>
                <p:cNvGrpSpPr>
                  <a:grpSpLocks/>
                </p:cNvGrpSpPr>
                <p:nvPr/>
              </p:nvGrpSpPr>
              <p:grpSpPr bwMode="auto">
                <a:xfrm>
                  <a:off x="1311" y="2509"/>
                  <a:ext cx="280" cy="325"/>
                  <a:chOff x="1311" y="2509"/>
                  <a:chExt cx="280" cy="325"/>
                </a:xfrm>
              </p:grpSpPr>
              <p:grpSp>
                <p:nvGrpSpPr>
                  <p:cNvPr id="239697" name="Group 79"/>
                  <p:cNvGrpSpPr>
                    <a:grpSpLocks/>
                  </p:cNvGrpSpPr>
                  <p:nvPr/>
                </p:nvGrpSpPr>
                <p:grpSpPr bwMode="auto">
                  <a:xfrm>
                    <a:off x="1331" y="2509"/>
                    <a:ext cx="240" cy="311"/>
                    <a:chOff x="1331" y="2509"/>
                    <a:chExt cx="240" cy="311"/>
                  </a:xfrm>
                </p:grpSpPr>
                <p:sp>
                  <p:nvSpPr>
                    <p:cNvPr id="239698" name="Freeform 80"/>
                    <p:cNvSpPr>
                      <a:spLocks/>
                    </p:cNvSpPr>
                    <p:nvPr/>
                  </p:nvSpPr>
                  <p:spPr bwMode="auto">
                    <a:xfrm>
                      <a:off x="1331" y="2509"/>
                      <a:ext cx="240" cy="311"/>
                    </a:xfrm>
                    <a:custGeom>
                      <a:avLst/>
                      <a:gdLst>
                        <a:gd name="T0" fmla="*/ 7 w 480"/>
                        <a:gd name="T1" fmla="*/ 0 h 622"/>
                        <a:gd name="T2" fmla="*/ 55 w 480"/>
                        <a:gd name="T3" fmla="*/ 0 h 622"/>
                        <a:gd name="T4" fmla="*/ 55 w 480"/>
                        <a:gd name="T5" fmla="*/ 69 h 622"/>
                        <a:gd name="T6" fmla="*/ 60 w 480"/>
                        <a:gd name="T7" fmla="*/ 78 h 622"/>
                        <a:gd name="T8" fmla="*/ 0 w 480"/>
                        <a:gd name="T9" fmla="*/ 78 h 622"/>
                        <a:gd name="T10" fmla="*/ 7 w 480"/>
                        <a:gd name="T11" fmla="*/ 69 h 622"/>
                        <a:gd name="T12" fmla="*/ 7 w 480"/>
                        <a:gd name="T13" fmla="*/ 0 h 622"/>
                        <a:gd name="T14" fmla="*/ 0 60000 65536"/>
                        <a:gd name="T15" fmla="*/ 0 60000 65536"/>
                        <a:gd name="T16" fmla="*/ 0 60000 65536"/>
                        <a:gd name="T17" fmla="*/ 0 60000 65536"/>
                        <a:gd name="T18" fmla="*/ 0 60000 65536"/>
                        <a:gd name="T19" fmla="*/ 0 60000 65536"/>
                        <a:gd name="T20" fmla="*/ 0 60000 65536"/>
                        <a:gd name="T21" fmla="*/ 0 w 480"/>
                        <a:gd name="T22" fmla="*/ 0 h 622"/>
                        <a:gd name="T23" fmla="*/ 480 w 480"/>
                        <a:gd name="T24" fmla="*/ 622 h 6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0" h="622">
                          <a:moveTo>
                            <a:pt x="50" y="0"/>
                          </a:moveTo>
                          <a:lnTo>
                            <a:pt x="435" y="0"/>
                          </a:lnTo>
                          <a:lnTo>
                            <a:pt x="435" y="549"/>
                          </a:lnTo>
                          <a:lnTo>
                            <a:pt x="480" y="622"/>
                          </a:lnTo>
                          <a:lnTo>
                            <a:pt x="0" y="622"/>
                          </a:lnTo>
                          <a:lnTo>
                            <a:pt x="49" y="549"/>
                          </a:lnTo>
                          <a:lnTo>
                            <a:pt x="50" y="0"/>
                          </a:lnTo>
                          <a:close/>
                        </a:path>
                      </a:pathLst>
                    </a:custGeom>
                    <a:solidFill>
                      <a:srgbClr val="BF7F3F"/>
                    </a:solidFill>
                    <a:ln w="7938">
                      <a:solidFill>
                        <a:srgbClr val="7F3F00"/>
                      </a:solidFill>
                      <a:round/>
                      <a:headEnd/>
                      <a:tailEnd/>
                    </a:ln>
                  </p:spPr>
                  <p:txBody>
                    <a:bodyPr/>
                    <a:lstStyle/>
                    <a:p>
                      <a:pPr algn="l" eaLnBrk="0" hangingPunct="0"/>
                      <a:endParaRPr lang="en-US" sz="3200">
                        <a:solidFill>
                          <a:schemeClr val="tx1"/>
                        </a:solidFill>
                        <a:latin typeface="Times New Roman" pitchFamily="18" charset="0"/>
                      </a:endParaRPr>
                    </a:p>
                  </p:txBody>
                </p:sp>
                <p:grpSp>
                  <p:nvGrpSpPr>
                    <p:cNvPr id="239699" name="Group 81"/>
                    <p:cNvGrpSpPr>
                      <a:grpSpLocks/>
                    </p:cNvGrpSpPr>
                    <p:nvPr/>
                  </p:nvGrpSpPr>
                  <p:grpSpPr bwMode="auto">
                    <a:xfrm>
                      <a:off x="1376" y="2535"/>
                      <a:ext cx="153" cy="265"/>
                      <a:chOff x="1376" y="2535"/>
                      <a:chExt cx="153" cy="265"/>
                    </a:xfrm>
                  </p:grpSpPr>
                  <p:sp>
                    <p:nvSpPr>
                      <p:cNvPr id="239700" name="Rectangle 82"/>
                      <p:cNvSpPr>
                        <a:spLocks noChangeArrowheads="1"/>
                      </p:cNvSpPr>
                      <p:nvPr/>
                    </p:nvSpPr>
                    <p:spPr bwMode="auto">
                      <a:xfrm>
                        <a:off x="1376" y="2535"/>
                        <a:ext cx="153" cy="265"/>
                      </a:xfrm>
                      <a:prstGeom prst="rect">
                        <a:avLst/>
                      </a:prstGeom>
                      <a:solidFill>
                        <a:srgbClr val="FF9F1F"/>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sp>
                    <p:nvSpPr>
                      <p:cNvPr id="239701" name="Rectangle 83"/>
                      <p:cNvSpPr>
                        <a:spLocks noChangeArrowheads="1"/>
                      </p:cNvSpPr>
                      <p:nvPr/>
                    </p:nvSpPr>
                    <p:spPr bwMode="auto">
                      <a:xfrm>
                        <a:off x="1457" y="2671"/>
                        <a:ext cx="61" cy="115"/>
                      </a:xfrm>
                      <a:prstGeom prst="rect">
                        <a:avLst/>
                      </a:prstGeom>
                      <a:solidFill>
                        <a:srgbClr val="FFBF5F"/>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sp>
                    <p:nvSpPr>
                      <p:cNvPr id="239702" name="Rectangle 84"/>
                      <p:cNvSpPr>
                        <a:spLocks noChangeArrowheads="1"/>
                      </p:cNvSpPr>
                      <p:nvPr/>
                    </p:nvSpPr>
                    <p:spPr bwMode="auto">
                      <a:xfrm>
                        <a:off x="1386" y="2671"/>
                        <a:ext cx="62" cy="115"/>
                      </a:xfrm>
                      <a:prstGeom prst="rect">
                        <a:avLst/>
                      </a:prstGeom>
                      <a:solidFill>
                        <a:srgbClr val="FFBF5F"/>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sp>
                    <p:nvSpPr>
                      <p:cNvPr id="239703" name="Rectangle 85"/>
                      <p:cNvSpPr>
                        <a:spLocks noChangeArrowheads="1"/>
                      </p:cNvSpPr>
                      <p:nvPr/>
                    </p:nvSpPr>
                    <p:spPr bwMode="auto">
                      <a:xfrm>
                        <a:off x="1457" y="2549"/>
                        <a:ext cx="61" cy="114"/>
                      </a:xfrm>
                      <a:prstGeom prst="rect">
                        <a:avLst/>
                      </a:prstGeom>
                      <a:solidFill>
                        <a:srgbClr val="FFBF5F"/>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sp>
                    <p:nvSpPr>
                      <p:cNvPr id="239704" name="Rectangle 86"/>
                      <p:cNvSpPr>
                        <a:spLocks noChangeArrowheads="1"/>
                      </p:cNvSpPr>
                      <p:nvPr/>
                    </p:nvSpPr>
                    <p:spPr bwMode="auto">
                      <a:xfrm>
                        <a:off x="1386" y="2549"/>
                        <a:ext cx="62" cy="114"/>
                      </a:xfrm>
                      <a:prstGeom prst="rect">
                        <a:avLst/>
                      </a:prstGeom>
                      <a:solidFill>
                        <a:srgbClr val="FFBF5F"/>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grpSp>
              </p:grpSp>
              <p:sp>
                <p:nvSpPr>
                  <p:cNvPr id="239705" name="Rectangle 87"/>
                  <p:cNvSpPr>
                    <a:spLocks noChangeArrowheads="1"/>
                  </p:cNvSpPr>
                  <p:nvPr/>
                </p:nvSpPr>
                <p:spPr bwMode="auto">
                  <a:xfrm>
                    <a:off x="1311" y="2813"/>
                    <a:ext cx="280" cy="21"/>
                  </a:xfrm>
                  <a:prstGeom prst="rect">
                    <a:avLst/>
                  </a:prstGeom>
                  <a:solidFill>
                    <a:srgbClr val="DF9F7F"/>
                  </a:solidFill>
                  <a:ln w="7938">
                    <a:solidFill>
                      <a:srgbClr val="DF9F7F"/>
                    </a:solidFill>
                    <a:miter lim="800000"/>
                    <a:headEnd/>
                    <a:tailEnd/>
                  </a:ln>
                </p:spPr>
                <p:txBody>
                  <a:bodyPr/>
                  <a:lstStyle/>
                  <a:p>
                    <a:pPr algn="l" eaLnBrk="0" hangingPunct="0"/>
                    <a:endParaRPr lang="en-US" sz="3200">
                      <a:solidFill>
                        <a:schemeClr val="tx1"/>
                      </a:solidFill>
                      <a:latin typeface="Times New Roman" pitchFamily="18" charset="0"/>
                    </a:endParaRPr>
                  </a:p>
                </p:txBody>
              </p:sp>
            </p:grpSp>
            <p:grpSp>
              <p:nvGrpSpPr>
                <p:cNvPr id="239706" name="Group 88"/>
                <p:cNvGrpSpPr>
                  <a:grpSpLocks/>
                </p:cNvGrpSpPr>
                <p:nvPr/>
              </p:nvGrpSpPr>
              <p:grpSpPr bwMode="auto">
                <a:xfrm>
                  <a:off x="908" y="2509"/>
                  <a:ext cx="280" cy="325"/>
                  <a:chOff x="908" y="2509"/>
                  <a:chExt cx="280" cy="325"/>
                </a:xfrm>
              </p:grpSpPr>
              <p:grpSp>
                <p:nvGrpSpPr>
                  <p:cNvPr id="239707" name="Group 89"/>
                  <p:cNvGrpSpPr>
                    <a:grpSpLocks/>
                  </p:cNvGrpSpPr>
                  <p:nvPr/>
                </p:nvGrpSpPr>
                <p:grpSpPr bwMode="auto">
                  <a:xfrm>
                    <a:off x="928" y="2509"/>
                    <a:ext cx="240" cy="311"/>
                    <a:chOff x="928" y="2509"/>
                    <a:chExt cx="240" cy="311"/>
                  </a:xfrm>
                </p:grpSpPr>
                <p:sp>
                  <p:nvSpPr>
                    <p:cNvPr id="239708" name="Freeform 90"/>
                    <p:cNvSpPr>
                      <a:spLocks/>
                    </p:cNvSpPr>
                    <p:nvPr/>
                  </p:nvSpPr>
                  <p:spPr bwMode="auto">
                    <a:xfrm>
                      <a:off x="928" y="2509"/>
                      <a:ext cx="240" cy="311"/>
                    </a:xfrm>
                    <a:custGeom>
                      <a:avLst/>
                      <a:gdLst>
                        <a:gd name="T0" fmla="*/ 7 w 480"/>
                        <a:gd name="T1" fmla="*/ 0 h 622"/>
                        <a:gd name="T2" fmla="*/ 55 w 480"/>
                        <a:gd name="T3" fmla="*/ 0 h 622"/>
                        <a:gd name="T4" fmla="*/ 55 w 480"/>
                        <a:gd name="T5" fmla="*/ 69 h 622"/>
                        <a:gd name="T6" fmla="*/ 60 w 480"/>
                        <a:gd name="T7" fmla="*/ 78 h 622"/>
                        <a:gd name="T8" fmla="*/ 0 w 480"/>
                        <a:gd name="T9" fmla="*/ 78 h 622"/>
                        <a:gd name="T10" fmla="*/ 6 w 480"/>
                        <a:gd name="T11" fmla="*/ 69 h 622"/>
                        <a:gd name="T12" fmla="*/ 7 w 480"/>
                        <a:gd name="T13" fmla="*/ 0 h 622"/>
                        <a:gd name="T14" fmla="*/ 0 60000 65536"/>
                        <a:gd name="T15" fmla="*/ 0 60000 65536"/>
                        <a:gd name="T16" fmla="*/ 0 60000 65536"/>
                        <a:gd name="T17" fmla="*/ 0 60000 65536"/>
                        <a:gd name="T18" fmla="*/ 0 60000 65536"/>
                        <a:gd name="T19" fmla="*/ 0 60000 65536"/>
                        <a:gd name="T20" fmla="*/ 0 60000 65536"/>
                        <a:gd name="T21" fmla="*/ 0 w 480"/>
                        <a:gd name="T22" fmla="*/ 0 h 622"/>
                        <a:gd name="T23" fmla="*/ 480 w 480"/>
                        <a:gd name="T24" fmla="*/ 622 h 6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0" h="622">
                          <a:moveTo>
                            <a:pt x="49" y="0"/>
                          </a:moveTo>
                          <a:lnTo>
                            <a:pt x="434" y="0"/>
                          </a:lnTo>
                          <a:lnTo>
                            <a:pt x="434" y="549"/>
                          </a:lnTo>
                          <a:lnTo>
                            <a:pt x="480" y="622"/>
                          </a:lnTo>
                          <a:lnTo>
                            <a:pt x="0" y="622"/>
                          </a:lnTo>
                          <a:lnTo>
                            <a:pt x="48" y="549"/>
                          </a:lnTo>
                          <a:lnTo>
                            <a:pt x="49" y="0"/>
                          </a:lnTo>
                          <a:close/>
                        </a:path>
                      </a:pathLst>
                    </a:custGeom>
                    <a:solidFill>
                      <a:srgbClr val="BF7F3F"/>
                    </a:solidFill>
                    <a:ln w="7938">
                      <a:solidFill>
                        <a:srgbClr val="7F3F00"/>
                      </a:solidFill>
                      <a:round/>
                      <a:headEnd/>
                      <a:tailEnd/>
                    </a:ln>
                  </p:spPr>
                  <p:txBody>
                    <a:bodyPr/>
                    <a:lstStyle/>
                    <a:p>
                      <a:pPr algn="l" eaLnBrk="0" hangingPunct="0"/>
                      <a:endParaRPr lang="en-US" sz="3200">
                        <a:solidFill>
                          <a:schemeClr val="tx1"/>
                        </a:solidFill>
                        <a:latin typeface="Times New Roman" pitchFamily="18" charset="0"/>
                      </a:endParaRPr>
                    </a:p>
                  </p:txBody>
                </p:sp>
                <p:grpSp>
                  <p:nvGrpSpPr>
                    <p:cNvPr id="239709" name="Group 91"/>
                    <p:cNvGrpSpPr>
                      <a:grpSpLocks/>
                    </p:cNvGrpSpPr>
                    <p:nvPr/>
                  </p:nvGrpSpPr>
                  <p:grpSpPr bwMode="auto">
                    <a:xfrm>
                      <a:off x="974" y="2535"/>
                      <a:ext cx="152" cy="265"/>
                      <a:chOff x="974" y="2535"/>
                      <a:chExt cx="152" cy="265"/>
                    </a:xfrm>
                  </p:grpSpPr>
                  <p:sp>
                    <p:nvSpPr>
                      <p:cNvPr id="239710" name="Rectangle 92"/>
                      <p:cNvSpPr>
                        <a:spLocks noChangeArrowheads="1"/>
                      </p:cNvSpPr>
                      <p:nvPr/>
                    </p:nvSpPr>
                    <p:spPr bwMode="auto">
                      <a:xfrm>
                        <a:off x="974" y="2535"/>
                        <a:ext cx="152" cy="265"/>
                      </a:xfrm>
                      <a:prstGeom prst="rect">
                        <a:avLst/>
                      </a:prstGeom>
                      <a:solidFill>
                        <a:srgbClr val="FF9F1F"/>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sp>
                    <p:nvSpPr>
                      <p:cNvPr id="239711" name="Rectangle 93"/>
                      <p:cNvSpPr>
                        <a:spLocks noChangeArrowheads="1"/>
                      </p:cNvSpPr>
                      <p:nvPr/>
                    </p:nvSpPr>
                    <p:spPr bwMode="auto">
                      <a:xfrm>
                        <a:off x="1055" y="2671"/>
                        <a:ext cx="61" cy="115"/>
                      </a:xfrm>
                      <a:prstGeom prst="rect">
                        <a:avLst/>
                      </a:prstGeom>
                      <a:solidFill>
                        <a:srgbClr val="FFBF5F"/>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sp>
                    <p:nvSpPr>
                      <p:cNvPr id="239712" name="Rectangle 94"/>
                      <p:cNvSpPr>
                        <a:spLocks noChangeArrowheads="1"/>
                      </p:cNvSpPr>
                      <p:nvPr/>
                    </p:nvSpPr>
                    <p:spPr bwMode="auto">
                      <a:xfrm>
                        <a:off x="985" y="2671"/>
                        <a:ext cx="61" cy="115"/>
                      </a:xfrm>
                      <a:prstGeom prst="rect">
                        <a:avLst/>
                      </a:prstGeom>
                      <a:solidFill>
                        <a:srgbClr val="FFBF5F"/>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sp>
                    <p:nvSpPr>
                      <p:cNvPr id="239713" name="Rectangle 95"/>
                      <p:cNvSpPr>
                        <a:spLocks noChangeArrowheads="1"/>
                      </p:cNvSpPr>
                      <p:nvPr/>
                    </p:nvSpPr>
                    <p:spPr bwMode="auto">
                      <a:xfrm>
                        <a:off x="1055" y="2549"/>
                        <a:ext cx="61" cy="114"/>
                      </a:xfrm>
                      <a:prstGeom prst="rect">
                        <a:avLst/>
                      </a:prstGeom>
                      <a:solidFill>
                        <a:srgbClr val="FFBF5F"/>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sp>
                    <p:nvSpPr>
                      <p:cNvPr id="239714" name="Rectangle 96"/>
                      <p:cNvSpPr>
                        <a:spLocks noChangeArrowheads="1"/>
                      </p:cNvSpPr>
                      <p:nvPr/>
                    </p:nvSpPr>
                    <p:spPr bwMode="auto">
                      <a:xfrm>
                        <a:off x="985" y="2549"/>
                        <a:ext cx="61" cy="114"/>
                      </a:xfrm>
                      <a:prstGeom prst="rect">
                        <a:avLst/>
                      </a:prstGeom>
                      <a:solidFill>
                        <a:srgbClr val="FFBF5F"/>
                      </a:solidFill>
                      <a:ln w="7938">
                        <a:solidFill>
                          <a:srgbClr val="7F3F00"/>
                        </a:solidFill>
                        <a:miter lim="800000"/>
                        <a:headEnd/>
                        <a:tailEnd/>
                      </a:ln>
                    </p:spPr>
                    <p:txBody>
                      <a:bodyPr/>
                      <a:lstStyle/>
                      <a:p>
                        <a:pPr algn="l" eaLnBrk="0" hangingPunct="0"/>
                        <a:endParaRPr lang="en-US" sz="3200">
                          <a:solidFill>
                            <a:schemeClr val="tx1"/>
                          </a:solidFill>
                          <a:latin typeface="Times New Roman" pitchFamily="18" charset="0"/>
                        </a:endParaRPr>
                      </a:p>
                    </p:txBody>
                  </p:sp>
                </p:grpSp>
              </p:grpSp>
              <p:sp>
                <p:nvSpPr>
                  <p:cNvPr id="239715" name="Rectangle 97"/>
                  <p:cNvSpPr>
                    <a:spLocks noChangeArrowheads="1"/>
                  </p:cNvSpPr>
                  <p:nvPr/>
                </p:nvSpPr>
                <p:spPr bwMode="auto">
                  <a:xfrm>
                    <a:off x="908" y="2813"/>
                    <a:ext cx="280" cy="21"/>
                  </a:xfrm>
                  <a:prstGeom prst="rect">
                    <a:avLst/>
                  </a:prstGeom>
                  <a:solidFill>
                    <a:srgbClr val="DF9F7F"/>
                  </a:solidFill>
                  <a:ln w="7938">
                    <a:solidFill>
                      <a:srgbClr val="DF9F7F"/>
                    </a:solidFill>
                    <a:miter lim="800000"/>
                    <a:headEnd/>
                    <a:tailEnd/>
                  </a:ln>
                </p:spPr>
                <p:txBody>
                  <a:bodyPr/>
                  <a:lstStyle/>
                  <a:p>
                    <a:pPr algn="l" eaLnBrk="0" hangingPunct="0"/>
                    <a:endParaRPr lang="en-US" sz="3200">
                      <a:solidFill>
                        <a:schemeClr val="tx1"/>
                      </a:solidFill>
                      <a:latin typeface="Times New Roman" pitchFamily="18" charset="0"/>
                    </a:endParaRPr>
                  </a:p>
                </p:txBody>
              </p:sp>
            </p:grpSp>
            <p:grpSp>
              <p:nvGrpSpPr>
                <p:cNvPr id="239716" name="Group 98"/>
                <p:cNvGrpSpPr>
                  <a:grpSpLocks/>
                </p:cNvGrpSpPr>
                <p:nvPr/>
              </p:nvGrpSpPr>
              <p:grpSpPr bwMode="auto">
                <a:xfrm>
                  <a:off x="875" y="3378"/>
                  <a:ext cx="743" cy="221"/>
                  <a:chOff x="875" y="3378"/>
                  <a:chExt cx="743" cy="221"/>
                </a:xfrm>
              </p:grpSpPr>
              <p:grpSp>
                <p:nvGrpSpPr>
                  <p:cNvPr id="239717" name="Group 99"/>
                  <p:cNvGrpSpPr>
                    <a:grpSpLocks/>
                  </p:cNvGrpSpPr>
                  <p:nvPr/>
                </p:nvGrpSpPr>
                <p:grpSpPr bwMode="auto">
                  <a:xfrm>
                    <a:off x="875" y="3378"/>
                    <a:ext cx="304" cy="221"/>
                    <a:chOff x="875" y="3378"/>
                    <a:chExt cx="304" cy="221"/>
                  </a:xfrm>
                </p:grpSpPr>
                <p:sp>
                  <p:nvSpPr>
                    <p:cNvPr id="239718" name="Rectangle 100"/>
                    <p:cNvSpPr>
                      <a:spLocks noChangeArrowheads="1"/>
                    </p:cNvSpPr>
                    <p:nvPr/>
                  </p:nvSpPr>
                  <p:spPr bwMode="auto">
                    <a:xfrm>
                      <a:off x="935" y="3482"/>
                      <a:ext cx="186" cy="14"/>
                    </a:xfrm>
                    <a:prstGeom prst="rect">
                      <a:avLst/>
                    </a:prstGeom>
                    <a:solidFill>
                      <a:srgbClr val="5F3F1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19" name="Rectangle 101"/>
                    <p:cNvSpPr>
                      <a:spLocks noChangeArrowheads="1"/>
                    </p:cNvSpPr>
                    <p:nvPr/>
                  </p:nvSpPr>
                  <p:spPr bwMode="auto">
                    <a:xfrm>
                      <a:off x="920" y="3504"/>
                      <a:ext cx="214" cy="17"/>
                    </a:xfrm>
                    <a:prstGeom prst="rect">
                      <a:avLst/>
                    </a:prstGeom>
                    <a:solidFill>
                      <a:srgbClr val="5F3F1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20" name="Rectangle 102"/>
                    <p:cNvSpPr>
                      <a:spLocks noChangeArrowheads="1"/>
                    </p:cNvSpPr>
                    <p:nvPr/>
                  </p:nvSpPr>
                  <p:spPr bwMode="auto">
                    <a:xfrm>
                      <a:off x="902" y="3532"/>
                      <a:ext cx="246" cy="16"/>
                    </a:xfrm>
                    <a:prstGeom prst="rect">
                      <a:avLst/>
                    </a:prstGeom>
                    <a:solidFill>
                      <a:srgbClr val="5F3F1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21" name="Rectangle 103"/>
                    <p:cNvSpPr>
                      <a:spLocks noChangeArrowheads="1"/>
                    </p:cNvSpPr>
                    <p:nvPr/>
                  </p:nvSpPr>
                  <p:spPr bwMode="auto">
                    <a:xfrm>
                      <a:off x="887" y="3558"/>
                      <a:ext cx="277" cy="21"/>
                    </a:xfrm>
                    <a:prstGeom prst="rect">
                      <a:avLst/>
                    </a:prstGeom>
                    <a:solidFill>
                      <a:srgbClr val="5F3F1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22" name="Rectangle 104"/>
                    <p:cNvSpPr>
                      <a:spLocks noChangeArrowheads="1"/>
                    </p:cNvSpPr>
                    <p:nvPr/>
                  </p:nvSpPr>
                  <p:spPr bwMode="auto">
                    <a:xfrm>
                      <a:off x="878" y="3584"/>
                      <a:ext cx="295" cy="13"/>
                    </a:xfrm>
                    <a:prstGeom prst="rect">
                      <a:avLst/>
                    </a:prstGeom>
                    <a:solidFill>
                      <a:srgbClr val="5F3F1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23" name="Freeform 105"/>
                    <p:cNvSpPr>
                      <a:spLocks/>
                    </p:cNvSpPr>
                    <p:nvPr/>
                  </p:nvSpPr>
                  <p:spPr bwMode="auto">
                    <a:xfrm>
                      <a:off x="936" y="3466"/>
                      <a:ext cx="182" cy="16"/>
                    </a:xfrm>
                    <a:custGeom>
                      <a:avLst/>
                      <a:gdLst>
                        <a:gd name="T0" fmla="*/ 0 w 363"/>
                        <a:gd name="T1" fmla="*/ 4 h 31"/>
                        <a:gd name="T2" fmla="*/ 4 w 363"/>
                        <a:gd name="T3" fmla="*/ 0 h 31"/>
                        <a:gd name="T4" fmla="*/ 43 w 363"/>
                        <a:gd name="T5" fmla="*/ 0 h 31"/>
                        <a:gd name="T6" fmla="*/ 46 w 363"/>
                        <a:gd name="T7" fmla="*/ 4 h 31"/>
                        <a:gd name="T8" fmla="*/ 0 w 363"/>
                        <a:gd name="T9" fmla="*/ 4 h 31"/>
                        <a:gd name="T10" fmla="*/ 0 60000 65536"/>
                        <a:gd name="T11" fmla="*/ 0 60000 65536"/>
                        <a:gd name="T12" fmla="*/ 0 60000 65536"/>
                        <a:gd name="T13" fmla="*/ 0 60000 65536"/>
                        <a:gd name="T14" fmla="*/ 0 60000 65536"/>
                        <a:gd name="T15" fmla="*/ 0 w 363"/>
                        <a:gd name="T16" fmla="*/ 0 h 31"/>
                        <a:gd name="T17" fmla="*/ 363 w 363"/>
                        <a:gd name="T18" fmla="*/ 31 h 31"/>
                      </a:gdLst>
                      <a:ahLst/>
                      <a:cxnLst>
                        <a:cxn ang="T10">
                          <a:pos x="T0" y="T1"/>
                        </a:cxn>
                        <a:cxn ang="T11">
                          <a:pos x="T2" y="T3"/>
                        </a:cxn>
                        <a:cxn ang="T12">
                          <a:pos x="T4" y="T5"/>
                        </a:cxn>
                        <a:cxn ang="T13">
                          <a:pos x="T6" y="T7"/>
                        </a:cxn>
                        <a:cxn ang="T14">
                          <a:pos x="T8" y="T9"/>
                        </a:cxn>
                      </a:cxnLst>
                      <a:rect l="T15" t="T16" r="T17" b="T18"/>
                      <a:pathLst>
                        <a:path w="363" h="31">
                          <a:moveTo>
                            <a:pt x="0" y="31"/>
                          </a:moveTo>
                          <a:lnTo>
                            <a:pt x="25" y="0"/>
                          </a:lnTo>
                          <a:lnTo>
                            <a:pt x="339" y="0"/>
                          </a:lnTo>
                          <a:lnTo>
                            <a:pt x="363" y="31"/>
                          </a:lnTo>
                          <a:lnTo>
                            <a:pt x="0" y="31"/>
                          </a:lnTo>
                          <a:close/>
                        </a:path>
                      </a:pathLst>
                    </a:custGeom>
                    <a:solidFill>
                      <a:srgbClr val="9F7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24" name="Freeform 106"/>
                    <p:cNvSpPr>
                      <a:spLocks/>
                    </p:cNvSpPr>
                    <p:nvPr/>
                  </p:nvSpPr>
                  <p:spPr bwMode="auto">
                    <a:xfrm>
                      <a:off x="920" y="3494"/>
                      <a:ext cx="211" cy="10"/>
                    </a:xfrm>
                    <a:custGeom>
                      <a:avLst/>
                      <a:gdLst>
                        <a:gd name="T0" fmla="*/ 3 w 423"/>
                        <a:gd name="T1" fmla="*/ 0 h 19"/>
                        <a:gd name="T2" fmla="*/ 50 w 423"/>
                        <a:gd name="T3" fmla="*/ 0 h 19"/>
                        <a:gd name="T4" fmla="*/ 52 w 423"/>
                        <a:gd name="T5" fmla="*/ 3 h 19"/>
                        <a:gd name="T6" fmla="*/ 0 w 423"/>
                        <a:gd name="T7" fmla="*/ 3 h 19"/>
                        <a:gd name="T8" fmla="*/ 3 w 423"/>
                        <a:gd name="T9" fmla="*/ 0 h 19"/>
                        <a:gd name="T10" fmla="*/ 0 60000 65536"/>
                        <a:gd name="T11" fmla="*/ 0 60000 65536"/>
                        <a:gd name="T12" fmla="*/ 0 60000 65536"/>
                        <a:gd name="T13" fmla="*/ 0 60000 65536"/>
                        <a:gd name="T14" fmla="*/ 0 60000 65536"/>
                        <a:gd name="T15" fmla="*/ 0 w 423"/>
                        <a:gd name="T16" fmla="*/ 0 h 19"/>
                        <a:gd name="T17" fmla="*/ 423 w 423"/>
                        <a:gd name="T18" fmla="*/ 19 h 19"/>
                      </a:gdLst>
                      <a:ahLst/>
                      <a:cxnLst>
                        <a:cxn ang="T10">
                          <a:pos x="T0" y="T1"/>
                        </a:cxn>
                        <a:cxn ang="T11">
                          <a:pos x="T2" y="T3"/>
                        </a:cxn>
                        <a:cxn ang="T12">
                          <a:pos x="T4" y="T5"/>
                        </a:cxn>
                        <a:cxn ang="T13">
                          <a:pos x="T6" y="T7"/>
                        </a:cxn>
                        <a:cxn ang="T14">
                          <a:pos x="T8" y="T9"/>
                        </a:cxn>
                      </a:cxnLst>
                      <a:rect l="T15" t="T16" r="T17" b="T18"/>
                      <a:pathLst>
                        <a:path w="423" h="19">
                          <a:moveTo>
                            <a:pt x="30" y="0"/>
                          </a:moveTo>
                          <a:lnTo>
                            <a:pt x="401" y="0"/>
                          </a:lnTo>
                          <a:lnTo>
                            <a:pt x="423" y="19"/>
                          </a:lnTo>
                          <a:lnTo>
                            <a:pt x="0" y="19"/>
                          </a:lnTo>
                          <a:lnTo>
                            <a:pt x="30" y="0"/>
                          </a:lnTo>
                          <a:close/>
                        </a:path>
                      </a:pathLst>
                    </a:custGeom>
                    <a:solidFill>
                      <a:srgbClr val="9F7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25" name="Freeform 107"/>
                    <p:cNvSpPr>
                      <a:spLocks/>
                    </p:cNvSpPr>
                    <p:nvPr/>
                  </p:nvSpPr>
                  <p:spPr bwMode="auto">
                    <a:xfrm>
                      <a:off x="908" y="3521"/>
                      <a:ext cx="236" cy="11"/>
                    </a:xfrm>
                    <a:custGeom>
                      <a:avLst/>
                      <a:gdLst>
                        <a:gd name="T0" fmla="*/ 2 w 473"/>
                        <a:gd name="T1" fmla="*/ 0 h 24"/>
                        <a:gd name="T2" fmla="*/ 56 w 473"/>
                        <a:gd name="T3" fmla="*/ 0 h 24"/>
                        <a:gd name="T4" fmla="*/ 59 w 473"/>
                        <a:gd name="T5" fmla="*/ 2 h 24"/>
                        <a:gd name="T6" fmla="*/ 0 w 473"/>
                        <a:gd name="T7" fmla="*/ 2 h 24"/>
                        <a:gd name="T8" fmla="*/ 2 w 473"/>
                        <a:gd name="T9" fmla="*/ 0 h 24"/>
                        <a:gd name="T10" fmla="*/ 0 60000 65536"/>
                        <a:gd name="T11" fmla="*/ 0 60000 65536"/>
                        <a:gd name="T12" fmla="*/ 0 60000 65536"/>
                        <a:gd name="T13" fmla="*/ 0 60000 65536"/>
                        <a:gd name="T14" fmla="*/ 0 60000 65536"/>
                        <a:gd name="T15" fmla="*/ 0 w 473"/>
                        <a:gd name="T16" fmla="*/ 0 h 24"/>
                        <a:gd name="T17" fmla="*/ 473 w 473"/>
                        <a:gd name="T18" fmla="*/ 24 h 24"/>
                      </a:gdLst>
                      <a:ahLst/>
                      <a:cxnLst>
                        <a:cxn ang="T10">
                          <a:pos x="T0" y="T1"/>
                        </a:cxn>
                        <a:cxn ang="T11">
                          <a:pos x="T2" y="T3"/>
                        </a:cxn>
                        <a:cxn ang="T12">
                          <a:pos x="T4" y="T5"/>
                        </a:cxn>
                        <a:cxn ang="T13">
                          <a:pos x="T6" y="T7"/>
                        </a:cxn>
                        <a:cxn ang="T14">
                          <a:pos x="T8" y="T9"/>
                        </a:cxn>
                      </a:cxnLst>
                      <a:rect l="T15" t="T16" r="T17" b="T18"/>
                      <a:pathLst>
                        <a:path w="473" h="24">
                          <a:moveTo>
                            <a:pt x="23" y="0"/>
                          </a:moveTo>
                          <a:lnTo>
                            <a:pt x="453" y="0"/>
                          </a:lnTo>
                          <a:lnTo>
                            <a:pt x="473" y="24"/>
                          </a:lnTo>
                          <a:lnTo>
                            <a:pt x="0" y="24"/>
                          </a:lnTo>
                          <a:lnTo>
                            <a:pt x="23" y="0"/>
                          </a:lnTo>
                          <a:close/>
                        </a:path>
                      </a:pathLst>
                    </a:custGeom>
                    <a:solidFill>
                      <a:srgbClr val="9F7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26" name="Freeform 108"/>
                    <p:cNvSpPr>
                      <a:spLocks/>
                    </p:cNvSpPr>
                    <p:nvPr/>
                  </p:nvSpPr>
                  <p:spPr bwMode="auto">
                    <a:xfrm>
                      <a:off x="889" y="3546"/>
                      <a:ext cx="275" cy="12"/>
                    </a:xfrm>
                    <a:custGeom>
                      <a:avLst/>
                      <a:gdLst>
                        <a:gd name="T0" fmla="*/ 4 w 549"/>
                        <a:gd name="T1" fmla="*/ 0 h 23"/>
                        <a:gd name="T2" fmla="*/ 0 w 549"/>
                        <a:gd name="T3" fmla="*/ 3 h 23"/>
                        <a:gd name="T4" fmla="*/ 69 w 549"/>
                        <a:gd name="T5" fmla="*/ 3 h 23"/>
                        <a:gd name="T6" fmla="*/ 65 w 549"/>
                        <a:gd name="T7" fmla="*/ 0 h 23"/>
                        <a:gd name="T8" fmla="*/ 4 w 549"/>
                        <a:gd name="T9" fmla="*/ 0 h 23"/>
                        <a:gd name="T10" fmla="*/ 0 60000 65536"/>
                        <a:gd name="T11" fmla="*/ 0 60000 65536"/>
                        <a:gd name="T12" fmla="*/ 0 60000 65536"/>
                        <a:gd name="T13" fmla="*/ 0 60000 65536"/>
                        <a:gd name="T14" fmla="*/ 0 60000 65536"/>
                        <a:gd name="T15" fmla="*/ 0 w 549"/>
                        <a:gd name="T16" fmla="*/ 0 h 23"/>
                        <a:gd name="T17" fmla="*/ 549 w 549"/>
                        <a:gd name="T18" fmla="*/ 23 h 23"/>
                      </a:gdLst>
                      <a:ahLst/>
                      <a:cxnLst>
                        <a:cxn ang="T10">
                          <a:pos x="T0" y="T1"/>
                        </a:cxn>
                        <a:cxn ang="T11">
                          <a:pos x="T2" y="T3"/>
                        </a:cxn>
                        <a:cxn ang="T12">
                          <a:pos x="T4" y="T5"/>
                        </a:cxn>
                        <a:cxn ang="T13">
                          <a:pos x="T6" y="T7"/>
                        </a:cxn>
                        <a:cxn ang="T14">
                          <a:pos x="T8" y="T9"/>
                        </a:cxn>
                      </a:cxnLst>
                      <a:rect l="T15" t="T16" r="T17" b="T18"/>
                      <a:pathLst>
                        <a:path w="549" h="23">
                          <a:moveTo>
                            <a:pt x="29" y="0"/>
                          </a:moveTo>
                          <a:lnTo>
                            <a:pt x="0" y="23"/>
                          </a:lnTo>
                          <a:lnTo>
                            <a:pt x="549" y="23"/>
                          </a:lnTo>
                          <a:lnTo>
                            <a:pt x="520" y="0"/>
                          </a:lnTo>
                          <a:lnTo>
                            <a:pt x="29" y="0"/>
                          </a:lnTo>
                          <a:close/>
                        </a:path>
                      </a:pathLst>
                    </a:custGeom>
                    <a:solidFill>
                      <a:srgbClr val="9F7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27" name="Freeform 109"/>
                    <p:cNvSpPr>
                      <a:spLocks/>
                    </p:cNvSpPr>
                    <p:nvPr/>
                  </p:nvSpPr>
                  <p:spPr bwMode="auto">
                    <a:xfrm>
                      <a:off x="877" y="3576"/>
                      <a:ext cx="297" cy="9"/>
                    </a:xfrm>
                    <a:custGeom>
                      <a:avLst/>
                      <a:gdLst>
                        <a:gd name="T0" fmla="*/ 2 w 595"/>
                        <a:gd name="T1" fmla="*/ 0 h 18"/>
                        <a:gd name="T2" fmla="*/ 0 w 595"/>
                        <a:gd name="T3" fmla="*/ 2 h 18"/>
                        <a:gd name="T4" fmla="*/ 74 w 595"/>
                        <a:gd name="T5" fmla="*/ 2 h 18"/>
                        <a:gd name="T6" fmla="*/ 71 w 595"/>
                        <a:gd name="T7" fmla="*/ 0 h 18"/>
                        <a:gd name="T8" fmla="*/ 2 w 595"/>
                        <a:gd name="T9" fmla="*/ 0 h 18"/>
                        <a:gd name="T10" fmla="*/ 0 60000 65536"/>
                        <a:gd name="T11" fmla="*/ 0 60000 65536"/>
                        <a:gd name="T12" fmla="*/ 0 60000 65536"/>
                        <a:gd name="T13" fmla="*/ 0 60000 65536"/>
                        <a:gd name="T14" fmla="*/ 0 60000 65536"/>
                        <a:gd name="T15" fmla="*/ 0 w 595"/>
                        <a:gd name="T16" fmla="*/ 0 h 18"/>
                        <a:gd name="T17" fmla="*/ 595 w 595"/>
                        <a:gd name="T18" fmla="*/ 18 h 18"/>
                      </a:gdLst>
                      <a:ahLst/>
                      <a:cxnLst>
                        <a:cxn ang="T10">
                          <a:pos x="T0" y="T1"/>
                        </a:cxn>
                        <a:cxn ang="T11">
                          <a:pos x="T2" y="T3"/>
                        </a:cxn>
                        <a:cxn ang="T12">
                          <a:pos x="T4" y="T5"/>
                        </a:cxn>
                        <a:cxn ang="T13">
                          <a:pos x="T6" y="T7"/>
                        </a:cxn>
                        <a:cxn ang="T14">
                          <a:pos x="T8" y="T9"/>
                        </a:cxn>
                      </a:cxnLst>
                      <a:rect l="T15" t="T16" r="T17" b="T18"/>
                      <a:pathLst>
                        <a:path w="595" h="18">
                          <a:moveTo>
                            <a:pt x="21" y="0"/>
                          </a:moveTo>
                          <a:lnTo>
                            <a:pt x="0" y="18"/>
                          </a:lnTo>
                          <a:lnTo>
                            <a:pt x="595" y="18"/>
                          </a:lnTo>
                          <a:lnTo>
                            <a:pt x="575" y="0"/>
                          </a:lnTo>
                          <a:lnTo>
                            <a:pt x="21" y="0"/>
                          </a:lnTo>
                          <a:close/>
                        </a:path>
                      </a:pathLst>
                    </a:custGeom>
                    <a:solidFill>
                      <a:srgbClr val="9F7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28" name="Rectangle 110"/>
                    <p:cNvSpPr>
                      <a:spLocks noChangeArrowheads="1"/>
                    </p:cNvSpPr>
                    <p:nvPr/>
                  </p:nvSpPr>
                  <p:spPr bwMode="auto">
                    <a:xfrm>
                      <a:off x="1172" y="3488"/>
                      <a:ext cx="6" cy="110"/>
                    </a:xfrm>
                    <a:prstGeom prst="rect">
                      <a:avLst/>
                    </a:prstGeom>
                    <a:solidFill>
                      <a:srgbClr val="BF7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29" name="Rectangle 111"/>
                    <p:cNvSpPr>
                      <a:spLocks noChangeArrowheads="1"/>
                    </p:cNvSpPr>
                    <p:nvPr/>
                  </p:nvSpPr>
                  <p:spPr bwMode="auto">
                    <a:xfrm>
                      <a:off x="1159" y="3467"/>
                      <a:ext cx="6" cy="109"/>
                    </a:xfrm>
                    <a:prstGeom prst="rect">
                      <a:avLst/>
                    </a:prstGeom>
                    <a:solidFill>
                      <a:srgbClr val="BF7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30" name="Rectangle 112"/>
                    <p:cNvSpPr>
                      <a:spLocks noChangeArrowheads="1"/>
                    </p:cNvSpPr>
                    <p:nvPr/>
                  </p:nvSpPr>
                  <p:spPr bwMode="auto">
                    <a:xfrm>
                      <a:off x="1143" y="3443"/>
                      <a:ext cx="6" cy="104"/>
                    </a:xfrm>
                    <a:prstGeom prst="rect">
                      <a:avLst/>
                    </a:prstGeom>
                    <a:solidFill>
                      <a:srgbClr val="BF7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31" name="Rectangle 113"/>
                    <p:cNvSpPr>
                      <a:spLocks noChangeArrowheads="1"/>
                    </p:cNvSpPr>
                    <p:nvPr/>
                  </p:nvSpPr>
                  <p:spPr bwMode="auto">
                    <a:xfrm>
                      <a:off x="1129" y="3421"/>
                      <a:ext cx="6" cy="100"/>
                    </a:xfrm>
                    <a:prstGeom prst="rect">
                      <a:avLst/>
                    </a:prstGeom>
                    <a:solidFill>
                      <a:srgbClr val="BF7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32" name="Rectangle 114"/>
                    <p:cNvSpPr>
                      <a:spLocks noChangeArrowheads="1"/>
                    </p:cNvSpPr>
                    <p:nvPr/>
                  </p:nvSpPr>
                  <p:spPr bwMode="auto">
                    <a:xfrm>
                      <a:off x="1118" y="3399"/>
                      <a:ext cx="5" cy="97"/>
                    </a:xfrm>
                    <a:prstGeom prst="rect">
                      <a:avLst/>
                    </a:prstGeom>
                    <a:solidFill>
                      <a:srgbClr val="BF7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grpSp>
                  <p:nvGrpSpPr>
                    <p:cNvPr id="239733" name="Group 115"/>
                    <p:cNvGrpSpPr>
                      <a:grpSpLocks/>
                    </p:cNvGrpSpPr>
                    <p:nvPr/>
                  </p:nvGrpSpPr>
                  <p:grpSpPr bwMode="auto">
                    <a:xfrm>
                      <a:off x="1105" y="3378"/>
                      <a:ext cx="74" cy="115"/>
                      <a:chOff x="1105" y="3378"/>
                      <a:chExt cx="74" cy="115"/>
                    </a:xfrm>
                  </p:grpSpPr>
                  <p:sp>
                    <p:nvSpPr>
                      <p:cNvPr id="239734" name="Freeform 116"/>
                      <p:cNvSpPr>
                        <a:spLocks/>
                      </p:cNvSpPr>
                      <p:nvPr/>
                    </p:nvSpPr>
                    <p:spPr bwMode="auto">
                      <a:xfrm>
                        <a:off x="1106" y="3379"/>
                        <a:ext cx="67" cy="114"/>
                      </a:xfrm>
                      <a:custGeom>
                        <a:avLst/>
                        <a:gdLst>
                          <a:gd name="T0" fmla="*/ 17 w 134"/>
                          <a:gd name="T1" fmla="*/ 28 h 226"/>
                          <a:gd name="T2" fmla="*/ 0 w 134"/>
                          <a:gd name="T3" fmla="*/ 0 h 226"/>
                          <a:gd name="T4" fmla="*/ 0 w 134"/>
                          <a:gd name="T5" fmla="*/ 2 h 226"/>
                          <a:gd name="T6" fmla="*/ 17 w 134"/>
                          <a:gd name="T7" fmla="*/ 29 h 226"/>
                          <a:gd name="T8" fmla="*/ 17 w 134"/>
                          <a:gd name="T9" fmla="*/ 28 h 226"/>
                          <a:gd name="T10" fmla="*/ 0 60000 65536"/>
                          <a:gd name="T11" fmla="*/ 0 60000 65536"/>
                          <a:gd name="T12" fmla="*/ 0 60000 65536"/>
                          <a:gd name="T13" fmla="*/ 0 60000 65536"/>
                          <a:gd name="T14" fmla="*/ 0 60000 65536"/>
                          <a:gd name="T15" fmla="*/ 0 w 134"/>
                          <a:gd name="T16" fmla="*/ 0 h 226"/>
                          <a:gd name="T17" fmla="*/ 134 w 134"/>
                          <a:gd name="T18" fmla="*/ 226 h 226"/>
                        </a:gdLst>
                        <a:ahLst/>
                        <a:cxnLst>
                          <a:cxn ang="T10">
                            <a:pos x="T0" y="T1"/>
                          </a:cxn>
                          <a:cxn ang="T11">
                            <a:pos x="T2" y="T3"/>
                          </a:cxn>
                          <a:cxn ang="T12">
                            <a:pos x="T4" y="T5"/>
                          </a:cxn>
                          <a:cxn ang="T13">
                            <a:pos x="T6" y="T7"/>
                          </a:cxn>
                          <a:cxn ang="T14">
                            <a:pos x="T8" y="T9"/>
                          </a:cxn>
                        </a:cxnLst>
                        <a:rect l="T15" t="T16" r="T17" b="T18"/>
                        <a:pathLst>
                          <a:path w="134" h="226">
                            <a:moveTo>
                              <a:pt x="134" y="216"/>
                            </a:moveTo>
                            <a:lnTo>
                              <a:pt x="0" y="0"/>
                            </a:lnTo>
                            <a:lnTo>
                              <a:pt x="0" y="9"/>
                            </a:lnTo>
                            <a:lnTo>
                              <a:pt x="134" y="226"/>
                            </a:lnTo>
                            <a:lnTo>
                              <a:pt x="134" y="216"/>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35" name="Freeform 117"/>
                      <p:cNvSpPr>
                        <a:spLocks/>
                      </p:cNvSpPr>
                      <p:nvPr/>
                    </p:nvSpPr>
                    <p:spPr bwMode="auto">
                      <a:xfrm>
                        <a:off x="1105" y="3378"/>
                        <a:ext cx="74" cy="110"/>
                      </a:xfrm>
                      <a:custGeom>
                        <a:avLst/>
                        <a:gdLst>
                          <a:gd name="T0" fmla="*/ 19 w 148"/>
                          <a:gd name="T1" fmla="*/ 27 h 221"/>
                          <a:gd name="T2" fmla="*/ 17 w 148"/>
                          <a:gd name="T3" fmla="*/ 27 h 221"/>
                          <a:gd name="T4" fmla="*/ 0 w 148"/>
                          <a:gd name="T5" fmla="*/ 0 h 221"/>
                          <a:gd name="T6" fmla="*/ 1 w 148"/>
                          <a:gd name="T7" fmla="*/ 0 h 221"/>
                          <a:gd name="T8" fmla="*/ 19 w 148"/>
                          <a:gd name="T9" fmla="*/ 27 h 221"/>
                          <a:gd name="T10" fmla="*/ 0 60000 65536"/>
                          <a:gd name="T11" fmla="*/ 0 60000 65536"/>
                          <a:gd name="T12" fmla="*/ 0 60000 65536"/>
                          <a:gd name="T13" fmla="*/ 0 60000 65536"/>
                          <a:gd name="T14" fmla="*/ 0 60000 65536"/>
                          <a:gd name="T15" fmla="*/ 0 w 148"/>
                          <a:gd name="T16" fmla="*/ 0 h 221"/>
                          <a:gd name="T17" fmla="*/ 148 w 148"/>
                          <a:gd name="T18" fmla="*/ 221 h 221"/>
                        </a:gdLst>
                        <a:ahLst/>
                        <a:cxnLst>
                          <a:cxn ang="T10">
                            <a:pos x="T0" y="T1"/>
                          </a:cxn>
                          <a:cxn ang="T11">
                            <a:pos x="T2" y="T3"/>
                          </a:cxn>
                          <a:cxn ang="T12">
                            <a:pos x="T4" y="T5"/>
                          </a:cxn>
                          <a:cxn ang="T13">
                            <a:pos x="T6" y="T7"/>
                          </a:cxn>
                          <a:cxn ang="T14">
                            <a:pos x="T8" y="T9"/>
                          </a:cxn>
                        </a:cxnLst>
                        <a:rect l="T15" t="T16" r="T17" b="T18"/>
                        <a:pathLst>
                          <a:path w="148" h="221">
                            <a:moveTo>
                              <a:pt x="148" y="221"/>
                            </a:moveTo>
                            <a:lnTo>
                              <a:pt x="136" y="221"/>
                            </a:lnTo>
                            <a:lnTo>
                              <a:pt x="0" y="0"/>
                            </a:lnTo>
                            <a:lnTo>
                              <a:pt x="8" y="0"/>
                            </a:lnTo>
                            <a:lnTo>
                              <a:pt x="148" y="221"/>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36" name="Rectangle 118"/>
                      <p:cNvSpPr>
                        <a:spLocks noChangeArrowheads="1"/>
                      </p:cNvSpPr>
                      <p:nvPr/>
                    </p:nvSpPr>
                    <p:spPr bwMode="auto">
                      <a:xfrm>
                        <a:off x="1172" y="3488"/>
                        <a:ext cx="7" cy="5"/>
                      </a:xfrm>
                      <a:prstGeom prst="rect">
                        <a:avLst/>
                      </a:prstGeom>
                      <a:solidFill>
                        <a:srgbClr val="7F5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grpSp>
                <p:sp>
                  <p:nvSpPr>
                    <p:cNvPr id="239737" name="Rectangle 119"/>
                    <p:cNvSpPr>
                      <a:spLocks noChangeArrowheads="1"/>
                    </p:cNvSpPr>
                    <p:nvPr/>
                  </p:nvSpPr>
                  <p:spPr bwMode="auto">
                    <a:xfrm>
                      <a:off x="875" y="3489"/>
                      <a:ext cx="7" cy="110"/>
                    </a:xfrm>
                    <a:prstGeom prst="rect">
                      <a:avLst/>
                    </a:prstGeom>
                    <a:solidFill>
                      <a:srgbClr val="BF7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38" name="Rectangle 120"/>
                    <p:cNvSpPr>
                      <a:spLocks noChangeArrowheads="1"/>
                    </p:cNvSpPr>
                    <p:nvPr/>
                  </p:nvSpPr>
                  <p:spPr bwMode="auto">
                    <a:xfrm>
                      <a:off x="887" y="3471"/>
                      <a:ext cx="6" cy="107"/>
                    </a:xfrm>
                    <a:prstGeom prst="rect">
                      <a:avLst/>
                    </a:prstGeom>
                    <a:solidFill>
                      <a:srgbClr val="BF7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39" name="Rectangle 121"/>
                    <p:cNvSpPr>
                      <a:spLocks noChangeArrowheads="1"/>
                    </p:cNvSpPr>
                    <p:nvPr/>
                  </p:nvSpPr>
                  <p:spPr bwMode="auto">
                    <a:xfrm>
                      <a:off x="902" y="3446"/>
                      <a:ext cx="7" cy="101"/>
                    </a:xfrm>
                    <a:prstGeom prst="rect">
                      <a:avLst/>
                    </a:prstGeom>
                    <a:solidFill>
                      <a:srgbClr val="BF7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40" name="Rectangle 122"/>
                    <p:cNvSpPr>
                      <a:spLocks noChangeArrowheads="1"/>
                    </p:cNvSpPr>
                    <p:nvPr/>
                  </p:nvSpPr>
                  <p:spPr bwMode="auto">
                    <a:xfrm>
                      <a:off x="918" y="3423"/>
                      <a:ext cx="6" cy="99"/>
                    </a:xfrm>
                    <a:prstGeom prst="rect">
                      <a:avLst/>
                    </a:prstGeom>
                    <a:solidFill>
                      <a:srgbClr val="BF7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41" name="Rectangle 123"/>
                    <p:cNvSpPr>
                      <a:spLocks noChangeArrowheads="1"/>
                    </p:cNvSpPr>
                    <p:nvPr/>
                  </p:nvSpPr>
                  <p:spPr bwMode="auto">
                    <a:xfrm>
                      <a:off x="933" y="3400"/>
                      <a:ext cx="6" cy="97"/>
                    </a:xfrm>
                    <a:prstGeom prst="rect">
                      <a:avLst/>
                    </a:prstGeom>
                    <a:solidFill>
                      <a:srgbClr val="BF7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42" name="Freeform 124"/>
                    <p:cNvSpPr>
                      <a:spLocks/>
                    </p:cNvSpPr>
                    <p:nvPr/>
                  </p:nvSpPr>
                  <p:spPr bwMode="auto">
                    <a:xfrm>
                      <a:off x="881" y="3380"/>
                      <a:ext cx="67" cy="113"/>
                    </a:xfrm>
                    <a:custGeom>
                      <a:avLst/>
                      <a:gdLst>
                        <a:gd name="T0" fmla="*/ 0 w 134"/>
                        <a:gd name="T1" fmla="*/ 27 h 227"/>
                        <a:gd name="T2" fmla="*/ 17 w 134"/>
                        <a:gd name="T3" fmla="*/ 0 h 227"/>
                        <a:gd name="T4" fmla="*/ 17 w 134"/>
                        <a:gd name="T5" fmla="*/ 1 h 227"/>
                        <a:gd name="T6" fmla="*/ 0 w 134"/>
                        <a:gd name="T7" fmla="*/ 28 h 227"/>
                        <a:gd name="T8" fmla="*/ 0 w 134"/>
                        <a:gd name="T9" fmla="*/ 27 h 227"/>
                        <a:gd name="T10" fmla="*/ 0 60000 65536"/>
                        <a:gd name="T11" fmla="*/ 0 60000 65536"/>
                        <a:gd name="T12" fmla="*/ 0 60000 65536"/>
                        <a:gd name="T13" fmla="*/ 0 60000 65536"/>
                        <a:gd name="T14" fmla="*/ 0 60000 65536"/>
                        <a:gd name="T15" fmla="*/ 0 w 134"/>
                        <a:gd name="T16" fmla="*/ 0 h 227"/>
                        <a:gd name="T17" fmla="*/ 134 w 134"/>
                        <a:gd name="T18" fmla="*/ 227 h 227"/>
                      </a:gdLst>
                      <a:ahLst/>
                      <a:cxnLst>
                        <a:cxn ang="T10">
                          <a:pos x="T0" y="T1"/>
                        </a:cxn>
                        <a:cxn ang="T11">
                          <a:pos x="T2" y="T3"/>
                        </a:cxn>
                        <a:cxn ang="T12">
                          <a:pos x="T4" y="T5"/>
                        </a:cxn>
                        <a:cxn ang="T13">
                          <a:pos x="T6" y="T7"/>
                        </a:cxn>
                        <a:cxn ang="T14">
                          <a:pos x="T8" y="T9"/>
                        </a:cxn>
                      </a:cxnLst>
                      <a:rect l="T15" t="T16" r="T17" b="T18"/>
                      <a:pathLst>
                        <a:path w="134" h="227">
                          <a:moveTo>
                            <a:pt x="0" y="217"/>
                          </a:moveTo>
                          <a:lnTo>
                            <a:pt x="134" y="0"/>
                          </a:lnTo>
                          <a:lnTo>
                            <a:pt x="134" y="9"/>
                          </a:lnTo>
                          <a:lnTo>
                            <a:pt x="0" y="227"/>
                          </a:lnTo>
                          <a:lnTo>
                            <a:pt x="0" y="217"/>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43" name="Freeform 125"/>
                    <p:cNvSpPr>
                      <a:spLocks/>
                    </p:cNvSpPr>
                    <p:nvPr/>
                  </p:nvSpPr>
                  <p:spPr bwMode="auto">
                    <a:xfrm>
                      <a:off x="875" y="3379"/>
                      <a:ext cx="74" cy="110"/>
                    </a:xfrm>
                    <a:custGeom>
                      <a:avLst/>
                      <a:gdLst>
                        <a:gd name="T0" fmla="*/ 0 w 148"/>
                        <a:gd name="T1" fmla="*/ 28 h 220"/>
                        <a:gd name="T2" fmla="*/ 1 w 148"/>
                        <a:gd name="T3" fmla="*/ 28 h 220"/>
                        <a:gd name="T4" fmla="*/ 19 w 148"/>
                        <a:gd name="T5" fmla="*/ 0 h 220"/>
                        <a:gd name="T6" fmla="*/ 18 w 148"/>
                        <a:gd name="T7" fmla="*/ 0 h 220"/>
                        <a:gd name="T8" fmla="*/ 0 w 148"/>
                        <a:gd name="T9" fmla="*/ 28 h 220"/>
                        <a:gd name="T10" fmla="*/ 0 60000 65536"/>
                        <a:gd name="T11" fmla="*/ 0 60000 65536"/>
                        <a:gd name="T12" fmla="*/ 0 60000 65536"/>
                        <a:gd name="T13" fmla="*/ 0 60000 65536"/>
                        <a:gd name="T14" fmla="*/ 0 60000 65536"/>
                        <a:gd name="T15" fmla="*/ 0 w 148"/>
                        <a:gd name="T16" fmla="*/ 0 h 220"/>
                        <a:gd name="T17" fmla="*/ 148 w 148"/>
                        <a:gd name="T18" fmla="*/ 220 h 220"/>
                      </a:gdLst>
                      <a:ahLst/>
                      <a:cxnLst>
                        <a:cxn ang="T10">
                          <a:pos x="T0" y="T1"/>
                        </a:cxn>
                        <a:cxn ang="T11">
                          <a:pos x="T2" y="T3"/>
                        </a:cxn>
                        <a:cxn ang="T12">
                          <a:pos x="T4" y="T5"/>
                        </a:cxn>
                        <a:cxn ang="T13">
                          <a:pos x="T6" y="T7"/>
                        </a:cxn>
                        <a:cxn ang="T14">
                          <a:pos x="T8" y="T9"/>
                        </a:cxn>
                      </a:cxnLst>
                      <a:rect l="T15" t="T16" r="T17" b="T18"/>
                      <a:pathLst>
                        <a:path w="148" h="220">
                          <a:moveTo>
                            <a:pt x="0" y="220"/>
                          </a:moveTo>
                          <a:lnTo>
                            <a:pt x="12" y="220"/>
                          </a:lnTo>
                          <a:lnTo>
                            <a:pt x="148" y="0"/>
                          </a:lnTo>
                          <a:lnTo>
                            <a:pt x="139" y="0"/>
                          </a:lnTo>
                          <a:lnTo>
                            <a:pt x="0" y="22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44" name="Rectangle 126"/>
                    <p:cNvSpPr>
                      <a:spLocks noChangeArrowheads="1"/>
                    </p:cNvSpPr>
                    <p:nvPr/>
                  </p:nvSpPr>
                  <p:spPr bwMode="auto">
                    <a:xfrm>
                      <a:off x="875" y="3489"/>
                      <a:ext cx="7" cy="5"/>
                    </a:xfrm>
                    <a:prstGeom prst="rect">
                      <a:avLst/>
                    </a:prstGeom>
                    <a:solidFill>
                      <a:srgbClr val="7F5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grpSp>
              <p:grpSp>
                <p:nvGrpSpPr>
                  <p:cNvPr id="239745" name="Group 127"/>
                  <p:cNvGrpSpPr>
                    <a:grpSpLocks/>
                  </p:cNvGrpSpPr>
                  <p:nvPr/>
                </p:nvGrpSpPr>
                <p:grpSpPr bwMode="auto">
                  <a:xfrm>
                    <a:off x="1314" y="3378"/>
                    <a:ext cx="304" cy="221"/>
                    <a:chOff x="1314" y="3378"/>
                    <a:chExt cx="304" cy="221"/>
                  </a:xfrm>
                </p:grpSpPr>
                <p:sp>
                  <p:nvSpPr>
                    <p:cNvPr id="239746" name="Rectangle 128"/>
                    <p:cNvSpPr>
                      <a:spLocks noChangeArrowheads="1"/>
                    </p:cNvSpPr>
                    <p:nvPr/>
                  </p:nvSpPr>
                  <p:spPr bwMode="auto">
                    <a:xfrm>
                      <a:off x="1375" y="3482"/>
                      <a:ext cx="186" cy="14"/>
                    </a:xfrm>
                    <a:prstGeom prst="rect">
                      <a:avLst/>
                    </a:prstGeom>
                    <a:solidFill>
                      <a:srgbClr val="5F3F1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47" name="Rectangle 129"/>
                    <p:cNvSpPr>
                      <a:spLocks noChangeArrowheads="1"/>
                    </p:cNvSpPr>
                    <p:nvPr/>
                  </p:nvSpPr>
                  <p:spPr bwMode="auto">
                    <a:xfrm>
                      <a:off x="1359" y="3504"/>
                      <a:ext cx="215" cy="17"/>
                    </a:xfrm>
                    <a:prstGeom prst="rect">
                      <a:avLst/>
                    </a:prstGeom>
                    <a:solidFill>
                      <a:srgbClr val="5F3F1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48" name="Rectangle 130"/>
                    <p:cNvSpPr>
                      <a:spLocks noChangeArrowheads="1"/>
                    </p:cNvSpPr>
                    <p:nvPr/>
                  </p:nvSpPr>
                  <p:spPr bwMode="auto">
                    <a:xfrm>
                      <a:off x="1342" y="3532"/>
                      <a:ext cx="245" cy="16"/>
                    </a:xfrm>
                    <a:prstGeom prst="rect">
                      <a:avLst/>
                    </a:prstGeom>
                    <a:solidFill>
                      <a:srgbClr val="5F3F1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49" name="Rectangle 131"/>
                    <p:cNvSpPr>
                      <a:spLocks noChangeArrowheads="1"/>
                    </p:cNvSpPr>
                    <p:nvPr/>
                  </p:nvSpPr>
                  <p:spPr bwMode="auto">
                    <a:xfrm>
                      <a:off x="1326" y="3558"/>
                      <a:ext cx="277" cy="21"/>
                    </a:xfrm>
                    <a:prstGeom prst="rect">
                      <a:avLst/>
                    </a:prstGeom>
                    <a:solidFill>
                      <a:srgbClr val="5F3F1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50" name="Rectangle 132"/>
                    <p:cNvSpPr>
                      <a:spLocks noChangeArrowheads="1"/>
                    </p:cNvSpPr>
                    <p:nvPr/>
                  </p:nvSpPr>
                  <p:spPr bwMode="auto">
                    <a:xfrm>
                      <a:off x="1317" y="3584"/>
                      <a:ext cx="296" cy="13"/>
                    </a:xfrm>
                    <a:prstGeom prst="rect">
                      <a:avLst/>
                    </a:prstGeom>
                    <a:solidFill>
                      <a:srgbClr val="5F3F1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51" name="Freeform 133"/>
                    <p:cNvSpPr>
                      <a:spLocks/>
                    </p:cNvSpPr>
                    <p:nvPr/>
                  </p:nvSpPr>
                  <p:spPr bwMode="auto">
                    <a:xfrm>
                      <a:off x="1376" y="3466"/>
                      <a:ext cx="181" cy="16"/>
                    </a:xfrm>
                    <a:custGeom>
                      <a:avLst/>
                      <a:gdLst>
                        <a:gd name="T0" fmla="*/ 0 w 363"/>
                        <a:gd name="T1" fmla="*/ 4 h 31"/>
                        <a:gd name="T2" fmla="*/ 3 w 363"/>
                        <a:gd name="T3" fmla="*/ 0 h 31"/>
                        <a:gd name="T4" fmla="*/ 42 w 363"/>
                        <a:gd name="T5" fmla="*/ 0 h 31"/>
                        <a:gd name="T6" fmla="*/ 45 w 363"/>
                        <a:gd name="T7" fmla="*/ 4 h 31"/>
                        <a:gd name="T8" fmla="*/ 0 w 363"/>
                        <a:gd name="T9" fmla="*/ 4 h 31"/>
                        <a:gd name="T10" fmla="*/ 0 60000 65536"/>
                        <a:gd name="T11" fmla="*/ 0 60000 65536"/>
                        <a:gd name="T12" fmla="*/ 0 60000 65536"/>
                        <a:gd name="T13" fmla="*/ 0 60000 65536"/>
                        <a:gd name="T14" fmla="*/ 0 60000 65536"/>
                        <a:gd name="T15" fmla="*/ 0 w 363"/>
                        <a:gd name="T16" fmla="*/ 0 h 31"/>
                        <a:gd name="T17" fmla="*/ 363 w 363"/>
                        <a:gd name="T18" fmla="*/ 31 h 31"/>
                      </a:gdLst>
                      <a:ahLst/>
                      <a:cxnLst>
                        <a:cxn ang="T10">
                          <a:pos x="T0" y="T1"/>
                        </a:cxn>
                        <a:cxn ang="T11">
                          <a:pos x="T2" y="T3"/>
                        </a:cxn>
                        <a:cxn ang="T12">
                          <a:pos x="T4" y="T5"/>
                        </a:cxn>
                        <a:cxn ang="T13">
                          <a:pos x="T6" y="T7"/>
                        </a:cxn>
                        <a:cxn ang="T14">
                          <a:pos x="T8" y="T9"/>
                        </a:cxn>
                      </a:cxnLst>
                      <a:rect l="T15" t="T16" r="T17" b="T18"/>
                      <a:pathLst>
                        <a:path w="363" h="31">
                          <a:moveTo>
                            <a:pt x="0" y="31"/>
                          </a:moveTo>
                          <a:lnTo>
                            <a:pt x="26" y="0"/>
                          </a:lnTo>
                          <a:lnTo>
                            <a:pt x="338" y="0"/>
                          </a:lnTo>
                          <a:lnTo>
                            <a:pt x="363" y="31"/>
                          </a:lnTo>
                          <a:lnTo>
                            <a:pt x="0" y="31"/>
                          </a:lnTo>
                          <a:close/>
                        </a:path>
                      </a:pathLst>
                    </a:custGeom>
                    <a:solidFill>
                      <a:srgbClr val="9F7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52" name="Freeform 134"/>
                    <p:cNvSpPr>
                      <a:spLocks/>
                    </p:cNvSpPr>
                    <p:nvPr/>
                  </p:nvSpPr>
                  <p:spPr bwMode="auto">
                    <a:xfrm>
                      <a:off x="1359" y="3494"/>
                      <a:ext cx="211" cy="10"/>
                    </a:xfrm>
                    <a:custGeom>
                      <a:avLst/>
                      <a:gdLst>
                        <a:gd name="T0" fmla="*/ 3 w 422"/>
                        <a:gd name="T1" fmla="*/ 0 h 19"/>
                        <a:gd name="T2" fmla="*/ 51 w 422"/>
                        <a:gd name="T3" fmla="*/ 0 h 19"/>
                        <a:gd name="T4" fmla="*/ 53 w 422"/>
                        <a:gd name="T5" fmla="*/ 3 h 19"/>
                        <a:gd name="T6" fmla="*/ 0 w 422"/>
                        <a:gd name="T7" fmla="*/ 3 h 19"/>
                        <a:gd name="T8" fmla="*/ 3 w 422"/>
                        <a:gd name="T9" fmla="*/ 0 h 19"/>
                        <a:gd name="T10" fmla="*/ 0 60000 65536"/>
                        <a:gd name="T11" fmla="*/ 0 60000 65536"/>
                        <a:gd name="T12" fmla="*/ 0 60000 65536"/>
                        <a:gd name="T13" fmla="*/ 0 60000 65536"/>
                        <a:gd name="T14" fmla="*/ 0 60000 65536"/>
                        <a:gd name="T15" fmla="*/ 0 w 422"/>
                        <a:gd name="T16" fmla="*/ 0 h 19"/>
                        <a:gd name="T17" fmla="*/ 422 w 422"/>
                        <a:gd name="T18" fmla="*/ 19 h 19"/>
                      </a:gdLst>
                      <a:ahLst/>
                      <a:cxnLst>
                        <a:cxn ang="T10">
                          <a:pos x="T0" y="T1"/>
                        </a:cxn>
                        <a:cxn ang="T11">
                          <a:pos x="T2" y="T3"/>
                        </a:cxn>
                        <a:cxn ang="T12">
                          <a:pos x="T4" y="T5"/>
                        </a:cxn>
                        <a:cxn ang="T13">
                          <a:pos x="T6" y="T7"/>
                        </a:cxn>
                        <a:cxn ang="T14">
                          <a:pos x="T8" y="T9"/>
                        </a:cxn>
                      </a:cxnLst>
                      <a:rect l="T15" t="T16" r="T17" b="T18"/>
                      <a:pathLst>
                        <a:path w="422" h="19">
                          <a:moveTo>
                            <a:pt x="29" y="0"/>
                          </a:moveTo>
                          <a:lnTo>
                            <a:pt x="402" y="0"/>
                          </a:lnTo>
                          <a:lnTo>
                            <a:pt x="422" y="19"/>
                          </a:lnTo>
                          <a:lnTo>
                            <a:pt x="0" y="19"/>
                          </a:lnTo>
                          <a:lnTo>
                            <a:pt x="29" y="0"/>
                          </a:lnTo>
                          <a:close/>
                        </a:path>
                      </a:pathLst>
                    </a:custGeom>
                    <a:solidFill>
                      <a:srgbClr val="9F7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53" name="Freeform 135"/>
                    <p:cNvSpPr>
                      <a:spLocks/>
                    </p:cNvSpPr>
                    <p:nvPr/>
                  </p:nvSpPr>
                  <p:spPr bwMode="auto">
                    <a:xfrm>
                      <a:off x="1347" y="3521"/>
                      <a:ext cx="236" cy="11"/>
                    </a:xfrm>
                    <a:custGeom>
                      <a:avLst/>
                      <a:gdLst>
                        <a:gd name="T0" fmla="*/ 2 w 474"/>
                        <a:gd name="T1" fmla="*/ 0 h 24"/>
                        <a:gd name="T2" fmla="*/ 56 w 474"/>
                        <a:gd name="T3" fmla="*/ 0 h 24"/>
                        <a:gd name="T4" fmla="*/ 59 w 474"/>
                        <a:gd name="T5" fmla="*/ 2 h 24"/>
                        <a:gd name="T6" fmla="*/ 0 w 474"/>
                        <a:gd name="T7" fmla="*/ 2 h 24"/>
                        <a:gd name="T8" fmla="*/ 2 w 474"/>
                        <a:gd name="T9" fmla="*/ 0 h 24"/>
                        <a:gd name="T10" fmla="*/ 0 60000 65536"/>
                        <a:gd name="T11" fmla="*/ 0 60000 65536"/>
                        <a:gd name="T12" fmla="*/ 0 60000 65536"/>
                        <a:gd name="T13" fmla="*/ 0 60000 65536"/>
                        <a:gd name="T14" fmla="*/ 0 60000 65536"/>
                        <a:gd name="T15" fmla="*/ 0 w 474"/>
                        <a:gd name="T16" fmla="*/ 0 h 24"/>
                        <a:gd name="T17" fmla="*/ 474 w 474"/>
                        <a:gd name="T18" fmla="*/ 24 h 24"/>
                      </a:gdLst>
                      <a:ahLst/>
                      <a:cxnLst>
                        <a:cxn ang="T10">
                          <a:pos x="T0" y="T1"/>
                        </a:cxn>
                        <a:cxn ang="T11">
                          <a:pos x="T2" y="T3"/>
                        </a:cxn>
                        <a:cxn ang="T12">
                          <a:pos x="T4" y="T5"/>
                        </a:cxn>
                        <a:cxn ang="T13">
                          <a:pos x="T6" y="T7"/>
                        </a:cxn>
                        <a:cxn ang="T14">
                          <a:pos x="T8" y="T9"/>
                        </a:cxn>
                      </a:cxnLst>
                      <a:rect l="T15" t="T16" r="T17" b="T18"/>
                      <a:pathLst>
                        <a:path w="474" h="24">
                          <a:moveTo>
                            <a:pt x="23" y="0"/>
                          </a:moveTo>
                          <a:lnTo>
                            <a:pt x="455" y="0"/>
                          </a:lnTo>
                          <a:lnTo>
                            <a:pt x="474" y="24"/>
                          </a:lnTo>
                          <a:lnTo>
                            <a:pt x="0" y="24"/>
                          </a:lnTo>
                          <a:lnTo>
                            <a:pt x="23" y="0"/>
                          </a:lnTo>
                          <a:close/>
                        </a:path>
                      </a:pathLst>
                    </a:custGeom>
                    <a:solidFill>
                      <a:srgbClr val="9F7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54" name="Freeform 136"/>
                    <p:cNvSpPr>
                      <a:spLocks/>
                    </p:cNvSpPr>
                    <p:nvPr/>
                  </p:nvSpPr>
                  <p:spPr bwMode="auto">
                    <a:xfrm>
                      <a:off x="1329" y="3546"/>
                      <a:ext cx="274" cy="12"/>
                    </a:xfrm>
                    <a:custGeom>
                      <a:avLst/>
                      <a:gdLst>
                        <a:gd name="T0" fmla="*/ 3 w 548"/>
                        <a:gd name="T1" fmla="*/ 0 h 23"/>
                        <a:gd name="T2" fmla="*/ 0 w 548"/>
                        <a:gd name="T3" fmla="*/ 3 h 23"/>
                        <a:gd name="T4" fmla="*/ 69 w 548"/>
                        <a:gd name="T5" fmla="*/ 3 h 23"/>
                        <a:gd name="T6" fmla="*/ 65 w 548"/>
                        <a:gd name="T7" fmla="*/ 0 h 23"/>
                        <a:gd name="T8" fmla="*/ 3 w 548"/>
                        <a:gd name="T9" fmla="*/ 0 h 23"/>
                        <a:gd name="T10" fmla="*/ 0 60000 65536"/>
                        <a:gd name="T11" fmla="*/ 0 60000 65536"/>
                        <a:gd name="T12" fmla="*/ 0 60000 65536"/>
                        <a:gd name="T13" fmla="*/ 0 60000 65536"/>
                        <a:gd name="T14" fmla="*/ 0 60000 65536"/>
                        <a:gd name="T15" fmla="*/ 0 w 548"/>
                        <a:gd name="T16" fmla="*/ 0 h 23"/>
                        <a:gd name="T17" fmla="*/ 548 w 548"/>
                        <a:gd name="T18" fmla="*/ 23 h 23"/>
                      </a:gdLst>
                      <a:ahLst/>
                      <a:cxnLst>
                        <a:cxn ang="T10">
                          <a:pos x="T0" y="T1"/>
                        </a:cxn>
                        <a:cxn ang="T11">
                          <a:pos x="T2" y="T3"/>
                        </a:cxn>
                        <a:cxn ang="T12">
                          <a:pos x="T4" y="T5"/>
                        </a:cxn>
                        <a:cxn ang="T13">
                          <a:pos x="T6" y="T7"/>
                        </a:cxn>
                        <a:cxn ang="T14">
                          <a:pos x="T8" y="T9"/>
                        </a:cxn>
                      </a:cxnLst>
                      <a:rect l="T15" t="T16" r="T17" b="T18"/>
                      <a:pathLst>
                        <a:path w="548" h="23">
                          <a:moveTo>
                            <a:pt x="30" y="0"/>
                          </a:moveTo>
                          <a:lnTo>
                            <a:pt x="0" y="23"/>
                          </a:lnTo>
                          <a:lnTo>
                            <a:pt x="548" y="23"/>
                          </a:lnTo>
                          <a:lnTo>
                            <a:pt x="520" y="0"/>
                          </a:lnTo>
                          <a:lnTo>
                            <a:pt x="30" y="0"/>
                          </a:lnTo>
                          <a:close/>
                        </a:path>
                      </a:pathLst>
                    </a:custGeom>
                    <a:solidFill>
                      <a:srgbClr val="9F7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55" name="Freeform 137"/>
                    <p:cNvSpPr>
                      <a:spLocks/>
                    </p:cNvSpPr>
                    <p:nvPr/>
                  </p:nvSpPr>
                  <p:spPr bwMode="auto">
                    <a:xfrm>
                      <a:off x="1317" y="3576"/>
                      <a:ext cx="297" cy="9"/>
                    </a:xfrm>
                    <a:custGeom>
                      <a:avLst/>
                      <a:gdLst>
                        <a:gd name="T0" fmla="*/ 2 w 595"/>
                        <a:gd name="T1" fmla="*/ 0 h 18"/>
                        <a:gd name="T2" fmla="*/ 0 w 595"/>
                        <a:gd name="T3" fmla="*/ 2 h 18"/>
                        <a:gd name="T4" fmla="*/ 74 w 595"/>
                        <a:gd name="T5" fmla="*/ 2 h 18"/>
                        <a:gd name="T6" fmla="*/ 71 w 595"/>
                        <a:gd name="T7" fmla="*/ 0 h 18"/>
                        <a:gd name="T8" fmla="*/ 2 w 595"/>
                        <a:gd name="T9" fmla="*/ 0 h 18"/>
                        <a:gd name="T10" fmla="*/ 0 60000 65536"/>
                        <a:gd name="T11" fmla="*/ 0 60000 65536"/>
                        <a:gd name="T12" fmla="*/ 0 60000 65536"/>
                        <a:gd name="T13" fmla="*/ 0 60000 65536"/>
                        <a:gd name="T14" fmla="*/ 0 60000 65536"/>
                        <a:gd name="T15" fmla="*/ 0 w 595"/>
                        <a:gd name="T16" fmla="*/ 0 h 18"/>
                        <a:gd name="T17" fmla="*/ 595 w 595"/>
                        <a:gd name="T18" fmla="*/ 18 h 18"/>
                      </a:gdLst>
                      <a:ahLst/>
                      <a:cxnLst>
                        <a:cxn ang="T10">
                          <a:pos x="T0" y="T1"/>
                        </a:cxn>
                        <a:cxn ang="T11">
                          <a:pos x="T2" y="T3"/>
                        </a:cxn>
                        <a:cxn ang="T12">
                          <a:pos x="T4" y="T5"/>
                        </a:cxn>
                        <a:cxn ang="T13">
                          <a:pos x="T6" y="T7"/>
                        </a:cxn>
                        <a:cxn ang="T14">
                          <a:pos x="T8" y="T9"/>
                        </a:cxn>
                      </a:cxnLst>
                      <a:rect l="T15" t="T16" r="T17" b="T18"/>
                      <a:pathLst>
                        <a:path w="595" h="18">
                          <a:moveTo>
                            <a:pt x="20" y="0"/>
                          </a:moveTo>
                          <a:lnTo>
                            <a:pt x="0" y="18"/>
                          </a:lnTo>
                          <a:lnTo>
                            <a:pt x="595" y="18"/>
                          </a:lnTo>
                          <a:lnTo>
                            <a:pt x="574" y="0"/>
                          </a:lnTo>
                          <a:lnTo>
                            <a:pt x="20" y="0"/>
                          </a:lnTo>
                          <a:close/>
                        </a:path>
                      </a:pathLst>
                    </a:custGeom>
                    <a:solidFill>
                      <a:srgbClr val="9F7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56" name="Rectangle 138"/>
                    <p:cNvSpPr>
                      <a:spLocks noChangeArrowheads="1"/>
                    </p:cNvSpPr>
                    <p:nvPr/>
                  </p:nvSpPr>
                  <p:spPr bwMode="auto">
                    <a:xfrm>
                      <a:off x="1611" y="3488"/>
                      <a:ext cx="6" cy="110"/>
                    </a:xfrm>
                    <a:prstGeom prst="rect">
                      <a:avLst/>
                    </a:prstGeom>
                    <a:solidFill>
                      <a:srgbClr val="BF7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57" name="Rectangle 139"/>
                    <p:cNvSpPr>
                      <a:spLocks noChangeArrowheads="1"/>
                    </p:cNvSpPr>
                    <p:nvPr/>
                  </p:nvSpPr>
                  <p:spPr bwMode="auto">
                    <a:xfrm>
                      <a:off x="1598" y="3467"/>
                      <a:ext cx="6" cy="109"/>
                    </a:xfrm>
                    <a:prstGeom prst="rect">
                      <a:avLst/>
                    </a:prstGeom>
                    <a:solidFill>
                      <a:srgbClr val="BF7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58" name="Rectangle 140"/>
                    <p:cNvSpPr>
                      <a:spLocks noChangeArrowheads="1"/>
                    </p:cNvSpPr>
                    <p:nvPr/>
                  </p:nvSpPr>
                  <p:spPr bwMode="auto">
                    <a:xfrm>
                      <a:off x="1583" y="3443"/>
                      <a:ext cx="6" cy="104"/>
                    </a:xfrm>
                    <a:prstGeom prst="rect">
                      <a:avLst/>
                    </a:prstGeom>
                    <a:solidFill>
                      <a:srgbClr val="BF7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59" name="Rectangle 141"/>
                    <p:cNvSpPr>
                      <a:spLocks noChangeArrowheads="1"/>
                    </p:cNvSpPr>
                    <p:nvPr/>
                  </p:nvSpPr>
                  <p:spPr bwMode="auto">
                    <a:xfrm>
                      <a:off x="1569" y="3421"/>
                      <a:ext cx="6" cy="100"/>
                    </a:xfrm>
                    <a:prstGeom prst="rect">
                      <a:avLst/>
                    </a:prstGeom>
                    <a:solidFill>
                      <a:srgbClr val="BF7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60" name="Rectangle 142"/>
                    <p:cNvSpPr>
                      <a:spLocks noChangeArrowheads="1"/>
                    </p:cNvSpPr>
                    <p:nvPr/>
                  </p:nvSpPr>
                  <p:spPr bwMode="auto">
                    <a:xfrm>
                      <a:off x="1557" y="3399"/>
                      <a:ext cx="6" cy="97"/>
                    </a:xfrm>
                    <a:prstGeom prst="rect">
                      <a:avLst/>
                    </a:prstGeom>
                    <a:solidFill>
                      <a:srgbClr val="BF7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grpSp>
                  <p:nvGrpSpPr>
                    <p:cNvPr id="239761" name="Group 143"/>
                    <p:cNvGrpSpPr>
                      <a:grpSpLocks/>
                    </p:cNvGrpSpPr>
                    <p:nvPr/>
                  </p:nvGrpSpPr>
                  <p:grpSpPr bwMode="auto">
                    <a:xfrm>
                      <a:off x="1544" y="3378"/>
                      <a:ext cx="74" cy="115"/>
                      <a:chOff x="1544" y="3378"/>
                      <a:chExt cx="74" cy="115"/>
                    </a:xfrm>
                  </p:grpSpPr>
                  <p:sp>
                    <p:nvSpPr>
                      <p:cNvPr id="239762" name="Freeform 144"/>
                      <p:cNvSpPr>
                        <a:spLocks/>
                      </p:cNvSpPr>
                      <p:nvPr/>
                    </p:nvSpPr>
                    <p:spPr bwMode="auto">
                      <a:xfrm>
                        <a:off x="1545" y="3379"/>
                        <a:ext cx="68" cy="114"/>
                      </a:xfrm>
                      <a:custGeom>
                        <a:avLst/>
                        <a:gdLst>
                          <a:gd name="T0" fmla="*/ 17 w 135"/>
                          <a:gd name="T1" fmla="*/ 28 h 226"/>
                          <a:gd name="T2" fmla="*/ 0 w 135"/>
                          <a:gd name="T3" fmla="*/ 0 h 226"/>
                          <a:gd name="T4" fmla="*/ 0 w 135"/>
                          <a:gd name="T5" fmla="*/ 2 h 226"/>
                          <a:gd name="T6" fmla="*/ 17 w 135"/>
                          <a:gd name="T7" fmla="*/ 29 h 226"/>
                          <a:gd name="T8" fmla="*/ 17 w 135"/>
                          <a:gd name="T9" fmla="*/ 28 h 226"/>
                          <a:gd name="T10" fmla="*/ 0 60000 65536"/>
                          <a:gd name="T11" fmla="*/ 0 60000 65536"/>
                          <a:gd name="T12" fmla="*/ 0 60000 65536"/>
                          <a:gd name="T13" fmla="*/ 0 60000 65536"/>
                          <a:gd name="T14" fmla="*/ 0 60000 65536"/>
                          <a:gd name="T15" fmla="*/ 0 w 135"/>
                          <a:gd name="T16" fmla="*/ 0 h 226"/>
                          <a:gd name="T17" fmla="*/ 135 w 135"/>
                          <a:gd name="T18" fmla="*/ 226 h 226"/>
                        </a:gdLst>
                        <a:ahLst/>
                        <a:cxnLst>
                          <a:cxn ang="T10">
                            <a:pos x="T0" y="T1"/>
                          </a:cxn>
                          <a:cxn ang="T11">
                            <a:pos x="T2" y="T3"/>
                          </a:cxn>
                          <a:cxn ang="T12">
                            <a:pos x="T4" y="T5"/>
                          </a:cxn>
                          <a:cxn ang="T13">
                            <a:pos x="T6" y="T7"/>
                          </a:cxn>
                          <a:cxn ang="T14">
                            <a:pos x="T8" y="T9"/>
                          </a:cxn>
                        </a:cxnLst>
                        <a:rect l="T15" t="T16" r="T17" b="T18"/>
                        <a:pathLst>
                          <a:path w="135" h="226">
                            <a:moveTo>
                              <a:pt x="135" y="216"/>
                            </a:moveTo>
                            <a:lnTo>
                              <a:pt x="0" y="0"/>
                            </a:lnTo>
                            <a:lnTo>
                              <a:pt x="0" y="9"/>
                            </a:lnTo>
                            <a:lnTo>
                              <a:pt x="135" y="226"/>
                            </a:lnTo>
                            <a:lnTo>
                              <a:pt x="135" y="216"/>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63" name="Freeform 145"/>
                      <p:cNvSpPr>
                        <a:spLocks/>
                      </p:cNvSpPr>
                      <p:nvPr/>
                    </p:nvSpPr>
                    <p:spPr bwMode="auto">
                      <a:xfrm>
                        <a:off x="1544" y="3378"/>
                        <a:ext cx="74" cy="110"/>
                      </a:xfrm>
                      <a:custGeom>
                        <a:avLst/>
                        <a:gdLst>
                          <a:gd name="T0" fmla="*/ 19 w 148"/>
                          <a:gd name="T1" fmla="*/ 27 h 221"/>
                          <a:gd name="T2" fmla="*/ 18 w 148"/>
                          <a:gd name="T3" fmla="*/ 27 h 221"/>
                          <a:gd name="T4" fmla="*/ 0 w 148"/>
                          <a:gd name="T5" fmla="*/ 0 h 221"/>
                          <a:gd name="T6" fmla="*/ 1 w 148"/>
                          <a:gd name="T7" fmla="*/ 0 h 221"/>
                          <a:gd name="T8" fmla="*/ 19 w 148"/>
                          <a:gd name="T9" fmla="*/ 27 h 221"/>
                          <a:gd name="T10" fmla="*/ 0 60000 65536"/>
                          <a:gd name="T11" fmla="*/ 0 60000 65536"/>
                          <a:gd name="T12" fmla="*/ 0 60000 65536"/>
                          <a:gd name="T13" fmla="*/ 0 60000 65536"/>
                          <a:gd name="T14" fmla="*/ 0 60000 65536"/>
                          <a:gd name="T15" fmla="*/ 0 w 148"/>
                          <a:gd name="T16" fmla="*/ 0 h 221"/>
                          <a:gd name="T17" fmla="*/ 148 w 148"/>
                          <a:gd name="T18" fmla="*/ 221 h 221"/>
                        </a:gdLst>
                        <a:ahLst/>
                        <a:cxnLst>
                          <a:cxn ang="T10">
                            <a:pos x="T0" y="T1"/>
                          </a:cxn>
                          <a:cxn ang="T11">
                            <a:pos x="T2" y="T3"/>
                          </a:cxn>
                          <a:cxn ang="T12">
                            <a:pos x="T4" y="T5"/>
                          </a:cxn>
                          <a:cxn ang="T13">
                            <a:pos x="T6" y="T7"/>
                          </a:cxn>
                          <a:cxn ang="T14">
                            <a:pos x="T8" y="T9"/>
                          </a:cxn>
                        </a:cxnLst>
                        <a:rect l="T15" t="T16" r="T17" b="T18"/>
                        <a:pathLst>
                          <a:path w="148" h="221">
                            <a:moveTo>
                              <a:pt x="148" y="221"/>
                            </a:moveTo>
                            <a:lnTo>
                              <a:pt x="137" y="221"/>
                            </a:lnTo>
                            <a:lnTo>
                              <a:pt x="0" y="0"/>
                            </a:lnTo>
                            <a:lnTo>
                              <a:pt x="9" y="0"/>
                            </a:lnTo>
                            <a:lnTo>
                              <a:pt x="148" y="221"/>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64" name="Rectangle 146"/>
                      <p:cNvSpPr>
                        <a:spLocks noChangeArrowheads="1"/>
                      </p:cNvSpPr>
                      <p:nvPr/>
                    </p:nvSpPr>
                    <p:spPr bwMode="auto">
                      <a:xfrm>
                        <a:off x="1611" y="3488"/>
                        <a:ext cx="7" cy="5"/>
                      </a:xfrm>
                      <a:prstGeom prst="rect">
                        <a:avLst/>
                      </a:prstGeom>
                      <a:solidFill>
                        <a:srgbClr val="7F5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grpSp>
                <p:sp>
                  <p:nvSpPr>
                    <p:cNvPr id="239765" name="Rectangle 147"/>
                    <p:cNvSpPr>
                      <a:spLocks noChangeArrowheads="1"/>
                    </p:cNvSpPr>
                    <p:nvPr/>
                  </p:nvSpPr>
                  <p:spPr bwMode="auto">
                    <a:xfrm>
                      <a:off x="1314" y="3489"/>
                      <a:ext cx="7" cy="110"/>
                    </a:xfrm>
                    <a:prstGeom prst="rect">
                      <a:avLst/>
                    </a:prstGeom>
                    <a:solidFill>
                      <a:srgbClr val="BF7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66" name="Rectangle 148"/>
                    <p:cNvSpPr>
                      <a:spLocks noChangeArrowheads="1"/>
                    </p:cNvSpPr>
                    <p:nvPr/>
                  </p:nvSpPr>
                  <p:spPr bwMode="auto">
                    <a:xfrm>
                      <a:off x="1326" y="3471"/>
                      <a:ext cx="6" cy="107"/>
                    </a:xfrm>
                    <a:prstGeom prst="rect">
                      <a:avLst/>
                    </a:prstGeom>
                    <a:solidFill>
                      <a:srgbClr val="BF7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67" name="Rectangle 149"/>
                    <p:cNvSpPr>
                      <a:spLocks noChangeArrowheads="1"/>
                    </p:cNvSpPr>
                    <p:nvPr/>
                  </p:nvSpPr>
                  <p:spPr bwMode="auto">
                    <a:xfrm>
                      <a:off x="1342" y="3446"/>
                      <a:ext cx="7" cy="101"/>
                    </a:xfrm>
                    <a:prstGeom prst="rect">
                      <a:avLst/>
                    </a:prstGeom>
                    <a:solidFill>
                      <a:srgbClr val="BF7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68" name="Rectangle 150"/>
                    <p:cNvSpPr>
                      <a:spLocks noChangeArrowheads="1"/>
                    </p:cNvSpPr>
                    <p:nvPr/>
                  </p:nvSpPr>
                  <p:spPr bwMode="auto">
                    <a:xfrm>
                      <a:off x="1357" y="3423"/>
                      <a:ext cx="6" cy="99"/>
                    </a:xfrm>
                    <a:prstGeom prst="rect">
                      <a:avLst/>
                    </a:prstGeom>
                    <a:solidFill>
                      <a:srgbClr val="BF7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69" name="Rectangle 151"/>
                    <p:cNvSpPr>
                      <a:spLocks noChangeArrowheads="1"/>
                    </p:cNvSpPr>
                    <p:nvPr/>
                  </p:nvSpPr>
                  <p:spPr bwMode="auto">
                    <a:xfrm>
                      <a:off x="1372" y="3400"/>
                      <a:ext cx="6" cy="97"/>
                    </a:xfrm>
                    <a:prstGeom prst="rect">
                      <a:avLst/>
                    </a:prstGeom>
                    <a:solidFill>
                      <a:srgbClr val="BF7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70" name="Freeform 152"/>
                    <p:cNvSpPr>
                      <a:spLocks/>
                    </p:cNvSpPr>
                    <p:nvPr/>
                  </p:nvSpPr>
                  <p:spPr bwMode="auto">
                    <a:xfrm>
                      <a:off x="1320" y="3380"/>
                      <a:ext cx="67" cy="113"/>
                    </a:xfrm>
                    <a:custGeom>
                      <a:avLst/>
                      <a:gdLst>
                        <a:gd name="T0" fmla="*/ 0 w 134"/>
                        <a:gd name="T1" fmla="*/ 27 h 227"/>
                        <a:gd name="T2" fmla="*/ 17 w 134"/>
                        <a:gd name="T3" fmla="*/ 0 h 227"/>
                        <a:gd name="T4" fmla="*/ 17 w 134"/>
                        <a:gd name="T5" fmla="*/ 1 h 227"/>
                        <a:gd name="T6" fmla="*/ 0 w 134"/>
                        <a:gd name="T7" fmla="*/ 28 h 227"/>
                        <a:gd name="T8" fmla="*/ 0 w 134"/>
                        <a:gd name="T9" fmla="*/ 27 h 227"/>
                        <a:gd name="T10" fmla="*/ 0 60000 65536"/>
                        <a:gd name="T11" fmla="*/ 0 60000 65536"/>
                        <a:gd name="T12" fmla="*/ 0 60000 65536"/>
                        <a:gd name="T13" fmla="*/ 0 60000 65536"/>
                        <a:gd name="T14" fmla="*/ 0 60000 65536"/>
                        <a:gd name="T15" fmla="*/ 0 w 134"/>
                        <a:gd name="T16" fmla="*/ 0 h 227"/>
                        <a:gd name="T17" fmla="*/ 134 w 134"/>
                        <a:gd name="T18" fmla="*/ 227 h 227"/>
                      </a:gdLst>
                      <a:ahLst/>
                      <a:cxnLst>
                        <a:cxn ang="T10">
                          <a:pos x="T0" y="T1"/>
                        </a:cxn>
                        <a:cxn ang="T11">
                          <a:pos x="T2" y="T3"/>
                        </a:cxn>
                        <a:cxn ang="T12">
                          <a:pos x="T4" y="T5"/>
                        </a:cxn>
                        <a:cxn ang="T13">
                          <a:pos x="T6" y="T7"/>
                        </a:cxn>
                        <a:cxn ang="T14">
                          <a:pos x="T8" y="T9"/>
                        </a:cxn>
                      </a:cxnLst>
                      <a:rect l="T15" t="T16" r="T17" b="T18"/>
                      <a:pathLst>
                        <a:path w="134" h="227">
                          <a:moveTo>
                            <a:pt x="0" y="217"/>
                          </a:moveTo>
                          <a:lnTo>
                            <a:pt x="134" y="0"/>
                          </a:lnTo>
                          <a:lnTo>
                            <a:pt x="134" y="9"/>
                          </a:lnTo>
                          <a:lnTo>
                            <a:pt x="0" y="227"/>
                          </a:lnTo>
                          <a:lnTo>
                            <a:pt x="0" y="217"/>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71" name="Freeform 153"/>
                    <p:cNvSpPr>
                      <a:spLocks/>
                    </p:cNvSpPr>
                    <p:nvPr/>
                  </p:nvSpPr>
                  <p:spPr bwMode="auto">
                    <a:xfrm>
                      <a:off x="1314" y="3379"/>
                      <a:ext cx="75" cy="110"/>
                    </a:xfrm>
                    <a:custGeom>
                      <a:avLst/>
                      <a:gdLst>
                        <a:gd name="T0" fmla="*/ 0 w 150"/>
                        <a:gd name="T1" fmla="*/ 28 h 220"/>
                        <a:gd name="T2" fmla="*/ 1 w 150"/>
                        <a:gd name="T3" fmla="*/ 28 h 220"/>
                        <a:gd name="T4" fmla="*/ 19 w 150"/>
                        <a:gd name="T5" fmla="*/ 0 h 220"/>
                        <a:gd name="T6" fmla="*/ 18 w 150"/>
                        <a:gd name="T7" fmla="*/ 0 h 220"/>
                        <a:gd name="T8" fmla="*/ 0 w 150"/>
                        <a:gd name="T9" fmla="*/ 28 h 220"/>
                        <a:gd name="T10" fmla="*/ 0 60000 65536"/>
                        <a:gd name="T11" fmla="*/ 0 60000 65536"/>
                        <a:gd name="T12" fmla="*/ 0 60000 65536"/>
                        <a:gd name="T13" fmla="*/ 0 60000 65536"/>
                        <a:gd name="T14" fmla="*/ 0 60000 65536"/>
                        <a:gd name="T15" fmla="*/ 0 w 150"/>
                        <a:gd name="T16" fmla="*/ 0 h 220"/>
                        <a:gd name="T17" fmla="*/ 150 w 150"/>
                        <a:gd name="T18" fmla="*/ 220 h 220"/>
                      </a:gdLst>
                      <a:ahLst/>
                      <a:cxnLst>
                        <a:cxn ang="T10">
                          <a:pos x="T0" y="T1"/>
                        </a:cxn>
                        <a:cxn ang="T11">
                          <a:pos x="T2" y="T3"/>
                        </a:cxn>
                        <a:cxn ang="T12">
                          <a:pos x="T4" y="T5"/>
                        </a:cxn>
                        <a:cxn ang="T13">
                          <a:pos x="T6" y="T7"/>
                        </a:cxn>
                        <a:cxn ang="T14">
                          <a:pos x="T8" y="T9"/>
                        </a:cxn>
                      </a:cxnLst>
                      <a:rect l="T15" t="T16" r="T17" b="T18"/>
                      <a:pathLst>
                        <a:path w="150" h="220">
                          <a:moveTo>
                            <a:pt x="0" y="220"/>
                          </a:moveTo>
                          <a:lnTo>
                            <a:pt x="12" y="220"/>
                          </a:lnTo>
                          <a:lnTo>
                            <a:pt x="150" y="0"/>
                          </a:lnTo>
                          <a:lnTo>
                            <a:pt x="140" y="0"/>
                          </a:lnTo>
                          <a:lnTo>
                            <a:pt x="0" y="22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3200">
                        <a:solidFill>
                          <a:schemeClr val="tx1"/>
                        </a:solidFill>
                        <a:latin typeface="Times New Roman" pitchFamily="18" charset="0"/>
                      </a:endParaRPr>
                    </a:p>
                  </p:txBody>
                </p:sp>
                <p:sp>
                  <p:nvSpPr>
                    <p:cNvPr id="239772" name="Rectangle 154"/>
                    <p:cNvSpPr>
                      <a:spLocks noChangeArrowheads="1"/>
                    </p:cNvSpPr>
                    <p:nvPr/>
                  </p:nvSpPr>
                  <p:spPr bwMode="auto">
                    <a:xfrm>
                      <a:off x="1314" y="3489"/>
                      <a:ext cx="8" cy="5"/>
                    </a:xfrm>
                    <a:prstGeom prst="rect">
                      <a:avLst/>
                    </a:prstGeom>
                    <a:solidFill>
                      <a:srgbClr val="7F5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sz="3200">
                        <a:solidFill>
                          <a:schemeClr val="tx1"/>
                        </a:solidFill>
                        <a:latin typeface="Times New Roman" pitchFamily="18" charset="0"/>
                      </a:endParaRPr>
                    </a:p>
                  </p:txBody>
                </p:sp>
              </p:grpSp>
            </p:grpSp>
          </p:grpSp>
        </p:grpSp>
      </p:grpSp>
      <p:grpSp>
        <p:nvGrpSpPr>
          <p:cNvPr id="30" name="Group 155"/>
          <p:cNvGrpSpPr>
            <a:grpSpLocks/>
          </p:cNvGrpSpPr>
          <p:nvPr/>
        </p:nvGrpSpPr>
        <p:grpSpPr bwMode="auto">
          <a:xfrm>
            <a:off x="6578080" y="3325988"/>
            <a:ext cx="2325007" cy="1490732"/>
            <a:chOff x="1787" y="2027"/>
            <a:chExt cx="1907" cy="1298"/>
          </a:xfrm>
        </p:grpSpPr>
        <p:sp>
          <p:nvSpPr>
            <p:cNvPr id="239774" name="Text Box 156"/>
            <p:cNvSpPr txBox="1">
              <a:spLocks noChangeArrowheads="1"/>
            </p:cNvSpPr>
            <p:nvPr/>
          </p:nvSpPr>
          <p:spPr bwMode="auto">
            <a:xfrm>
              <a:off x="1787" y="2027"/>
              <a:ext cx="1907"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0" hangingPunct="0">
                <a:spcBef>
                  <a:spcPct val="50000"/>
                </a:spcBef>
              </a:pPr>
              <a:r>
                <a:rPr lang="ro-RO" sz="1600" b="1" dirty="0">
                  <a:cs typeface="Arial" panose="020B0604020202020204" pitchFamily="34" charset="0"/>
                </a:rPr>
                <a:t>Calitatea procesului</a:t>
              </a:r>
            </a:p>
          </p:txBody>
        </p:sp>
        <p:grpSp>
          <p:nvGrpSpPr>
            <p:cNvPr id="239775" name="Group 157"/>
            <p:cNvGrpSpPr>
              <a:grpSpLocks/>
            </p:cNvGrpSpPr>
            <p:nvPr/>
          </p:nvGrpSpPr>
          <p:grpSpPr bwMode="auto">
            <a:xfrm>
              <a:off x="2955" y="2645"/>
              <a:ext cx="155" cy="174"/>
              <a:chOff x="2955" y="2645"/>
              <a:chExt cx="155" cy="174"/>
            </a:xfrm>
          </p:grpSpPr>
          <p:sp>
            <p:nvSpPr>
              <p:cNvPr id="239776" name="Freeform 158"/>
              <p:cNvSpPr>
                <a:spLocks/>
              </p:cNvSpPr>
              <p:nvPr/>
            </p:nvSpPr>
            <p:spPr bwMode="auto">
              <a:xfrm>
                <a:off x="2955" y="2645"/>
                <a:ext cx="74" cy="88"/>
              </a:xfrm>
              <a:custGeom>
                <a:avLst/>
                <a:gdLst>
                  <a:gd name="T0" fmla="*/ 4 w 292"/>
                  <a:gd name="T1" fmla="*/ 4 h 351"/>
                  <a:gd name="T2" fmla="*/ 4 w 292"/>
                  <a:gd name="T3" fmla="*/ 3 h 351"/>
                  <a:gd name="T4" fmla="*/ 4 w 292"/>
                  <a:gd name="T5" fmla="*/ 3 h 351"/>
                  <a:gd name="T6" fmla="*/ 4 w 292"/>
                  <a:gd name="T7" fmla="*/ 3 h 351"/>
                  <a:gd name="T8" fmla="*/ 4 w 292"/>
                  <a:gd name="T9" fmla="*/ 2 h 351"/>
                  <a:gd name="T10" fmla="*/ 3 w 292"/>
                  <a:gd name="T11" fmla="*/ 1 h 351"/>
                  <a:gd name="T12" fmla="*/ 2 w 292"/>
                  <a:gd name="T13" fmla="*/ 1 h 351"/>
                  <a:gd name="T14" fmla="*/ 2 w 292"/>
                  <a:gd name="T15" fmla="*/ 0 h 351"/>
                  <a:gd name="T16" fmla="*/ 1 w 292"/>
                  <a:gd name="T17" fmla="*/ 0 h 351"/>
                  <a:gd name="T18" fmla="*/ 2 w 292"/>
                  <a:gd name="T19" fmla="*/ 0 h 351"/>
                  <a:gd name="T20" fmla="*/ 1 w 292"/>
                  <a:gd name="T21" fmla="*/ 0 h 351"/>
                  <a:gd name="T22" fmla="*/ 1 w 292"/>
                  <a:gd name="T23" fmla="*/ 1 h 351"/>
                  <a:gd name="T24" fmla="*/ 1 w 292"/>
                  <a:gd name="T25" fmla="*/ 1 h 351"/>
                  <a:gd name="T26" fmla="*/ 2 w 292"/>
                  <a:gd name="T27" fmla="*/ 2 h 351"/>
                  <a:gd name="T28" fmla="*/ 2 w 292"/>
                  <a:gd name="T29" fmla="*/ 2 h 351"/>
                  <a:gd name="T30" fmla="*/ 2 w 292"/>
                  <a:gd name="T31" fmla="*/ 2 h 351"/>
                  <a:gd name="T32" fmla="*/ 1 w 292"/>
                  <a:gd name="T33" fmla="*/ 1 h 351"/>
                  <a:gd name="T34" fmla="*/ 0 w 292"/>
                  <a:gd name="T35" fmla="*/ 1 h 351"/>
                  <a:gd name="T36" fmla="*/ 0 w 292"/>
                  <a:gd name="T37" fmla="*/ 1 h 351"/>
                  <a:gd name="T38" fmla="*/ 0 w 292"/>
                  <a:gd name="T39" fmla="*/ 2 h 351"/>
                  <a:gd name="T40" fmla="*/ 1 w 292"/>
                  <a:gd name="T41" fmla="*/ 2 h 351"/>
                  <a:gd name="T42" fmla="*/ 2 w 292"/>
                  <a:gd name="T43" fmla="*/ 3 h 351"/>
                  <a:gd name="T44" fmla="*/ 2 w 292"/>
                  <a:gd name="T45" fmla="*/ 3 h 351"/>
                  <a:gd name="T46" fmla="*/ 1 w 292"/>
                  <a:gd name="T47" fmla="*/ 3 h 351"/>
                  <a:gd name="T48" fmla="*/ 1 w 292"/>
                  <a:gd name="T49" fmla="*/ 3 h 351"/>
                  <a:gd name="T50" fmla="*/ 1 w 292"/>
                  <a:gd name="T51" fmla="*/ 3 h 351"/>
                  <a:gd name="T52" fmla="*/ 0 w 292"/>
                  <a:gd name="T53" fmla="*/ 3 h 351"/>
                  <a:gd name="T54" fmla="*/ 0 w 292"/>
                  <a:gd name="T55" fmla="*/ 3 h 351"/>
                  <a:gd name="T56" fmla="*/ 0 w 292"/>
                  <a:gd name="T57" fmla="*/ 4 h 351"/>
                  <a:gd name="T58" fmla="*/ 1 w 292"/>
                  <a:gd name="T59" fmla="*/ 4 h 351"/>
                  <a:gd name="T60" fmla="*/ 1 w 292"/>
                  <a:gd name="T61" fmla="*/ 4 h 351"/>
                  <a:gd name="T62" fmla="*/ 2 w 292"/>
                  <a:gd name="T63" fmla="*/ 4 h 351"/>
                  <a:gd name="T64" fmla="*/ 2 w 292"/>
                  <a:gd name="T65" fmla="*/ 4 h 351"/>
                  <a:gd name="T66" fmla="*/ 2 w 292"/>
                  <a:gd name="T67" fmla="*/ 4 h 351"/>
                  <a:gd name="T68" fmla="*/ 3 w 292"/>
                  <a:gd name="T69" fmla="*/ 4 h 351"/>
                  <a:gd name="T70" fmla="*/ 3 w 292"/>
                  <a:gd name="T71" fmla="*/ 5 h 351"/>
                  <a:gd name="T72" fmla="*/ 4 w 292"/>
                  <a:gd name="T73" fmla="*/ 5 h 351"/>
                  <a:gd name="T74" fmla="*/ 4 w 292"/>
                  <a:gd name="T75" fmla="*/ 6 h 351"/>
                  <a:gd name="T76" fmla="*/ 5 w 292"/>
                  <a:gd name="T77" fmla="*/ 5 h 351"/>
                  <a:gd name="T78" fmla="*/ 4 w 292"/>
                  <a:gd name="T79" fmla="*/ 4 h 35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2"/>
                  <a:gd name="T121" fmla="*/ 0 h 351"/>
                  <a:gd name="T122" fmla="*/ 292 w 292"/>
                  <a:gd name="T123" fmla="*/ 351 h 35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2" h="351">
                    <a:moveTo>
                      <a:pt x="244" y="250"/>
                    </a:moveTo>
                    <a:lnTo>
                      <a:pt x="216" y="211"/>
                    </a:lnTo>
                    <a:lnTo>
                      <a:pt x="222" y="186"/>
                    </a:lnTo>
                    <a:lnTo>
                      <a:pt x="228" y="152"/>
                    </a:lnTo>
                    <a:lnTo>
                      <a:pt x="219" y="113"/>
                    </a:lnTo>
                    <a:lnTo>
                      <a:pt x="192" y="79"/>
                    </a:lnTo>
                    <a:lnTo>
                      <a:pt x="145" y="43"/>
                    </a:lnTo>
                    <a:lnTo>
                      <a:pt x="107" y="14"/>
                    </a:lnTo>
                    <a:lnTo>
                      <a:pt x="75" y="9"/>
                    </a:lnTo>
                    <a:lnTo>
                      <a:pt x="91" y="0"/>
                    </a:lnTo>
                    <a:lnTo>
                      <a:pt x="73" y="14"/>
                    </a:lnTo>
                    <a:lnTo>
                      <a:pt x="67" y="36"/>
                    </a:lnTo>
                    <a:lnTo>
                      <a:pt x="73" y="48"/>
                    </a:lnTo>
                    <a:lnTo>
                      <a:pt x="109" y="88"/>
                    </a:lnTo>
                    <a:lnTo>
                      <a:pt x="134" y="122"/>
                    </a:lnTo>
                    <a:lnTo>
                      <a:pt x="85" y="94"/>
                    </a:lnTo>
                    <a:lnTo>
                      <a:pt x="52" y="76"/>
                    </a:lnTo>
                    <a:lnTo>
                      <a:pt x="14" y="66"/>
                    </a:lnTo>
                    <a:lnTo>
                      <a:pt x="0" y="82"/>
                    </a:lnTo>
                    <a:lnTo>
                      <a:pt x="12" y="113"/>
                    </a:lnTo>
                    <a:lnTo>
                      <a:pt x="73" y="146"/>
                    </a:lnTo>
                    <a:lnTo>
                      <a:pt x="100" y="168"/>
                    </a:lnTo>
                    <a:lnTo>
                      <a:pt x="95" y="189"/>
                    </a:lnTo>
                    <a:lnTo>
                      <a:pt x="67" y="198"/>
                    </a:lnTo>
                    <a:lnTo>
                      <a:pt x="55" y="205"/>
                    </a:lnTo>
                    <a:lnTo>
                      <a:pt x="36" y="198"/>
                    </a:lnTo>
                    <a:lnTo>
                      <a:pt x="21" y="195"/>
                    </a:lnTo>
                    <a:lnTo>
                      <a:pt x="9" y="213"/>
                    </a:lnTo>
                    <a:lnTo>
                      <a:pt x="12" y="234"/>
                    </a:lnTo>
                    <a:lnTo>
                      <a:pt x="27" y="247"/>
                    </a:lnTo>
                    <a:lnTo>
                      <a:pt x="61" y="268"/>
                    </a:lnTo>
                    <a:lnTo>
                      <a:pt x="91" y="263"/>
                    </a:lnTo>
                    <a:lnTo>
                      <a:pt x="134" y="259"/>
                    </a:lnTo>
                    <a:lnTo>
                      <a:pt x="143" y="254"/>
                    </a:lnTo>
                    <a:lnTo>
                      <a:pt x="152" y="259"/>
                    </a:lnTo>
                    <a:lnTo>
                      <a:pt x="177" y="281"/>
                    </a:lnTo>
                    <a:lnTo>
                      <a:pt x="213" y="311"/>
                    </a:lnTo>
                    <a:lnTo>
                      <a:pt x="262" y="351"/>
                    </a:lnTo>
                    <a:lnTo>
                      <a:pt x="292" y="299"/>
                    </a:lnTo>
                    <a:lnTo>
                      <a:pt x="244" y="250"/>
                    </a:lnTo>
                    <a:close/>
                  </a:path>
                </a:pathLst>
              </a:custGeom>
              <a:solidFill>
                <a:srgbClr val="FFE0C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777" name="Freeform 159"/>
              <p:cNvSpPr>
                <a:spLocks/>
              </p:cNvSpPr>
              <p:nvPr/>
            </p:nvSpPr>
            <p:spPr bwMode="auto">
              <a:xfrm>
                <a:off x="3000" y="2703"/>
                <a:ext cx="110" cy="116"/>
              </a:xfrm>
              <a:custGeom>
                <a:avLst/>
                <a:gdLst>
                  <a:gd name="T0" fmla="*/ 1 w 440"/>
                  <a:gd name="T1" fmla="*/ 0 h 464"/>
                  <a:gd name="T2" fmla="*/ 3 w 440"/>
                  <a:gd name="T3" fmla="*/ 3 h 464"/>
                  <a:gd name="T4" fmla="*/ 5 w 440"/>
                  <a:gd name="T5" fmla="*/ 4 h 464"/>
                  <a:gd name="T6" fmla="*/ 6 w 440"/>
                  <a:gd name="T7" fmla="*/ 5 h 464"/>
                  <a:gd name="T8" fmla="*/ 7 w 440"/>
                  <a:gd name="T9" fmla="*/ 6 h 464"/>
                  <a:gd name="T10" fmla="*/ 7 w 440"/>
                  <a:gd name="T11" fmla="*/ 7 h 464"/>
                  <a:gd name="T12" fmla="*/ 6 w 440"/>
                  <a:gd name="T13" fmla="*/ 7 h 464"/>
                  <a:gd name="T14" fmla="*/ 4 w 440"/>
                  <a:gd name="T15" fmla="*/ 6 h 464"/>
                  <a:gd name="T16" fmla="*/ 3 w 440"/>
                  <a:gd name="T17" fmla="*/ 5 h 464"/>
                  <a:gd name="T18" fmla="*/ 2 w 440"/>
                  <a:gd name="T19" fmla="*/ 3 h 464"/>
                  <a:gd name="T20" fmla="*/ 0 w 440"/>
                  <a:gd name="T21" fmla="*/ 2 h 464"/>
                  <a:gd name="T22" fmla="*/ 0 w 440"/>
                  <a:gd name="T23" fmla="*/ 2 h 464"/>
                  <a:gd name="T24" fmla="*/ 1 w 440"/>
                  <a:gd name="T25" fmla="*/ 1 h 464"/>
                  <a:gd name="T26" fmla="*/ 1 w 440"/>
                  <a:gd name="T27" fmla="*/ 0 h 4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0"/>
                  <a:gd name="T43" fmla="*/ 0 h 464"/>
                  <a:gd name="T44" fmla="*/ 440 w 440"/>
                  <a:gd name="T45" fmla="*/ 464 h 4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0" h="464">
                    <a:moveTo>
                      <a:pt x="71" y="0"/>
                    </a:moveTo>
                    <a:lnTo>
                      <a:pt x="185" y="151"/>
                    </a:lnTo>
                    <a:lnTo>
                      <a:pt x="298" y="264"/>
                    </a:lnTo>
                    <a:lnTo>
                      <a:pt x="379" y="339"/>
                    </a:lnTo>
                    <a:lnTo>
                      <a:pt x="440" y="378"/>
                    </a:lnTo>
                    <a:lnTo>
                      <a:pt x="424" y="430"/>
                    </a:lnTo>
                    <a:lnTo>
                      <a:pt x="367" y="464"/>
                    </a:lnTo>
                    <a:lnTo>
                      <a:pt x="267" y="364"/>
                    </a:lnTo>
                    <a:lnTo>
                      <a:pt x="183" y="289"/>
                    </a:lnTo>
                    <a:lnTo>
                      <a:pt x="90" y="198"/>
                    </a:lnTo>
                    <a:lnTo>
                      <a:pt x="19" y="137"/>
                    </a:lnTo>
                    <a:lnTo>
                      <a:pt x="0" y="118"/>
                    </a:lnTo>
                    <a:lnTo>
                      <a:pt x="28" y="80"/>
                    </a:lnTo>
                    <a:lnTo>
                      <a:pt x="71" y="0"/>
                    </a:lnTo>
                    <a:close/>
                  </a:path>
                </a:pathLst>
              </a:custGeom>
              <a:solidFill>
                <a:srgbClr val="4040FF"/>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grpSp>
        <p:grpSp>
          <p:nvGrpSpPr>
            <p:cNvPr id="239778" name="Group 160"/>
            <p:cNvGrpSpPr>
              <a:grpSpLocks/>
            </p:cNvGrpSpPr>
            <p:nvPr/>
          </p:nvGrpSpPr>
          <p:grpSpPr bwMode="auto">
            <a:xfrm>
              <a:off x="2067" y="2354"/>
              <a:ext cx="1431" cy="971"/>
              <a:chOff x="2067" y="2354"/>
              <a:chExt cx="1431" cy="971"/>
            </a:xfrm>
          </p:grpSpPr>
          <p:grpSp>
            <p:nvGrpSpPr>
              <p:cNvPr id="239779" name="Group 161"/>
              <p:cNvGrpSpPr>
                <a:grpSpLocks/>
              </p:cNvGrpSpPr>
              <p:nvPr/>
            </p:nvGrpSpPr>
            <p:grpSpPr bwMode="auto">
              <a:xfrm>
                <a:off x="2453" y="2673"/>
                <a:ext cx="288" cy="482"/>
                <a:chOff x="2453" y="2673"/>
                <a:chExt cx="288" cy="482"/>
              </a:xfrm>
            </p:grpSpPr>
            <p:sp>
              <p:nvSpPr>
                <p:cNvPr id="239780" name="Freeform 162"/>
                <p:cNvSpPr>
                  <a:spLocks/>
                </p:cNvSpPr>
                <p:nvPr/>
              </p:nvSpPr>
              <p:spPr bwMode="auto">
                <a:xfrm>
                  <a:off x="2518" y="2673"/>
                  <a:ext cx="223" cy="482"/>
                </a:xfrm>
                <a:custGeom>
                  <a:avLst/>
                  <a:gdLst>
                    <a:gd name="T0" fmla="*/ 0 w 890"/>
                    <a:gd name="T1" fmla="*/ 0 h 1930"/>
                    <a:gd name="T2" fmla="*/ 14 w 890"/>
                    <a:gd name="T3" fmla="*/ 0 h 1930"/>
                    <a:gd name="T4" fmla="*/ 14 w 890"/>
                    <a:gd name="T5" fmla="*/ 30 h 1930"/>
                    <a:gd name="T6" fmla="*/ 0 w 890"/>
                    <a:gd name="T7" fmla="*/ 30 h 1930"/>
                    <a:gd name="T8" fmla="*/ 0 w 890"/>
                    <a:gd name="T9" fmla="*/ 0 h 1930"/>
                    <a:gd name="T10" fmla="*/ 0 60000 65536"/>
                    <a:gd name="T11" fmla="*/ 0 60000 65536"/>
                    <a:gd name="T12" fmla="*/ 0 60000 65536"/>
                    <a:gd name="T13" fmla="*/ 0 60000 65536"/>
                    <a:gd name="T14" fmla="*/ 0 60000 65536"/>
                    <a:gd name="T15" fmla="*/ 0 w 890"/>
                    <a:gd name="T16" fmla="*/ 0 h 1930"/>
                    <a:gd name="T17" fmla="*/ 890 w 890"/>
                    <a:gd name="T18" fmla="*/ 1930 h 1930"/>
                  </a:gdLst>
                  <a:ahLst/>
                  <a:cxnLst>
                    <a:cxn ang="T10">
                      <a:pos x="T0" y="T1"/>
                    </a:cxn>
                    <a:cxn ang="T11">
                      <a:pos x="T2" y="T3"/>
                    </a:cxn>
                    <a:cxn ang="T12">
                      <a:pos x="T4" y="T5"/>
                    </a:cxn>
                    <a:cxn ang="T13">
                      <a:pos x="T6" y="T7"/>
                    </a:cxn>
                    <a:cxn ang="T14">
                      <a:pos x="T8" y="T9"/>
                    </a:cxn>
                  </a:cxnLst>
                  <a:rect l="T15" t="T16" r="T17" b="T18"/>
                  <a:pathLst>
                    <a:path w="890" h="1930">
                      <a:moveTo>
                        <a:pt x="0" y="2"/>
                      </a:moveTo>
                      <a:lnTo>
                        <a:pt x="890" y="0"/>
                      </a:lnTo>
                      <a:lnTo>
                        <a:pt x="890" y="1930"/>
                      </a:lnTo>
                      <a:lnTo>
                        <a:pt x="0" y="1930"/>
                      </a:lnTo>
                      <a:lnTo>
                        <a:pt x="0" y="2"/>
                      </a:lnTo>
                      <a:close/>
                    </a:path>
                  </a:pathLst>
                </a:custGeom>
                <a:solidFill>
                  <a:srgbClr val="FFC08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781" name="Freeform 163"/>
                <p:cNvSpPr>
                  <a:spLocks/>
                </p:cNvSpPr>
                <p:nvPr/>
              </p:nvSpPr>
              <p:spPr bwMode="auto">
                <a:xfrm>
                  <a:off x="2453" y="2673"/>
                  <a:ext cx="65" cy="482"/>
                </a:xfrm>
                <a:custGeom>
                  <a:avLst/>
                  <a:gdLst>
                    <a:gd name="T0" fmla="*/ 4 w 259"/>
                    <a:gd name="T1" fmla="*/ 30 h 1928"/>
                    <a:gd name="T2" fmla="*/ 0 w 259"/>
                    <a:gd name="T3" fmla="*/ 27 h 1928"/>
                    <a:gd name="T4" fmla="*/ 0 w 259"/>
                    <a:gd name="T5" fmla="*/ 2 h 1928"/>
                    <a:gd name="T6" fmla="*/ 4 w 259"/>
                    <a:gd name="T7" fmla="*/ 0 h 1928"/>
                    <a:gd name="T8" fmla="*/ 4 w 259"/>
                    <a:gd name="T9" fmla="*/ 30 h 1928"/>
                    <a:gd name="T10" fmla="*/ 0 60000 65536"/>
                    <a:gd name="T11" fmla="*/ 0 60000 65536"/>
                    <a:gd name="T12" fmla="*/ 0 60000 65536"/>
                    <a:gd name="T13" fmla="*/ 0 60000 65536"/>
                    <a:gd name="T14" fmla="*/ 0 60000 65536"/>
                    <a:gd name="T15" fmla="*/ 0 w 259"/>
                    <a:gd name="T16" fmla="*/ 0 h 1928"/>
                    <a:gd name="T17" fmla="*/ 259 w 259"/>
                    <a:gd name="T18" fmla="*/ 1928 h 1928"/>
                  </a:gdLst>
                  <a:ahLst/>
                  <a:cxnLst>
                    <a:cxn ang="T10">
                      <a:pos x="T0" y="T1"/>
                    </a:cxn>
                    <a:cxn ang="T11">
                      <a:pos x="T2" y="T3"/>
                    </a:cxn>
                    <a:cxn ang="T12">
                      <a:pos x="T4" y="T5"/>
                    </a:cxn>
                    <a:cxn ang="T13">
                      <a:pos x="T6" y="T7"/>
                    </a:cxn>
                    <a:cxn ang="T14">
                      <a:pos x="T8" y="T9"/>
                    </a:cxn>
                  </a:cxnLst>
                  <a:rect l="T15" t="T16" r="T17" b="T18"/>
                  <a:pathLst>
                    <a:path w="259" h="1928">
                      <a:moveTo>
                        <a:pt x="259" y="1928"/>
                      </a:moveTo>
                      <a:lnTo>
                        <a:pt x="0" y="1705"/>
                      </a:lnTo>
                      <a:lnTo>
                        <a:pt x="0" y="111"/>
                      </a:lnTo>
                      <a:lnTo>
                        <a:pt x="259" y="0"/>
                      </a:lnTo>
                      <a:lnTo>
                        <a:pt x="259" y="1928"/>
                      </a:lnTo>
                      <a:close/>
                    </a:path>
                  </a:pathLst>
                </a:custGeom>
                <a:solidFill>
                  <a:srgbClr val="FFA04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grpSp>
          <p:grpSp>
            <p:nvGrpSpPr>
              <p:cNvPr id="239782" name="Group 164"/>
              <p:cNvGrpSpPr>
                <a:grpSpLocks/>
              </p:cNvGrpSpPr>
              <p:nvPr/>
            </p:nvGrpSpPr>
            <p:grpSpPr bwMode="auto">
              <a:xfrm>
                <a:off x="2067" y="2354"/>
                <a:ext cx="1431" cy="971"/>
                <a:chOff x="2067" y="2354"/>
                <a:chExt cx="1431" cy="971"/>
              </a:xfrm>
            </p:grpSpPr>
            <p:grpSp>
              <p:nvGrpSpPr>
                <p:cNvPr id="239783" name="Group 165"/>
                <p:cNvGrpSpPr>
                  <a:grpSpLocks/>
                </p:cNvGrpSpPr>
                <p:nvPr/>
              </p:nvGrpSpPr>
              <p:grpSpPr bwMode="auto">
                <a:xfrm>
                  <a:off x="2067" y="2446"/>
                  <a:ext cx="519" cy="752"/>
                  <a:chOff x="2067" y="2446"/>
                  <a:chExt cx="519" cy="752"/>
                </a:xfrm>
              </p:grpSpPr>
              <p:grpSp>
                <p:nvGrpSpPr>
                  <p:cNvPr id="239784" name="Group 166"/>
                  <p:cNvGrpSpPr>
                    <a:grpSpLocks/>
                  </p:cNvGrpSpPr>
                  <p:nvPr/>
                </p:nvGrpSpPr>
                <p:grpSpPr bwMode="auto">
                  <a:xfrm>
                    <a:off x="2282" y="2446"/>
                    <a:ext cx="304" cy="638"/>
                    <a:chOff x="2282" y="2446"/>
                    <a:chExt cx="304" cy="638"/>
                  </a:xfrm>
                </p:grpSpPr>
                <p:sp>
                  <p:nvSpPr>
                    <p:cNvPr id="239785" name="Rectangle 167"/>
                    <p:cNvSpPr>
                      <a:spLocks noChangeArrowheads="1"/>
                    </p:cNvSpPr>
                    <p:nvPr/>
                  </p:nvSpPr>
                  <p:spPr bwMode="auto">
                    <a:xfrm>
                      <a:off x="2346" y="2447"/>
                      <a:ext cx="240" cy="636"/>
                    </a:xfrm>
                    <a:prstGeom prst="rect">
                      <a:avLst/>
                    </a:prstGeom>
                    <a:solidFill>
                      <a:srgbClr val="FFC080"/>
                    </a:solidFill>
                    <a:ln w="3175">
                      <a:solidFill>
                        <a:srgbClr val="000000"/>
                      </a:solidFill>
                      <a:miter lim="800000"/>
                      <a:headEnd/>
                      <a:tailEnd/>
                    </a:ln>
                  </p:spPr>
                  <p:txBody>
                    <a:bodyPr/>
                    <a:lstStyle/>
                    <a:p>
                      <a:pPr algn="l" eaLnBrk="0" hangingPunct="0"/>
                      <a:endParaRPr lang="en-US" sz="2400">
                        <a:solidFill>
                          <a:schemeClr val="tx1"/>
                        </a:solidFill>
                        <a:latin typeface="Times New Roman" pitchFamily="18" charset="0"/>
                      </a:endParaRPr>
                    </a:p>
                  </p:txBody>
                </p:sp>
                <p:sp>
                  <p:nvSpPr>
                    <p:cNvPr id="239786" name="Freeform 168"/>
                    <p:cNvSpPr>
                      <a:spLocks/>
                    </p:cNvSpPr>
                    <p:nvPr/>
                  </p:nvSpPr>
                  <p:spPr bwMode="auto">
                    <a:xfrm>
                      <a:off x="2282" y="2446"/>
                      <a:ext cx="63" cy="638"/>
                    </a:xfrm>
                    <a:custGeom>
                      <a:avLst/>
                      <a:gdLst>
                        <a:gd name="T0" fmla="*/ 4 w 255"/>
                        <a:gd name="T1" fmla="*/ 0 h 2552"/>
                        <a:gd name="T2" fmla="*/ 0 w 255"/>
                        <a:gd name="T3" fmla="*/ 3 h 2552"/>
                        <a:gd name="T4" fmla="*/ 0 w 255"/>
                        <a:gd name="T5" fmla="*/ 39 h 2552"/>
                        <a:gd name="T6" fmla="*/ 4 w 255"/>
                        <a:gd name="T7" fmla="*/ 40 h 2552"/>
                        <a:gd name="T8" fmla="*/ 4 w 255"/>
                        <a:gd name="T9" fmla="*/ 0 h 2552"/>
                        <a:gd name="T10" fmla="*/ 0 60000 65536"/>
                        <a:gd name="T11" fmla="*/ 0 60000 65536"/>
                        <a:gd name="T12" fmla="*/ 0 60000 65536"/>
                        <a:gd name="T13" fmla="*/ 0 60000 65536"/>
                        <a:gd name="T14" fmla="*/ 0 60000 65536"/>
                        <a:gd name="T15" fmla="*/ 0 w 255"/>
                        <a:gd name="T16" fmla="*/ 0 h 2552"/>
                        <a:gd name="T17" fmla="*/ 255 w 255"/>
                        <a:gd name="T18" fmla="*/ 2552 h 2552"/>
                      </a:gdLst>
                      <a:ahLst/>
                      <a:cxnLst>
                        <a:cxn ang="T10">
                          <a:pos x="T0" y="T1"/>
                        </a:cxn>
                        <a:cxn ang="T11">
                          <a:pos x="T2" y="T3"/>
                        </a:cxn>
                        <a:cxn ang="T12">
                          <a:pos x="T4" y="T5"/>
                        </a:cxn>
                        <a:cxn ang="T13">
                          <a:pos x="T6" y="T7"/>
                        </a:cxn>
                        <a:cxn ang="T14">
                          <a:pos x="T8" y="T9"/>
                        </a:cxn>
                      </a:cxnLst>
                      <a:rect l="T15" t="T16" r="T17" b="T18"/>
                      <a:pathLst>
                        <a:path w="255" h="2552">
                          <a:moveTo>
                            <a:pt x="255" y="0"/>
                          </a:moveTo>
                          <a:lnTo>
                            <a:pt x="0" y="198"/>
                          </a:lnTo>
                          <a:lnTo>
                            <a:pt x="0" y="2497"/>
                          </a:lnTo>
                          <a:lnTo>
                            <a:pt x="255" y="2552"/>
                          </a:lnTo>
                          <a:lnTo>
                            <a:pt x="255" y="0"/>
                          </a:lnTo>
                          <a:close/>
                        </a:path>
                      </a:pathLst>
                    </a:custGeom>
                    <a:solidFill>
                      <a:srgbClr val="FFA04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grpSp>
              <p:grpSp>
                <p:nvGrpSpPr>
                  <p:cNvPr id="239787" name="Group 169"/>
                  <p:cNvGrpSpPr>
                    <a:grpSpLocks/>
                  </p:cNvGrpSpPr>
                  <p:nvPr/>
                </p:nvGrpSpPr>
                <p:grpSpPr bwMode="auto">
                  <a:xfrm>
                    <a:off x="2166" y="2673"/>
                    <a:ext cx="287" cy="482"/>
                    <a:chOff x="2166" y="2673"/>
                    <a:chExt cx="287" cy="482"/>
                  </a:xfrm>
                </p:grpSpPr>
                <p:sp>
                  <p:nvSpPr>
                    <p:cNvPr id="239788" name="Freeform 170"/>
                    <p:cNvSpPr>
                      <a:spLocks/>
                    </p:cNvSpPr>
                    <p:nvPr/>
                  </p:nvSpPr>
                  <p:spPr bwMode="auto">
                    <a:xfrm>
                      <a:off x="2231" y="2673"/>
                      <a:ext cx="222" cy="482"/>
                    </a:xfrm>
                    <a:custGeom>
                      <a:avLst/>
                      <a:gdLst>
                        <a:gd name="T0" fmla="*/ 0 w 890"/>
                        <a:gd name="T1" fmla="*/ 0 h 1930"/>
                        <a:gd name="T2" fmla="*/ 14 w 890"/>
                        <a:gd name="T3" fmla="*/ 0 h 1930"/>
                        <a:gd name="T4" fmla="*/ 14 w 890"/>
                        <a:gd name="T5" fmla="*/ 30 h 1930"/>
                        <a:gd name="T6" fmla="*/ 0 w 890"/>
                        <a:gd name="T7" fmla="*/ 30 h 1930"/>
                        <a:gd name="T8" fmla="*/ 0 w 890"/>
                        <a:gd name="T9" fmla="*/ 0 h 1930"/>
                        <a:gd name="T10" fmla="*/ 0 60000 65536"/>
                        <a:gd name="T11" fmla="*/ 0 60000 65536"/>
                        <a:gd name="T12" fmla="*/ 0 60000 65536"/>
                        <a:gd name="T13" fmla="*/ 0 60000 65536"/>
                        <a:gd name="T14" fmla="*/ 0 60000 65536"/>
                        <a:gd name="T15" fmla="*/ 0 w 890"/>
                        <a:gd name="T16" fmla="*/ 0 h 1930"/>
                        <a:gd name="T17" fmla="*/ 890 w 890"/>
                        <a:gd name="T18" fmla="*/ 1930 h 1930"/>
                      </a:gdLst>
                      <a:ahLst/>
                      <a:cxnLst>
                        <a:cxn ang="T10">
                          <a:pos x="T0" y="T1"/>
                        </a:cxn>
                        <a:cxn ang="T11">
                          <a:pos x="T2" y="T3"/>
                        </a:cxn>
                        <a:cxn ang="T12">
                          <a:pos x="T4" y="T5"/>
                        </a:cxn>
                        <a:cxn ang="T13">
                          <a:pos x="T6" y="T7"/>
                        </a:cxn>
                        <a:cxn ang="T14">
                          <a:pos x="T8" y="T9"/>
                        </a:cxn>
                      </a:cxnLst>
                      <a:rect l="T15" t="T16" r="T17" b="T18"/>
                      <a:pathLst>
                        <a:path w="890" h="1930">
                          <a:moveTo>
                            <a:pt x="0" y="2"/>
                          </a:moveTo>
                          <a:lnTo>
                            <a:pt x="890" y="0"/>
                          </a:lnTo>
                          <a:lnTo>
                            <a:pt x="890" y="1930"/>
                          </a:lnTo>
                          <a:lnTo>
                            <a:pt x="0" y="1930"/>
                          </a:lnTo>
                          <a:lnTo>
                            <a:pt x="0" y="2"/>
                          </a:lnTo>
                          <a:close/>
                        </a:path>
                      </a:pathLst>
                    </a:custGeom>
                    <a:solidFill>
                      <a:srgbClr val="FFC08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789" name="Freeform 171"/>
                    <p:cNvSpPr>
                      <a:spLocks/>
                    </p:cNvSpPr>
                    <p:nvPr/>
                  </p:nvSpPr>
                  <p:spPr bwMode="auto">
                    <a:xfrm>
                      <a:off x="2166" y="2673"/>
                      <a:ext cx="65" cy="482"/>
                    </a:xfrm>
                    <a:custGeom>
                      <a:avLst/>
                      <a:gdLst>
                        <a:gd name="T0" fmla="*/ 4 w 258"/>
                        <a:gd name="T1" fmla="*/ 30 h 1928"/>
                        <a:gd name="T2" fmla="*/ 0 w 258"/>
                        <a:gd name="T3" fmla="*/ 27 h 1928"/>
                        <a:gd name="T4" fmla="*/ 0 w 258"/>
                        <a:gd name="T5" fmla="*/ 2 h 1928"/>
                        <a:gd name="T6" fmla="*/ 4 w 258"/>
                        <a:gd name="T7" fmla="*/ 0 h 1928"/>
                        <a:gd name="T8" fmla="*/ 4 w 258"/>
                        <a:gd name="T9" fmla="*/ 30 h 1928"/>
                        <a:gd name="T10" fmla="*/ 0 60000 65536"/>
                        <a:gd name="T11" fmla="*/ 0 60000 65536"/>
                        <a:gd name="T12" fmla="*/ 0 60000 65536"/>
                        <a:gd name="T13" fmla="*/ 0 60000 65536"/>
                        <a:gd name="T14" fmla="*/ 0 60000 65536"/>
                        <a:gd name="T15" fmla="*/ 0 w 258"/>
                        <a:gd name="T16" fmla="*/ 0 h 1928"/>
                        <a:gd name="T17" fmla="*/ 258 w 258"/>
                        <a:gd name="T18" fmla="*/ 1928 h 1928"/>
                      </a:gdLst>
                      <a:ahLst/>
                      <a:cxnLst>
                        <a:cxn ang="T10">
                          <a:pos x="T0" y="T1"/>
                        </a:cxn>
                        <a:cxn ang="T11">
                          <a:pos x="T2" y="T3"/>
                        </a:cxn>
                        <a:cxn ang="T12">
                          <a:pos x="T4" y="T5"/>
                        </a:cxn>
                        <a:cxn ang="T13">
                          <a:pos x="T6" y="T7"/>
                        </a:cxn>
                        <a:cxn ang="T14">
                          <a:pos x="T8" y="T9"/>
                        </a:cxn>
                      </a:cxnLst>
                      <a:rect l="T15" t="T16" r="T17" b="T18"/>
                      <a:pathLst>
                        <a:path w="258" h="1928">
                          <a:moveTo>
                            <a:pt x="258" y="1928"/>
                          </a:moveTo>
                          <a:lnTo>
                            <a:pt x="0" y="1705"/>
                          </a:lnTo>
                          <a:lnTo>
                            <a:pt x="0" y="111"/>
                          </a:lnTo>
                          <a:lnTo>
                            <a:pt x="258" y="0"/>
                          </a:lnTo>
                          <a:lnTo>
                            <a:pt x="258" y="1928"/>
                          </a:lnTo>
                          <a:close/>
                        </a:path>
                      </a:pathLst>
                    </a:custGeom>
                    <a:solidFill>
                      <a:srgbClr val="FFA04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grpSp>
              <p:grpSp>
                <p:nvGrpSpPr>
                  <p:cNvPr id="239790" name="Group 172"/>
                  <p:cNvGrpSpPr>
                    <a:grpSpLocks/>
                  </p:cNvGrpSpPr>
                  <p:nvPr/>
                </p:nvGrpSpPr>
                <p:grpSpPr bwMode="auto">
                  <a:xfrm>
                    <a:off x="2067" y="2829"/>
                    <a:ext cx="220" cy="369"/>
                    <a:chOff x="2067" y="2829"/>
                    <a:chExt cx="220" cy="369"/>
                  </a:xfrm>
                </p:grpSpPr>
                <p:sp>
                  <p:nvSpPr>
                    <p:cNvPr id="239791" name="Freeform 173"/>
                    <p:cNvSpPr>
                      <a:spLocks/>
                    </p:cNvSpPr>
                    <p:nvPr/>
                  </p:nvSpPr>
                  <p:spPr bwMode="auto">
                    <a:xfrm>
                      <a:off x="2117" y="2829"/>
                      <a:ext cx="170" cy="369"/>
                    </a:xfrm>
                    <a:custGeom>
                      <a:avLst/>
                      <a:gdLst>
                        <a:gd name="T0" fmla="*/ 0 w 681"/>
                        <a:gd name="T1" fmla="*/ 0 h 1477"/>
                        <a:gd name="T2" fmla="*/ 10 w 681"/>
                        <a:gd name="T3" fmla="*/ 0 h 1477"/>
                        <a:gd name="T4" fmla="*/ 10 w 681"/>
                        <a:gd name="T5" fmla="*/ 23 h 1477"/>
                        <a:gd name="T6" fmla="*/ 0 w 681"/>
                        <a:gd name="T7" fmla="*/ 23 h 1477"/>
                        <a:gd name="T8" fmla="*/ 0 w 681"/>
                        <a:gd name="T9" fmla="*/ 0 h 1477"/>
                        <a:gd name="T10" fmla="*/ 0 60000 65536"/>
                        <a:gd name="T11" fmla="*/ 0 60000 65536"/>
                        <a:gd name="T12" fmla="*/ 0 60000 65536"/>
                        <a:gd name="T13" fmla="*/ 0 60000 65536"/>
                        <a:gd name="T14" fmla="*/ 0 60000 65536"/>
                        <a:gd name="T15" fmla="*/ 0 w 681"/>
                        <a:gd name="T16" fmla="*/ 0 h 1477"/>
                        <a:gd name="T17" fmla="*/ 681 w 681"/>
                        <a:gd name="T18" fmla="*/ 1477 h 1477"/>
                      </a:gdLst>
                      <a:ahLst/>
                      <a:cxnLst>
                        <a:cxn ang="T10">
                          <a:pos x="T0" y="T1"/>
                        </a:cxn>
                        <a:cxn ang="T11">
                          <a:pos x="T2" y="T3"/>
                        </a:cxn>
                        <a:cxn ang="T12">
                          <a:pos x="T4" y="T5"/>
                        </a:cxn>
                        <a:cxn ang="T13">
                          <a:pos x="T6" y="T7"/>
                        </a:cxn>
                        <a:cxn ang="T14">
                          <a:pos x="T8" y="T9"/>
                        </a:cxn>
                      </a:cxnLst>
                      <a:rect l="T15" t="T16" r="T17" b="T18"/>
                      <a:pathLst>
                        <a:path w="681" h="1477">
                          <a:moveTo>
                            <a:pt x="0" y="2"/>
                          </a:moveTo>
                          <a:lnTo>
                            <a:pt x="681" y="0"/>
                          </a:lnTo>
                          <a:lnTo>
                            <a:pt x="681" y="1477"/>
                          </a:lnTo>
                          <a:lnTo>
                            <a:pt x="0" y="1477"/>
                          </a:lnTo>
                          <a:lnTo>
                            <a:pt x="0" y="2"/>
                          </a:lnTo>
                          <a:close/>
                        </a:path>
                      </a:pathLst>
                    </a:custGeom>
                    <a:solidFill>
                      <a:srgbClr val="FFC08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792" name="Freeform 174"/>
                    <p:cNvSpPr>
                      <a:spLocks/>
                    </p:cNvSpPr>
                    <p:nvPr/>
                  </p:nvSpPr>
                  <p:spPr bwMode="auto">
                    <a:xfrm>
                      <a:off x="2067" y="2829"/>
                      <a:ext cx="50" cy="369"/>
                    </a:xfrm>
                    <a:custGeom>
                      <a:avLst/>
                      <a:gdLst>
                        <a:gd name="T0" fmla="*/ 3 w 199"/>
                        <a:gd name="T1" fmla="*/ 23 h 1475"/>
                        <a:gd name="T2" fmla="*/ 0 w 199"/>
                        <a:gd name="T3" fmla="*/ 21 h 1475"/>
                        <a:gd name="T4" fmla="*/ 0 w 199"/>
                        <a:gd name="T5" fmla="*/ 1 h 1475"/>
                        <a:gd name="T6" fmla="*/ 3 w 199"/>
                        <a:gd name="T7" fmla="*/ 0 h 1475"/>
                        <a:gd name="T8" fmla="*/ 3 w 199"/>
                        <a:gd name="T9" fmla="*/ 23 h 1475"/>
                        <a:gd name="T10" fmla="*/ 0 60000 65536"/>
                        <a:gd name="T11" fmla="*/ 0 60000 65536"/>
                        <a:gd name="T12" fmla="*/ 0 60000 65536"/>
                        <a:gd name="T13" fmla="*/ 0 60000 65536"/>
                        <a:gd name="T14" fmla="*/ 0 60000 65536"/>
                        <a:gd name="T15" fmla="*/ 0 w 199"/>
                        <a:gd name="T16" fmla="*/ 0 h 1475"/>
                        <a:gd name="T17" fmla="*/ 199 w 199"/>
                        <a:gd name="T18" fmla="*/ 1475 h 1475"/>
                      </a:gdLst>
                      <a:ahLst/>
                      <a:cxnLst>
                        <a:cxn ang="T10">
                          <a:pos x="T0" y="T1"/>
                        </a:cxn>
                        <a:cxn ang="T11">
                          <a:pos x="T2" y="T3"/>
                        </a:cxn>
                        <a:cxn ang="T12">
                          <a:pos x="T4" y="T5"/>
                        </a:cxn>
                        <a:cxn ang="T13">
                          <a:pos x="T6" y="T7"/>
                        </a:cxn>
                        <a:cxn ang="T14">
                          <a:pos x="T8" y="T9"/>
                        </a:cxn>
                      </a:cxnLst>
                      <a:rect l="T15" t="T16" r="T17" b="T18"/>
                      <a:pathLst>
                        <a:path w="199" h="1475">
                          <a:moveTo>
                            <a:pt x="199" y="1475"/>
                          </a:moveTo>
                          <a:lnTo>
                            <a:pt x="0" y="1305"/>
                          </a:lnTo>
                          <a:lnTo>
                            <a:pt x="0" y="85"/>
                          </a:lnTo>
                          <a:lnTo>
                            <a:pt x="199" y="0"/>
                          </a:lnTo>
                          <a:lnTo>
                            <a:pt x="199" y="1475"/>
                          </a:lnTo>
                          <a:close/>
                        </a:path>
                      </a:pathLst>
                    </a:custGeom>
                    <a:solidFill>
                      <a:srgbClr val="FFA04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grpSp>
            </p:grpSp>
            <p:grpSp>
              <p:nvGrpSpPr>
                <p:cNvPr id="239793" name="Group 175"/>
                <p:cNvGrpSpPr>
                  <a:grpSpLocks/>
                </p:cNvGrpSpPr>
                <p:nvPr/>
              </p:nvGrpSpPr>
              <p:grpSpPr bwMode="auto">
                <a:xfrm>
                  <a:off x="2714" y="2354"/>
                  <a:ext cx="277" cy="123"/>
                  <a:chOff x="2714" y="2354"/>
                  <a:chExt cx="277" cy="123"/>
                </a:xfrm>
              </p:grpSpPr>
              <p:sp>
                <p:nvSpPr>
                  <p:cNvPr id="239794" name="Freeform 176"/>
                  <p:cNvSpPr>
                    <a:spLocks/>
                  </p:cNvSpPr>
                  <p:nvPr/>
                </p:nvSpPr>
                <p:spPr bwMode="auto">
                  <a:xfrm>
                    <a:off x="2714" y="2434"/>
                    <a:ext cx="277" cy="43"/>
                  </a:xfrm>
                  <a:custGeom>
                    <a:avLst/>
                    <a:gdLst>
                      <a:gd name="T0" fmla="*/ 17 w 1107"/>
                      <a:gd name="T1" fmla="*/ 0 h 173"/>
                      <a:gd name="T2" fmla="*/ 12 w 1107"/>
                      <a:gd name="T3" fmla="*/ 3 h 173"/>
                      <a:gd name="T4" fmla="*/ 0 w 1107"/>
                      <a:gd name="T5" fmla="*/ 3 h 173"/>
                      <a:gd name="T6" fmla="*/ 6 w 1107"/>
                      <a:gd name="T7" fmla="*/ 0 h 173"/>
                      <a:gd name="T8" fmla="*/ 17 w 1107"/>
                      <a:gd name="T9" fmla="*/ 0 h 173"/>
                      <a:gd name="T10" fmla="*/ 0 60000 65536"/>
                      <a:gd name="T11" fmla="*/ 0 60000 65536"/>
                      <a:gd name="T12" fmla="*/ 0 60000 65536"/>
                      <a:gd name="T13" fmla="*/ 0 60000 65536"/>
                      <a:gd name="T14" fmla="*/ 0 60000 65536"/>
                      <a:gd name="T15" fmla="*/ 0 w 1107"/>
                      <a:gd name="T16" fmla="*/ 0 h 173"/>
                      <a:gd name="T17" fmla="*/ 1107 w 1107"/>
                      <a:gd name="T18" fmla="*/ 173 h 173"/>
                    </a:gdLst>
                    <a:ahLst/>
                    <a:cxnLst>
                      <a:cxn ang="T10">
                        <a:pos x="T0" y="T1"/>
                      </a:cxn>
                      <a:cxn ang="T11">
                        <a:pos x="T2" y="T3"/>
                      </a:cxn>
                      <a:cxn ang="T12">
                        <a:pos x="T4" y="T5"/>
                      </a:cxn>
                      <a:cxn ang="T13">
                        <a:pos x="T6" y="T7"/>
                      </a:cxn>
                      <a:cxn ang="T14">
                        <a:pos x="T8" y="T9"/>
                      </a:cxn>
                    </a:cxnLst>
                    <a:rect l="T15" t="T16" r="T17" b="T18"/>
                    <a:pathLst>
                      <a:path w="1107" h="173">
                        <a:moveTo>
                          <a:pt x="1107" y="0"/>
                        </a:moveTo>
                        <a:lnTo>
                          <a:pt x="762" y="173"/>
                        </a:lnTo>
                        <a:lnTo>
                          <a:pt x="0" y="173"/>
                        </a:lnTo>
                        <a:lnTo>
                          <a:pt x="369" y="0"/>
                        </a:lnTo>
                        <a:lnTo>
                          <a:pt x="1107" y="0"/>
                        </a:lnTo>
                        <a:close/>
                      </a:path>
                    </a:pathLst>
                  </a:custGeom>
                  <a:solidFill>
                    <a:srgbClr val="FFC08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grpSp>
                <p:nvGrpSpPr>
                  <p:cNvPr id="239795" name="Group 177"/>
                  <p:cNvGrpSpPr>
                    <a:grpSpLocks/>
                  </p:cNvGrpSpPr>
                  <p:nvPr/>
                </p:nvGrpSpPr>
                <p:grpSpPr bwMode="auto">
                  <a:xfrm>
                    <a:off x="2714" y="2354"/>
                    <a:ext cx="277" cy="123"/>
                    <a:chOff x="2714" y="2354"/>
                    <a:chExt cx="277" cy="123"/>
                  </a:xfrm>
                </p:grpSpPr>
                <p:sp>
                  <p:nvSpPr>
                    <p:cNvPr id="239796" name="Freeform 178"/>
                    <p:cNvSpPr>
                      <a:spLocks/>
                    </p:cNvSpPr>
                    <p:nvPr/>
                  </p:nvSpPr>
                  <p:spPr bwMode="auto">
                    <a:xfrm>
                      <a:off x="2806" y="2354"/>
                      <a:ext cx="185" cy="80"/>
                    </a:xfrm>
                    <a:custGeom>
                      <a:avLst/>
                      <a:gdLst>
                        <a:gd name="T0" fmla="*/ 12 w 738"/>
                        <a:gd name="T1" fmla="*/ 5 h 318"/>
                        <a:gd name="T2" fmla="*/ 12 w 738"/>
                        <a:gd name="T3" fmla="*/ 0 h 318"/>
                        <a:gd name="T4" fmla="*/ 0 w 738"/>
                        <a:gd name="T5" fmla="*/ 0 h 318"/>
                        <a:gd name="T6" fmla="*/ 0 w 738"/>
                        <a:gd name="T7" fmla="*/ 5 h 318"/>
                        <a:gd name="T8" fmla="*/ 12 w 738"/>
                        <a:gd name="T9" fmla="*/ 5 h 318"/>
                        <a:gd name="T10" fmla="*/ 0 60000 65536"/>
                        <a:gd name="T11" fmla="*/ 0 60000 65536"/>
                        <a:gd name="T12" fmla="*/ 0 60000 65536"/>
                        <a:gd name="T13" fmla="*/ 0 60000 65536"/>
                        <a:gd name="T14" fmla="*/ 0 60000 65536"/>
                        <a:gd name="T15" fmla="*/ 0 w 738"/>
                        <a:gd name="T16" fmla="*/ 0 h 318"/>
                        <a:gd name="T17" fmla="*/ 738 w 738"/>
                        <a:gd name="T18" fmla="*/ 318 h 318"/>
                      </a:gdLst>
                      <a:ahLst/>
                      <a:cxnLst>
                        <a:cxn ang="T10">
                          <a:pos x="T0" y="T1"/>
                        </a:cxn>
                        <a:cxn ang="T11">
                          <a:pos x="T2" y="T3"/>
                        </a:cxn>
                        <a:cxn ang="T12">
                          <a:pos x="T4" y="T5"/>
                        </a:cxn>
                        <a:cxn ang="T13">
                          <a:pos x="T6" y="T7"/>
                        </a:cxn>
                        <a:cxn ang="T14">
                          <a:pos x="T8" y="T9"/>
                        </a:cxn>
                      </a:cxnLst>
                      <a:rect l="T15" t="T16" r="T17" b="T18"/>
                      <a:pathLst>
                        <a:path w="738" h="318">
                          <a:moveTo>
                            <a:pt x="738" y="316"/>
                          </a:moveTo>
                          <a:lnTo>
                            <a:pt x="738" y="0"/>
                          </a:lnTo>
                          <a:lnTo>
                            <a:pt x="0" y="0"/>
                          </a:lnTo>
                          <a:lnTo>
                            <a:pt x="0" y="318"/>
                          </a:lnTo>
                          <a:lnTo>
                            <a:pt x="738" y="316"/>
                          </a:lnTo>
                          <a:close/>
                        </a:path>
                      </a:pathLst>
                    </a:custGeom>
                    <a:solidFill>
                      <a:srgbClr val="FFC08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797" name="Freeform 179"/>
                    <p:cNvSpPr>
                      <a:spLocks/>
                    </p:cNvSpPr>
                    <p:nvPr/>
                  </p:nvSpPr>
                  <p:spPr bwMode="auto">
                    <a:xfrm>
                      <a:off x="2714" y="2354"/>
                      <a:ext cx="92" cy="123"/>
                    </a:xfrm>
                    <a:custGeom>
                      <a:avLst/>
                      <a:gdLst>
                        <a:gd name="T0" fmla="*/ 6 w 369"/>
                        <a:gd name="T1" fmla="*/ 5 h 491"/>
                        <a:gd name="T2" fmla="*/ 0 w 369"/>
                        <a:gd name="T3" fmla="*/ 8 h 491"/>
                        <a:gd name="T4" fmla="*/ 0 w 369"/>
                        <a:gd name="T5" fmla="*/ 4 h 491"/>
                        <a:gd name="T6" fmla="*/ 6 w 369"/>
                        <a:gd name="T7" fmla="*/ 0 h 491"/>
                        <a:gd name="T8" fmla="*/ 6 w 369"/>
                        <a:gd name="T9" fmla="*/ 5 h 491"/>
                        <a:gd name="T10" fmla="*/ 0 60000 65536"/>
                        <a:gd name="T11" fmla="*/ 0 60000 65536"/>
                        <a:gd name="T12" fmla="*/ 0 60000 65536"/>
                        <a:gd name="T13" fmla="*/ 0 60000 65536"/>
                        <a:gd name="T14" fmla="*/ 0 60000 65536"/>
                        <a:gd name="T15" fmla="*/ 0 w 369"/>
                        <a:gd name="T16" fmla="*/ 0 h 491"/>
                        <a:gd name="T17" fmla="*/ 369 w 369"/>
                        <a:gd name="T18" fmla="*/ 491 h 491"/>
                      </a:gdLst>
                      <a:ahLst/>
                      <a:cxnLst>
                        <a:cxn ang="T10">
                          <a:pos x="T0" y="T1"/>
                        </a:cxn>
                        <a:cxn ang="T11">
                          <a:pos x="T2" y="T3"/>
                        </a:cxn>
                        <a:cxn ang="T12">
                          <a:pos x="T4" y="T5"/>
                        </a:cxn>
                        <a:cxn ang="T13">
                          <a:pos x="T6" y="T7"/>
                        </a:cxn>
                        <a:cxn ang="T14">
                          <a:pos x="T8" y="T9"/>
                        </a:cxn>
                      </a:cxnLst>
                      <a:rect l="T15" t="T16" r="T17" b="T18"/>
                      <a:pathLst>
                        <a:path w="369" h="491">
                          <a:moveTo>
                            <a:pt x="369" y="318"/>
                          </a:moveTo>
                          <a:lnTo>
                            <a:pt x="0" y="491"/>
                          </a:lnTo>
                          <a:lnTo>
                            <a:pt x="0" y="219"/>
                          </a:lnTo>
                          <a:lnTo>
                            <a:pt x="369" y="0"/>
                          </a:lnTo>
                          <a:lnTo>
                            <a:pt x="369" y="318"/>
                          </a:lnTo>
                          <a:close/>
                        </a:path>
                      </a:pathLst>
                    </a:custGeom>
                    <a:solidFill>
                      <a:srgbClr val="FFA04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grpSp>
            </p:grpSp>
            <p:grpSp>
              <p:nvGrpSpPr>
                <p:cNvPr id="239798" name="Group 180"/>
                <p:cNvGrpSpPr>
                  <a:grpSpLocks/>
                </p:cNvGrpSpPr>
                <p:nvPr/>
              </p:nvGrpSpPr>
              <p:grpSpPr bwMode="auto">
                <a:xfrm>
                  <a:off x="2596" y="2517"/>
                  <a:ext cx="287" cy="482"/>
                  <a:chOff x="2596" y="2517"/>
                  <a:chExt cx="287" cy="482"/>
                </a:xfrm>
              </p:grpSpPr>
              <p:sp>
                <p:nvSpPr>
                  <p:cNvPr id="239799" name="Freeform 181"/>
                  <p:cNvSpPr>
                    <a:spLocks/>
                  </p:cNvSpPr>
                  <p:nvPr/>
                </p:nvSpPr>
                <p:spPr bwMode="auto">
                  <a:xfrm>
                    <a:off x="2660" y="2517"/>
                    <a:ext cx="223" cy="482"/>
                  </a:xfrm>
                  <a:custGeom>
                    <a:avLst/>
                    <a:gdLst>
                      <a:gd name="T0" fmla="*/ 0 w 889"/>
                      <a:gd name="T1" fmla="*/ 0 h 1930"/>
                      <a:gd name="T2" fmla="*/ 14 w 889"/>
                      <a:gd name="T3" fmla="*/ 0 h 1930"/>
                      <a:gd name="T4" fmla="*/ 14 w 889"/>
                      <a:gd name="T5" fmla="*/ 30 h 1930"/>
                      <a:gd name="T6" fmla="*/ 0 w 889"/>
                      <a:gd name="T7" fmla="*/ 30 h 1930"/>
                      <a:gd name="T8" fmla="*/ 0 w 889"/>
                      <a:gd name="T9" fmla="*/ 0 h 1930"/>
                      <a:gd name="T10" fmla="*/ 0 60000 65536"/>
                      <a:gd name="T11" fmla="*/ 0 60000 65536"/>
                      <a:gd name="T12" fmla="*/ 0 60000 65536"/>
                      <a:gd name="T13" fmla="*/ 0 60000 65536"/>
                      <a:gd name="T14" fmla="*/ 0 60000 65536"/>
                      <a:gd name="T15" fmla="*/ 0 w 889"/>
                      <a:gd name="T16" fmla="*/ 0 h 1930"/>
                      <a:gd name="T17" fmla="*/ 889 w 889"/>
                      <a:gd name="T18" fmla="*/ 1930 h 1930"/>
                    </a:gdLst>
                    <a:ahLst/>
                    <a:cxnLst>
                      <a:cxn ang="T10">
                        <a:pos x="T0" y="T1"/>
                      </a:cxn>
                      <a:cxn ang="T11">
                        <a:pos x="T2" y="T3"/>
                      </a:cxn>
                      <a:cxn ang="T12">
                        <a:pos x="T4" y="T5"/>
                      </a:cxn>
                      <a:cxn ang="T13">
                        <a:pos x="T6" y="T7"/>
                      </a:cxn>
                      <a:cxn ang="T14">
                        <a:pos x="T8" y="T9"/>
                      </a:cxn>
                    </a:cxnLst>
                    <a:rect l="T15" t="T16" r="T17" b="T18"/>
                    <a:pathLst>
                      <a:path w="889" h="1930">
                        <a:moveTo>
                          <a:pt x="0" y="2"/>
                        </a:moveTo>
                        <a:lnTo>
                          <a:pt x="889" y="0"/>
                        </a:lnTo>
                        <a:lnTo>
                          <a:pt x="889" y="1930"/>
                        </a:lnTo>
                        <a:lnTo>
                          <a:pt x="0" y="1930"/>
                        </a:lnTo>
                        <a:lnTo>
                          <a:pt x="0" y="2"/>
                        </a:lnTo>
                        <a:close/>
                      </a:path>
                    </a:pathLst>
                  </a:custGeom>
                  <a:solidFill>
                    <a:srgbClr val="FFC08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800" name="Freeform 182"/>
                  <p:cNvSpPr>
                    <a:spLocks/>
                  </p:cNvSpPr>
                  <p:nvPr/>
                </p:nvSpPr>
                <p:spPr bwMode="auto">
                  <a:xfrm>
                    <a:off x="2596" y="2517"/>
                    <a:ext cx="64" cy="482"/>
                  </a:xfrm>
                  <a:custGeom>
                    <a:avLst/>
                    <a:gdLst>
                      <a:gd name="T0" fmla="*/ 4 w 258"/>
                      <a:gd name="T1" fmla="*/ 30 h 1928"/>
                      <a:gd name="T2" fmla="*/ 0 w 258"/>
                      <a:gd name="T3" fmla="*/ 27 h 1928"/>
                      <a:gd name="T4" fmla="*/ 0 w 258"/>
                      <a:gd name="T5" fmla="*/ 2 h 1928"/>
                      <a:gd name="T6" fmla="*/ 4 w 258"/>
                      <a:gd name="T7" fmla="*/ 0 h 1928"/>
                      <a:gd name="T8" fmla="*/ 4 w 258"/>
                      <a:gd name="T9" fmla="*/ 30 h 1928"/>
                      <a:gd name="T10" fmla="*/ 0 60000 65536"/>
                      <a:gd name="T11" fmla="*/ 0 60000 65536"/>
                      <a:gd name="T12" fmla="*/ 0 60000 65536"/>
                      <a:gd name="T13" fmla="*/ 0 60000 65536"/>
                      <a:gd name="T14" fmla="*/ 0 60000 65536"/>
                      <a:gd name="T15" fmla="*/ 0 w 258"/>
                      <a:gd name="T16" fmla="*/ 0 h 1928"/>
                      <a:gd name="T17" fmla="*/ 258 w 258"/>
                      <a:gd name="T18" fmla="*/ 1928 h 1928"/>
                    </a:gdLst>
                    <a:ahLst/>
                    <a:cxnLst>
                      <a:cxn ang="T10">
                        <a:pos x="T0" y="T1"/>
                      </a:cxn>
                      <a:cxn ang="T11">
                        <a:pos x="T2" y="T3"/>
                      </a:cxn>
                      <a:cxn ang="T12">
                        <a:pos x="T4" y="T5"/>
                      </a:cxn>
                      <a:cxn ang="T13">
                        <a:pos x="T6" y="T7"/>
                      </a:cxn>
                      <a:cxn ang="T14">
                        <a:pos x="T8" y="T9"/>
                      </a:cxn>
                    </a:cxnLst>
                    <a:rect l="T15" t="T16" r="T17" b="T18"/>
                    <a:pathLst>
                      <a:path w="258" h="1928">
                        <a:moveTo>
                          <a:pt x="258" y="1928"/>
                        </a:moveTo>
                        <a:lnTo>
                          <a:pt x="0" y="1705"/>
                        </a:lnTo>
                        <a:lnTo>
                          <a:pt x="0" y="111"/>
                        </a:lnTo>
                        <a:lnTo>
                          <a:pt x="258" y="0"/>
                        </a:lnTo>
                        <a:lnTo>
                          <a:pt x="258" y="1928"/>
                        </a:lnTo>
                        <a:close/>
                      </a:path>
                    </a:pathLst>
                  </a:custGeom>
                  <a:solidFill>
                    <a:srgbClr val="FFA04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grpSp>
            <p:grpSp>
              <p:nvGrpSpPr>
                <p:cNvPr id="239801" name="Group 183"/>
                <p:cNvGrpSpPr>
                  <a:grpSpLocks/>
                </p:cNvGrpSpPr>
                <p:nvPr/>
              </p:nvGrpSpPr>
              <p:grpSpPr bwMode="auto">
                <a:xfrm>
                  <a:off x="2693" y="2432"/>
                  <a:ext cx="304" cy="638"/>
                  <a:chOff x="2693" y="2432"/>
                  <a:chExt cx="304" cy="638"/>
                </a:xfrm>
              </p:grpSpPr>
              <p:sp>
                <p:nvSpPr>
                  <p:cNvPr id="239802" name="Rectangle 184"/>
                  <p:cNvSpPr>
                    <a:spLocks noChangeArrowheads="1"/>
                  </p:cNvSpPr>
                  <p:nvPr/>
                </p:nvSpPr>
                <p:spPr bwMode="auto">
                  <a:xfrm>
                    <a:off x="2758" y="2433"/>
                    <a:ext cx="239" cy="636"/>
                  </a:xfrm>
                  <a:prstGeom prst="rect">
                    <a:avLst/>
                  </a:prstGeom>
                  <a:solidFill>
                    <a:srgbClr val="FFC080"/>
                  </a:solidFill>
                  <a:ln w="3175">
                    <a:solidFill>
                      <a:srgbClr val="000000"/>
                    </a:solidFill>
                    <a:miter lim="800000"/>
                    <a:headEnd/>
                    <a:tailEnd/>
                  </a:ln>
                </p:spPr>
                <p:txBody>
                  <a:bodyPr/>
                  <a:lstStyle/>
                  <a:p>
                    <a:pPr algn="l" eaLnBrk="0" hangingPunct="0"/>
                    <a:endParaRPr lang="en-US" sz="2400">
                      <a:solidFill>
                        <a:schemeClr val="tx1"/>
                      </a:solidFill>
                      <a:latin typeface="Times New Roman" pitchFamily="18" charset="0"/>
                    </a:endParaRPr>
                  </a:p>
                </p:txBody>
              </p:sp>
              <p:sp>
                <p:nvSpPr>
                  <p:cNvPr id="239803" name="Freeform 185"/>
                  <p:cNvSpPr>
                    <a:spLocks/>
                  </p:cNvSpPr>
                  <p:nvPr/>
                </p:nvSpPr>
                <p:spPr bwMode="auto">
                  <a:xfrm>
                    <a:off x="2693" y="2432"/>
                    <a:ext cx="64" cy="638"/>
                  </a:xfrm>
                  <a:custGeom>
                    <a:avLst/>
                    <a:gdLst>
                      <a:gd name="T0" fmla="*/ 4 w 255"/>
                      <a:gd name="T1" fmla="*/ 0 h 2554"/>
                      <a:gd name="T2" fmla="*/ 0 w 255"/>
                      <a:gd name="T3" fmla="*/ 3 h 2554"/>
                      <a:gd name="T4" fmla="*/ 0 w 255"/>
                      <a:gd name="T5" fmla="*/ 39 h 2554"/>
                      <a:gd name="T6" fmla="*/ 4 w 255"/>
                      <a:gd name="T7" fmla="*/ 40 h 2554"/>
                      <a:gd name="T8" fmla="*/ 4 w 255"/>
                      <a:gd name="T9" fmla="*/ 0 h 2554"/>
                      <a:gd name="T10" fmla="*/ 0 60000 65536"/>
                      <a:gd name="T11" fmla="*/ 0 60000 65536"/>
                      <a:gd name="T12" fmla="*/ 0 60000 65536"/>
                      <a:gd name="T13" fmla="*/ 0 60000 65536"/>
                      <a:gd name="T14" fmla="*/ 0 60000 65536"/>
                      <a:gd name="T15" fmla="*/ 0 w 255"/>
                      <a:gd name="T16" fmla="*/ 0 h 2554"/>
                      <a:gd name="T17" fmla="*/ 255 w 255"/>
                      <a:gd name="T18" fmla="*/ 2554 h 2554"/>
                    </a:gdLst>
                    <a:ahLst/>
                    <a:cxnLst>
                      <a:cxn ang="T10">
                        <a:pos x="T0" y="T1"/>
                      </a:cxn>
                      <a:cxn ang="T11">
                        <a:pos x="T2" y="T3"/>
                      </a:cxn>
                      <a:cxn ang="T12">
                        <a:pos x="T4" y="T5"/>
                      </a:cxn>
                      <a:cxn ang="T13">
                        <a:pos x="T6" y="T7"/>
                      </a:cxn>
                      <a:cxn ang="T14">
                        <a:pos x="T8" y="T9"/>
                      </a:cxn>
                    </a:cxnLst>
                    <a:rect l="T15" t="T16" r="T17" b="T18"/>
                    <a:pathLst>
                      <a:path w="255" h="2554">
                        <a:moveTo>
                          <a:pt x="255" y="0"/>
                        </a:moveTo>
                        <a:lnTo>
                          <a:pt x="0" y="199"/>
                        </a:lnTo>
                        <a:lnTo>
                          <a:pt x="0" y="2497"/>
                        </a:lnTo>
                        <a:lnTo>
                          <a:pt x="255" y="2554"/>
                        </a:lnTo>
                        <a:lnTo>
                          <a:pt x="255" y="0"/>
                        </a:lnTo>
                        <a:close/>
                      </a:path>
                    </a:pathLst>
                  </a:custGeom>
                  <a:solidFill>
                    <a:srgbClr val="FFA04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grpSp>
            <p:grpSp>
              <p:nvGrpSpPr>
                <p:cNvPr id="239804" name="Group 186"/>
                <p:cNvGrpSpPr>
                  <a:grpSpLocks/>
                </p:cNvGrpSpPr>
                <p:nvPr/>
              </p:nvGrpSpPr>
              <p:grpSpPr bwMode="auto">
                <a:xfrm>
                  <a:off x="2187" y="3106"/>
                  <a:ext cx="319" cy="142"/>
                  <a:chOff x="2187" y="3106"/>
                  <a:chExt cx="319" cy="142"/>
                </a:xfrm>
              </p:grpSpPr>
              <p:sp>
                <p:nvSpPr>
                  <p:cNvPr id="239805" name="Freeform 187"/>
                  <p:cNvSpPr>
                    <a:spLocks/>
                  </p:cNvSpPr>
                  <p:nvPr/>
                </p:nvSpPr>
                <p:spPr bwMode="auto">
                  <a:xfrm>
                    <a:off x="2187" y="3156"/>
                    <a:ext cx="213" cy="92"/>
                  </a:xfrm>
                  <a:custGeom>
                    <a:avLst/>
                    <a:gdLst>
                      <a:gd name="T0" fmla="*/ 0 w 852"/>
                      <a:gd name="T1" fmla="*/ 0 h 368"/>
                      <a:gd name="T2" fmla="*/ 0 w 852"/>
                      <a:gd name="T3" fmla="*/ 6 h 368"/>
                      <a:gd name="T4" fmla="*/ 13 w 852"/>
                      <a:gd name="T5" fmla="*/ 6 h 368"/>
                      <a:gd name="T6" fmla="*/ 13 w 852"/>
                      <a:gd name="T7" fmla="*/ 0 h 368"/>
                      <a:gd name="T8" fmla="*/ 0 w 852"/>
                      <a:gd name="T9" fmla="*/ 0 h 368"/>
                      <a:gd name="T10" fmla="*/ 0 60000 65536"/>
                      <a:gd name="T11" fmla="*/ 0 60000 65536"/>
                      <a:gd name="T12" fmla="*/ 0 60000 65536"/>
                      <a:gd name="T13" fmla="*/ 0 60000 65536"/>
                      <a:gd name="T14" fmla="*/ 0 60000 65536"/>
                      <a:gd name="T15" fmla="*/ 0 w 852"/>
                      <a:gd name="T16" fmla="*/ 0 h 368"/>
                      <a:gd name="T17" fmla="*/ 852 w 852"/>
                      <a:gd name="T18" fmla="*/ 368 h 368"/>
                    </a:gdLst>
                    <a:ahLst/>
                    <a:cxnLst>
                      <a:cxn ang="T10">
                        <a:pos x="T0" y="T1"/>
                      </a:cxn>
                      <a:cxn ang="T11">
                        <a:pos x="T2" y="T3"/>
                      </a:cxn>
                      <a:cxn ang="T12">
                        <a:pos x="T4" y="T5"/>
                      </a:cxn>
                      <a:cxn ang="T13">
                        <a:pos x="T6" y="T7"/>
                      </a:cxn>
                      <a:cxn ang="T14">
                        <a:pos x="T8" y="T9"/>
                      </a:cxn>
                    </a:cxnLst>
                    <a:rect l="T15" t="T16" r="T17" b="T18"/>
                    <a:pathLst>
                      <a:path w="852" h="368">
                        <a:moveTo>
                          <a:pt x="0" y="3"/>
                        </a:moveTo>
                        <a:lnTo>
                          <a:pt x="0" y="368"/>
                        </a:lnTo>
                        <a:lnTo>
                          <a:pt x="852" y="368"/>
                        </a:lnTo>
                        <a:lnTo>
                          <a:pt x="852" y="0"/>
                        </a:lnTo>
                        <a:lnTo>
                          <a:pt x="0" y="3"/>
                        </a:lnTo>
                        <a:close/>
                      </a:path>
                    </a:pathLst>
                  </a:custGeom>
                  <a:solidFill>
                    <a:srgbClr val="FFA04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806" name="Freeform 188"/>
                  <p:cNvSpPr>
                    <a:spLocks/>
                  </p:cNvSpPr>
                  <p:nvPr/>
                </p:nvSpPr>
                <p:spPr bwMode="auto">
                  <a:xfrm>
                    <a:off x="2187" y="3106"/>
                    <a:ext cx="319" cy="50"/>
                  </a:xfrm>
                  <a:custGeom>
                    <a:avLst/>
                    <a:gdLst>
                      <a:gd name="T0" fmla="*/ 0 w 1277"/>
                      <a:gd name="T1" fmla="*/ 3 h 198"/>
                      <a:gd name="T2" fmla="*/ 6 w 1277"/>
                      <a:gd name="T3" fmla="*/ 0 h 198"/>
                      <a:gd name="T4" fmla="*/ 20 w 1277"/>
                      <a:gd name="T5" fmla="*/ 0 h 198"/>
                      <a:gd name="T6" fmla="*/ 13 w 1277"/>
                      <a:gd name="T7" fmla="*/ 3 h 198"/>
                      <a:gd name="T8" fmla="*/ 0 w 1277"/>
                      <a:gd name="T9" fmla="*/ 3 h 198"/>
                      <a:gd name="T10" fmla="*/ 0 60000 65536"/>
                      <a:gd name="T11" fmla="*/ 0 60000 65536"/>
                      <a:gd name="T12" fmla="*/ 0 60000 65536"/>
                      <a:gd name="T13" fmla="*/ 0 60000 65536"/>
                      <a:gd name="T14" fmla="*/ 0 60000 65536"/>
                      <a:gd name="T15" fmla="*/ 0 w 1277"/>
                      <a:gd name="T16" fmla="*/ 0 h 198"/>
                      <a:gd name="T17" fmla="*/ 1277 w 1277"/>
                      <a:gd name="T18" fmla="*/ 198 h 198"/>
                    </a:gdLst>
                    <a:ahLst/>
                    <a:cxnLst>
                      <a:cxn ang="T10">
                        <a:pos x="T0" y="T1"/>
                      </a:cxn>
                      <a:cxn ang="T11">
                        <a:pos x="T2" y="T3"/>
                      </a:cxn>
                      <a:cxn ang="T12">
                        <a:pos x="T4" y="T5"/>
                      </a:cxn>
                      <a:cxn ang="T13">
                        <a:pos x="T6" y="T7"/>
                      </a:cxn>
                      <a:cxn ang="T14">
                        <a:pos x="T8" y="T9"/>
                      </a:cxn>
                    </a:cxnLst>
                    <a:rect l="T15" t="T16" r="T17" b="T18"/>
                    <a:pathLst>
                      <a:path w="1277" h="198">
                        <a:moveTo>
                          <a:pt x="0" y="198"/>
                        </a:moveTo>
                        <a:lnTo>
                          <a:pt x="397" y="0"/>
                        </a:lnTo>
                        <a:lnTo>
                          <a:pt x="1277" y="0"/>
                        </a:lnTo>
                        <a:lnTo>
                          <a:pt x="852" y="198"/>
                        </a:lnTo>
                        <a:lnTo>
                          <a:pt x="0" y="198"/>
                        </a:lnTo>
                        <a:close/>
                      </a:path>
                    </a:pathLst>
                  </a:custGeom>
                  <a:solidFill>
                    <a:srgbClr val="FFC08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807" name="Freeform 189"/>
                  <p:cNvSpPr>
                    <a:spLocks/>
                  </p:cNvSpPr>
                  <p:nvPr/>
                </p:nvSpPr>
                <p:spPr bwMode="auto">
                  <a:xfrm>
                    <a:off x="2400" y="3106"/>
                    <a:ext cx="106" cy="142"/>
                  </a:xfrm>
                  <a:custGeom>
                    <a:avLst/>
                    <a:gdLst>
                      <a:gd name="T0" fmla="*/ 0 w 425"/>
                      <a:gd name="T1" fmla="*/ 3 h 566"/>
                      <a:gd name="T2" fmla="*/ 6 w 425"/>
                      <a:gd name="T3" fmla="*/ 0 h 566"/>
                      <a:gd name="T4" fmla="*/ 6 w 425"/>
                      <a:gd name="T5" fmla="*/ 5 h 566"/>
                      <a:gd name="T6" fmla="*/ 0 w 425"/>
                      <a:gd name="T7" fmla="*/ 9 h 566"/>
                      <a:gd name="T8" fmla="*/ 0 w 425"/>
                      <a:gd name="T9" fmla="*/ 3 h 566"/>
                      <a:gd name="T10" fmla="*/ 0 60000 65536"/>
                      <a:gd name="T11" fmla="*/ 0 60000 65536"/>
                      <a:gd name="T12" fmla="*/ 0 60000 65536"/>
                      <a:gd name="T13" fmla="*/ 0 60000 65536"/>
                      <a:gd name="T14" fmla="*/ 0 60000 65536"/>
                      <a:gd name="T15" fmla="*/ 0 w 425"/>
                      <a:gd name="T16" fmla="*/ 0 h 566"/>
                      <a:gd name="T17" fmla="*/ 425 w 425"/>
                      <a:gd name="T18" fmla="*/ 566 h 566"/>
                    </a:gdLst>
                    <a:ahLst/>
                    <a:cxnLst>
                      <a:cxn ang="T10">
                        <a:pos x="T0" y="T1"/>
                      </a:cxn>
                      <a:cxn ang="T11">
                        <a:pos x="T2" y="T3"/>
                      </a:cxn>
                      <a:cxn ang="T12">
                        <a:pos x="T4" y="T5"/>
                      </a:cxn>
                      <a:cxn ang="T13">
                        <a:pos x="T6" y="T7"/>
                      </a:cxn>
                      <a:cxn ang="T14">
                        <a:pos x="T8" y="T9"/>
                      </a:cxn>
                    </a:cxnLst>
                    <a:rect l="T15" t="T16" r="T17" b="T18"/>
                    <a:pathLst>
                      <a:path w="425" h="566">
                        <a:moveTo>
                          <a:pt x="0" y="198"/>
                        </a:moveTo>
                        <a:lnTo>
                          <a:pt x="425" y="0"/>
                        </a:lnTo>
                        <a:lnTo>
                          <a:pt x="425" y="315"/>
                        </a:lnTo>
                        <a:lnTo>
                          <a:pt x="0" y="566"/>
                        </a:lnTo>
                        <a:lnTo>
                          <a:pt x="0" y="198"/>
                        </a:lnTo>
                        <a:close/>
                      </a:path>
                    </a:pathLst>
                  </a:custGeom>
                  <a:solidFill>
                    <a:srgbClr val="FF800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grpSp>
            <p:grpSp>
              <p:nvGrpSpPr>
                <p:cNvPr id="239808" name="Group 190"/>
                <p:cNvGrpSpPr>
                  <a:grpSpLocks/>
                </p:cNvGrpSpPr>
                <p:nvPr/>
              </p:nvGrpSpPr>
              <p:grpSpPr bwMode="auto">
                <a:xfrm>
                  <a:off x="2648" y="2694"/>
                  <a:ext cx="347" cy="440"/>
                  <a:chOff x="2648" y="2694"/>
                  <a:chExt cx="347" cy="440"/>
                </a:xfrm>
              </p:grpSpPr>
              <p:sp>
                <p:nvSpPr>
                  <p:cNvPr id="239809" name="Freeform 191"/>
                  <p:cNvSpPr>
                    <a:spLocks/>
                  </p:cNvSpPr>
                  <p:nvPr/>
                </p:nvSpPr>
                <p:spPr bwMode="auto">
                  <a:xfrm>
                    <a:off x="2648" y="2696"/>
                    <a:ext cx="269" cy="438"/>
                  </a:xfrm>
                  <a:custGeom>
                    <a:avLst/>
                    <a:gdLst>
                      <a:gd name="T0" fmla="*/ 0 w 1078"/>
                      <a:gd name="T1" fmla="*/ 27 h 1748"/>
                      <a:gd name="T2" fmla="*/ 17 w 1078"/>
                      <a:gd name="T3" fmla="*/ 28 h 1748"/>
                      <a:gd name="T4" fmla="*/ 17 w 1078"/>
                      <a:gd name="T5" fmla="*/ 0 h 1748"/>
                      <a:gd name="T6" fmla="*/ 0 w 1078"/>
                      <a:gd name="T7" fmla="*/ 1 h 1748"/>
                      <a:gd name="T8" fmla="*/ 0 w 1078"/>
                      <a:gd name="T9" fmla="*/ 27 h 1748"/>
                      <a:gd name="T10" fmla="*/ 0 60000 65536"/>
                      <a:gd name="T11" fmla="*/ 0 60000 65536"/>
                      <a:gd name="T12" fmla="*/ 0 60000 65536"/>
                      <a:gd name="T13" fmla="*/ 0 60000 65536"/>
                      <a:gd name="T14" fmla="*/ 0 60000 65536"/>
                      <a:gd name="T15" fmla="*/ 0 w 1078"/>
                      <a:gd name="T16" fmla="*/ 0 h 1748"/>
                      <a:gd name="T17" fmla="*/ 1078 w 1078"/>
                      <a:gd name="T18" fmla="*/ 1748 h 1748"/>
                    </a:gdLst>
                    <a:ahLst/>
                    <a:cxnLst>
                      <a:cxn ang="T10">
                        <a:pos x="T0" y="T1"/>
                      </a:cxn>
                      <a:cxn ang="T11">
                        <a:pos x="T2" y="T3"/>
                      </a:cxn>
                      <a:cxn ang="T12">
                        <a:pos x="T4" y="T5"/>
                      </a:cxn>
                      <a:cxn ang="T13">
                        <a:pos x="T6" y="T7"/>
                      </a:cxn>
                      <a:cxn ang="T14">
                        <a:pos x="T8" y="T9"/>
                      </a:cxn>
                    </a:cxnLst>
                    <a:rect l="T15" t="T16" r="T17" b="T18"/>
                    <a:pathLst>
                      <a:path w="1078" h="1748">
                        <a:moveTo>
                          <a:pt x="0" y="1742"/>
                        </a:moveTo>
                        <a:lnTo>
                          <a:pt x="1078" y="1748"/>
                        </a:lnTo>
                        <a:lnTo>
                          <a:pt x="1078" y="0"/>
                        </a:lnTo>
                        <a:lnTo>
                          <a:pt x="0" y="76"/>
                        </a:lnTo>
                        <a:lnTo>
                          <a:pt x="0" y="1742"/>
                        </a:lnTo>
                        <a:close/>
                      </a:path>
                    </a:pathLst>
                  </a:custGeom>
                  <a:solidFill>
                    <a:srgbClr val="FFC08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810" name="Freeform 192"/>
                  <p:cNvSpPr>
                    <a:spLocks/>
                  </p:cNvSpPr>
                  <p:nvPr/>
                </p:nvSpPr>
                <p:spPr bwMode="auto">
                  <a:xfrm>
                    <a:off x="2917" y="2694"/>
                    <a:ext cx="78" cy="440"/>
                  </a:xfrm>
                  <a:custGeom>
                    <a:avLst/>
                    <a:gdLst>
                      <a:gd name="T0" fmla="*/ 0 w 313"/>
                      <a:gd name="T1" fmla="*/ 0 h 1758"/>
                      <a:gd name="T2" fmla="*/ 0 w 313"/>
                      <a:gd name="T3" fmla="*/ 28 h 1758"/>
                      <a:gd name="T4" fmla="*/ 5 w 313"/>
                      <a:gd name="T5" fmla="*/ 22 h 1758"/>
                      <a:gd name="T6" fmla="*/ 5 w 313"/>
                      <a:gd name="T7" fmla="*/ 4 h 1758"/>
                      <a:gd name="T8" fmla="*/ 0 w 313"/>
                      <a:gd name="T9" fmla="*/ 0 h 1758"/>
                      <a:gd name="T10" fmla="*/ 0 60000 65536"/>
                      <a:gd name="T11" fmla="*/ 0 60000 65536"/>
                      <a:gd name="T12" fmla="*/ 0 60000 65536"/>
                      <a:gd name="T13" fmla="*/ 0 60000 65536"/>
                      <a:gd name="T14" fmla="*/ 0 60000 65536"/>
                      <a:gd name="T15" fmla="*/ 0 w 313"/>
                      <a:gd name="T16" fmla="*/ 0 h 1758"/>
                      <a:gd name="T17" fmla="*/ 313 w 313"/>
                      <a:gd name="T18" fmla="*/ 1758 h 1758"/>
                    </a:gdLst>
                    <a:ahLst/>
                    <a:cxnLst>
                      <a:cxn ang="T10">
                        <a:pos x="T0" y="T1"/>
                      </a:cxn>
                      <a:cxn ang="T11">
                        <a:pos x="T2" y="T3"/>
                      </a:cxn>
                      <a:cxn ang="T12">
                        <a:pos x="T4" y="T5"/>
                      </a:cxn>
                      <a:cxn ang="T13">
                        <a:pos x="T6" y="T7"/>
                      </a:cxn>
                      <a:cxn ang="T14">
                        <a:pos x="T8" y="T9"/>
                      </a:cxn>
                    </a:cxnLst>
                    <a:rect l="T15" t="T16" r="T17" b="T18"/>
                    <a:pathLst>
                      <a:path w="313" h="1758">
                        <a:moveTo>
                          <a:pt x="0" y="0"/>
                        </a:moveTo>
                        <a:lnTo>
                          <a:pt x="0" y="1758"/>
                        </a:lnTo>
                        <a:lnTo>
                          <a:pt x="313" y="1418"/>
                        </a:lnTo>
                        <a:lnTo>
                          <a:pt x="313" y="228"/>
                        </a:lnTo>
                        <a:lnTo>
                          <a:pt x="0" y="0"/>
                        </a:lnTo>
                        <a:close/>
                      </a:path>
                    </a:pathLst>
                  </a:custGeom>
                  <a:solidFill>
                    <a:srgbClr val="FFA04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grpSp>
            <p:grpSp>
              <p:nvGrpSpPr>
                <p:cNvPr id="239811" name="Group 193"/>
                <p:cNvGrpSpPr>
                  <a:grpSpLocks/>
                </p:cNvGrpSpPr>
                <p:nvPr/>
              </p:nvGrpSpPr>
              <p:grpSpPr bwMode="auto">
                <a:xfrm>
                  <a:off x="2562" y="2921"/>
                  <a:ext cx="232" cy="287"/>
                  <a:chOff x="2562" y="2921"/>
                  <a:chExt cx="232" cy="287"/>
                </a:xfrm>
              </p:grpSpPr>
              <p:sp>
                <p:nvSpPr>
                  <p:cNvPr id="239812" name="Rectangle 194"/>
                  <p:cNvSpPr>
                    <a:spLocks noChangeArrowheads="1"/>
                  </p:cNvSpPr>
                  <p:nvPr/>
                </p:nvSpPr>
                <p:spPr bwMode="auto">
                  <a:xfrm>
                    <a:off x="2563" y="2960"/>
                    <a:ext cx="164" cy="246"/>
                  </a:xfrm>
                  <a:prstGeom prst="rect">
                    <a:avLst/>
                  </a:prstGeom>
                  <a:solidFill>
                    <a:srgbClr val="FFC080"/>
                  </a:solidFill>
                  <a:ln w="3175">
                    <a:solidFill>
                      <a:srgbClr val="000000"/>
                    </a:solidFill>
                    <a:miter lim="800000"/>
                    <a:headEnd/>
                    <a:tailEnd/>
                  </a:ln>
                </p:spPr>
                <p:txBody>
                  <a:bodyPr/>
                  <a:lstStyle/>
                  <a:p>
                    <a:pPr algn="l" eaLnBrk="0" hangingPunct="0"/>
                    <a:endParaRPr lang="en-US" sz="2400">
                      <a:solidFill>
                        <a:schemeClr val="tx1"/>
                      </a:solidFill>
                      <a:latin typeface="Times New Roman" pitchFamily="18" charset="0"/>
                    </a:endParaRPr>
                  </a:p>
                </p:txBody>
              </p:sp>
              <p:sp>
                <p:nvSpPr>
                  <p:cNvPr id="239813" name="Freeform 195"/>
                  <p:cNvSpPr>
                    <a:spLocks/>
                  </p:cNvSpPr>
                  <p:nvPr/>
                </p:nvSpPr>
                <p:spPr bwMode="auto">
                  <a:xfrm>
                    <a:off x="2562" y="2921"/>
                    <a:ext cx="232" cy="39"/>
                  </a:xfrm>
                  <a:custGeom>
                    <a:avLst/>
                    <a:gdLst>
                      <a:gd name="T0" fmla="*/ 0 w 929"/>
                      <a:gd name="T1" fmla="*/ 2 h 156"/>
                      <a:gd name="T2" fmla="*/ 5 w 929"/>
                      <a:gd name="T3" fmla="*/ 0 h 156"/>
                      <a:gd name="T4" fmla="*/ 14 w 929"/>
                      <a:gd name="T5" fmla="*/ 0 h 156"/>
                      <a:gd name="T6" fmla="*/ 10 w 929"/>
                      <a:gd name="T7" fmla="*/ 2 h 156"/>
                      <a:gd name="T8" fmla="*/ 0 w 929"/>
                      <a:gd name="T9" fmla="*/ 2 h 156"/>
                      <a:gd name="T10" fmla="*/ 0 60000 65536"/>
                      <a:gd name="T11" fmla="*/ 0 60000 65536"/>
                      <a:gd name="T12" fmla="*/ 0 60000 65536"/>
                      <a:gd name="T13" fmla="*/ 0 60000 65536"/>
                      <a:gd name="T14" fmla="*/ 0 60000 65536"/>
                      <a:gd name="T15" fmla="*/ 0 w 929"/>
                      <a:gd name="T16" fmla="*/ 0 h 156"/>
                      <a:gd name="T17" fmla="*/ 929 w 929"/>
                      <a:gd name="T18" fmla="*/ 156 h 156"/>
                    </a:gdLst>
                    <a:ahLst/>
                    <a:cxnLst>
                      <a:cxn ang="T10">
                        <a:pos x="T0" y="T1"/>
                      </a:cxn>
                      <a:cxn ang="T11">
                        <a:pos x="T2" y="T3"/>
                      </a:cxn>
                      <a:cxn ang="T12">
                        <a:pos x="T4" y="T5"/>
                      </a:cxn>
                      <a:cxn ang="T13">
                        <a:pos x="T6" y="T7"/>
                      </a:cxn>
                      <a:cxn ang="T14">
                        <a:pos x="T8" y="T9"/>
                      </a:cxn>
                    </a:cxnLst>
                    <a:rect l="T15" t="T16" r="T17" b="T18"/>
                    <a:pathLst>
                      <a:path w="929" h="156">
                        <a:moveTo>
                          <a:pt x="0" y="156"/>
                        </a:moveTo>
                        <a:lnTo>
                          <a:pt x="348" y="0"/>
                        </a:lnTo>
                        <a:lnTo>
                          <a:pt x="929" y="0"/>
                        </a:lnTo>
                        <a:lnTo>
                          <a:pt x="666" y="156"/>
                        </a:lnTo>
                        <a:lnTo>
                          <a:pt x="0" y="156"/>
                        </a:lnTo>
                        <a:close/>
                      </a:path>
                    </a:pathLst>
                  </a:custGeom>
                  <a:solidFill>
                    <a:srgbClr val="FFE0C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814" name="Freeform 196"/>
                  <p:cNvSpPr>
                    <a:spLocks/>
                  </p:cNvSpPr>
                  <p:nvPr/>
                </p:nvSpPr>
                <p:spPr bwMode="auto">
                  <a:xfrm>
                    <a:off x="2728" y="2921"/>
                    <a:ext cx="64" cy="287"/>
                  </a:xfrm>
                  <a:custGeom>
                    <a:avLst/>
                    <a:gdLst>
                      <a:gd name="T0" fmla="*/ 0 w 256"/>
                      <a:gd name="T1" fmla="*/ 18 h 1149"/>
                      <a:gd name="T2" fmla="*/ 4 w 256"/>
                      <a:gd name="T3" fmla="*/ 13 h 1149"/>
                      <a:gd name="T4" fmla="*/ 4 w 256"/>
                      <a:gd name="T5" fmla="*/ 0 h 1149"/>
                      <a:gd name="T6" fmla="*/ 0 w 256"/>
                      <a:gd name="T7" fmla="*/ 2 h 1149"/>
                      <a:gd name="T8" fmla="*/ 0 w 256"/>
                      <a:gd name="T9" fmla="*/ 18 h 1149"/>
                      <a:gd name="T10" fmla="*/ 0 60000 65536"/>
                      <a:gd name="T11" fmla="*/ 0 60000 65536"/>
                      <a:gd name="T12" fmla="*/ 0 60000 65536"/>
                      <a:gd name="T13" fmla="*/ 0 60000 65536"/>
                      <a:gd name="T14" fmla="*/ 0 60000 65536"/>
                      <a:gd name="T15" fmla="*/ 0 w 256"/>
                      <a:gd name="T16" fmla="*/ 0 h 1149"/>
                      <a:gd name="T17" fmla="*/ 256 w 256"/>
                      <a:gd name="T18" fmla="*/ 1149 h 1149"/>
                    </a:gdLst>
                    <a:ahLst/>
                    <a:cxnLst>
                      <a:cxn ang="T10">
                        <a:pos x="T0" y="T1"/>
                      </a:cxn>
                      <a:cxn ang="T11">
                        <a:pos x="T2" y="T3"/>
                      </a:cxn>
                      <a:cxn ang="T12">
                        <a:pos x="T4" y="T5"/>
                      </a:cxn>
                      <a:cxn ang="T13">
                        <a:pos x="T6" y="T7"/>
                      </a:cxn>
                      <a:cxn ang="T14">
                        <a:pos x="T8" y="T9"/>
                      </a:cxn>
                    </a:cxnLst>
                    <a:rect l="T15" t="T16" r="T17" b="T18"/>
                    <a:pathLst>
                      <a:path w="256" h="1149">
                        <a:moveTo>
                          <a:pt x="0" y="1149"/>
                        </a:moveTo>
                        <a:lnTo>
                          <a:pt x="256" y="873"/>
                        </a:lnTo>
                        <a:lnTo>
                          <a:pt x="256" y="0"/>
                        </a:lnTo>
                        <a:lnTo>
                          <a:pt x="0" y="156"/>
                        </a:lnTo>
                        <a:lnTo>
                          <a:pt x="0" y="1149"/>
                        </a:lnTo>
                        <a:close/>
                      </a:path>
                    </a:pathLst>
                  </a:custGeom>
                  <a:solidFill>
                    <a:srgbClr val="FFA04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grpSp>
            <p:grpSp>
              <p:nvGrpSpPr>
                <p:cNvPr id="239815" name="Group 197"/>
                <p:cNvGrpSpPr>
                  <a:grpSpLocks/>
                </p:cNvGrpSpPr>
                <p:nvPr/>
              </p:nvGrpSpPr>
              <p:grpSpPr bwMode="auto">
                <a:xfrm>
                  <a:off x="2438" y="2960"/>
                  <a:ext cx="589" cy="365"/>
                  <a:chOff x="2438" y="2960"/>
                  <a:chExt cx="589" cy="365"/>
                </a:xfrm>
              </p:grpSpPr>
              <p:sp>
                <p:nvSpPr>
                  <p:cNvPr id="239816" name="Freeform 198"/>
                  <p:cNvSpPr>
                    <a:spLocks/>
                  </p:cNvSpPr>
                  <p:nvPr/>
                </p:nvSpPr>
                <p:spPr bwMode="auto">
                  <a:xfrm>
                    <a:off x="2438" y="2960"/>
                    <a:ext cx="589" cy="365"/>
                  </a:xfrm>
                  <a:custGeom>
                    <a:avLst/>
                    <a:gdLst>
                      <a:gd name="T0" fmla="*/ 23 w 2356"/>
                      <a:gd name="T1" fmla="*/ 0 h 1461"/>
                      <a:gd name="T2" fmla="*/ 37 w 2356"/>
                      <a:gd name="T3" fmla="*/ 0 h 1461"/>
                      <a:gd name="T4" fmla="*/ 32 w 2356"/>
                      <a:gd name="T5" fmla="*/ 23 h 1461"/>
                      <a:gd name="T6" fmla="*/ 0 w 2356"/>
                      <a:gd name="T7" fmla="*/ 23 h 1461"/>
                      <a:gd name="T8" fmla="*/ 23 w 2356"/>
                      <a:gd name="T9" fmla="*/ 0 h 1461"/>
                      <a:gd name="T10" fmla="*/ 0 60000 65536"/>
                      <a:gd name="T11" fmla="*/ 0 60000 65536"/>
                      <a:gd name="T12" fmla="*/ 0 60000 65536"/>
                      <a:gd name="T13" fmla="*/ 0 60000 65536"/>
                      <a:gd name="T14" fmla="*/ 0 60000 65536"/>
                      <a:gd name="T15" fmla="*/ 0 w 2356"/>
                      <a:gd name="T16" fmla="*/ 0 h 1461"/>
                      <a:gd name="T17" fmla="*/ 2356 w 2356"/>
                      <a:gd name="T18" fmla="*/ 1461 h 1461"/>
                    </a:gdLst>
                    <a:ahLst/>
                    <a:cxnLst>
                      <a:cxn ang="T10">
                        <a:pos x="T0" y="T1"/>
                      </a:cxn>
                      <a:cxn ang="T11">
                        <a:pos x="T2" y="T3"/>
                      </a:cxn>
                      <a:cxn ang="T12">
                        <a:pos x="T4" y="T5"/>
                      </a:cxn>
                      <a:cxn ang="T13">
                        <a:pos x="T6" y="T7"/>
                      </a:cxn>
                      <a:cxn ang="T14">
                        <a:pos x="T8" y="T9"/>
                      </a:cxn>
                    </a:cxnLst>
                    <a:rect l="T15" t="T16" r="T17" b="T18"/>
                    <a:pathLst>
                      <a:path w="2356" h="1461">
                        <a:moveTo>
                          <a:pt x="1476" y="0"/>
                        </a:moveTo>
                        <a:lnTo>
                          <a:pt x="2356" y="0"/>
                        </a:lnTo>
                        <a:lnTo>
                          <a:pt x="2057" y="1461"/>
                        </a:lnTo>
                        <a:lnTo>
                          <a:pt x="0" y="1461"/>
                        </a:lnTo>
                        <a:lnTo>
                          <a:pt x="1476" y="0"/>
                        </a:lnTo>
                        <a:close/>
                      </a:path>
                    </a:pathLst>
                  </a:custGeom>
                  <a:solidFill>
                    <a:srgbClr val="C0C0C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817" name="Freeform 199"/>
                  <p:cNvSpPr>
                    <a:spLocks/>
                  </p:cNvSpPr>
                  <p:nvPr/>
                </p:nvSpPr>
                <p:spPr bwMode="auto">
                  <a:xfrm>
                    <a:off x="2952" y="2961"/>
                    <a:ext cx="75" cy="361"/>
                  </a:xfrm>
                  <a:custGeom>
                    <a:avLst/>
                    <a:gdLst>
                      <a:gd name="T0" fmla="*/ 5 w 299"/>
                      <a:gd name="T1" fmla="*/ 0 h 1443"/>
                      <a:gd name="T2" fmla="*/ 0 w 299"/>
                      <a:gd name="T3" fmla="*/ 23 h 1443"/>
                      <a:gd name="T4" fmla="*/ 5 w 299"/>
                      <a:gd name="T5" fmla="*/ 10 h 1443"/>
                      <a:gd name="T6" fmla="*/ 5 w 299"/>
                      <a:gd name="T7" fmla="*/ 0 h 1443"/>
                      <a:gd name="T8" fmla="*/ 0 60000 65536"/>
                      <a:gd name="T9" fmla="*/ 0 60000 65536"/>
                      <a:gd name="T10" fmla="*/ 0 60000 65536"/>
                      <a:gd name="T11" fmla="*/ 0 60000 65536"/>
                      <a:gd name="T12" fmla="*/ 0 w 299"/>
                      <a:gd name="T13" fmla="*/ 0 h 1443"/>
                      <a:gd name="T14" fmla="*/ 299 w 299"/>
                      <a:gd name="T15" fmla="*/ 1443 h 1443"/>
                    </a:gdLst>
                    <a:ahLst/>
                    <a:cxnLst>
                      <a:cxn ang="T8">
                        <a:pos x="T0" y="T1"/>
                      </a:cxn>
                      <a:cxn ang="T9">
                        <a:pos x="T2" y="T3"/>
                      </a:cxn>
                      <a:cxn ang="T10">
                        <a:pos x="T4" y="T5"/>
                      </a:cxn>
                      <a:cxn ang="T11">
                        <a:pos x="T6" y="T7"/>
                      </a:cxn>
                    </a:cxnLst>
                    <a:rect l="T12" t="T13" r="T14" b="T15"/>
                    <a:pathLst>
                      <a:path w="299" h="1443">
                        <a:moveTo>
                          <a:pt x="299" y="0"/>
                        </a:moveTo>
                        <a:lnTo>
                          <a:pt x="0" y="1443"/>
                        </a:lnTo>
                        <a:lnTo>
                          <a:pt x="299" y="607"/>
                        </a:lnTo>
                        <a:lnTo>
                          <a:pt x="299" y="0"/>
                        </a:lnTo>
                        <a:close/>
                      </a:path>
                    </a:pathLst>
                  </a:custGeom>
                  <a:solidFill>
                    <a:srgbClr val="80808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grpSp>
            <p:grpSp>
              <p:nvGrpSpPr>
                <p:cNvPr id="239818" name="Group 200"/>
                <p:cNvGrpSpPr>
                  <a:grpSpLocks/>
                </p:cNvGrpSpPr>
                <p:nvPr/>
              </p:nvGrpSpPr>
              <p:grpSpPr bwMode="auto">
                <a:xfrm>
                  <a:off x="3204" y="2716"/>
                  <a:ext cx="294" cy="501"/>
                  <a:chOff x="3204" y="2716"/>
                  <a:chExt cx="294" cy="501"/>
                </a:xfrm>
              </p:grpSpPr>
              <p:grpSp>
                <p:nvGrpSpPr>
                  <p:cNvPr id="239819" name="Group 201"/>
                  <p:cNvGrpSpPr>
                    <a:grpSpLocks/>
                  </p:cNvGrpSpPr>
                  <p:nvPr/>
                </p:nvGrpSpPr>
                <p:grpSpPr bwMode="auto">
                  <a:xfrm>
                    <a:off x="3204" y="2886"/>
                    <a:ext cx="248" cy="331"/>
                    <a:chOff x="3204" y="2886"/>
                    <a:chExt cx="248" cy="331"/>
                  </a:xfrm>
                </p:grpSpPr>
                <p:sp>
                  <p:nvSpPr>
                    <p:cNvPr id="239820" name="Rectangle 202"/>
                    <p:cNvSpPr>
                      <a:spLocks noChangeArrowheads="1"/>
                    </p:cNvSpPr>
                    <p:nvPr/>
                  </p:nvSpPr>
                  <p:spPr bwMode="auto">
                    <a:xfrm>
                      <a:off x="3205" y="2953"/>
                      <a:ext cx="168" cy="263"/>
                    </a:xfrm>
                    <a:prstGeom prst="rect">
                      <a:avLst/>
                    </a:prstGeom>
                    <a:solidFill>
                      <a:srgbClr val="FFC080"/>
                    </a:solidFill>
                    <a:ln w="3175">
                      <a:solidFill>
                        <a:srgbClr val="000000"/>
                      </a:solidFill>
                      <a:miter lim="800000"/>
                      <a:headEnd/>
                      <a:tailEnd/>
                    </a:ln>
                  </p:spPr>
                  <p:txBody>
                    <a:bodyPr/>
                    <a:lstStyle/>
                    <a:p>
                      <a:pPr algn="l" eaLnBrk="0" hangingPunct="0"/>
                      <a:endParaRPr lang="en-US" sz="2400">
                        <a:solidFill>
                          <a:schemeClr val="tx1"/>
                        </a:solidFill>
                        <a:latin typeface="Times New Roman" pitchFamily="18" charset="0"/>
                      </a:endParaRPr>
                    </a:p>
                  </p:txBody>
                </p:sp>
                <p:sp>
                  <p:nvSpPr>
                    <p:cNvPr id="239821" name="Freeform 203"/>
                    <p:cNvSpPr>
                      <a:spLocks/>
                    </p:cNvSpPr>
                    <p:nvPr/>
                  </p:nvSpPr>
                  <p:spPr bwMode="auto">
                    <a:xfrm>
                      <a:off x="3204" y="2886"/>
                      <a:ext cx="248" cy="66"/>
                    </a:xfrm>
                    <a:custGeom>
                      <a:avLst/>
                      <a:gdLst>
                        <a:gd name="T0" fmla="*/ 0 w 993"/>
                        <a:gd name="T1" fmla="*/ 4 h 264"/>
                        <a:gd name="T2" fmla="*/ 6 w 993"/>
                        <a:gd name="T3" fmla="*/ 0 h 264"/>
                        <a:gd name="T4" fmla="*/ 15 w 993"/>
                        <a:gd name="T5" fmla="*/ 0 h 264"/>
                        <a:gd name="T6" fmla="*/ 10 w 993"/>
                        <a:gd name="T7" fmla="*/ 4 h 264"/>
                        <a:gd name="T8" fmla="*/ 0 w 993"/>
                        <a:gd name="T9" fmla="*/ 4 h 264"/>
                        <a:gd name="T10" fmla="*/ 0 60000 65536"/>
                        <a:gd name="T11" fmla="*/ 0 60000 65536"/>
                        <a:gd name="T12" fmla="*/ 0 60000 65536"/>
                        <a:gd name="T13" fmla="*/ 0 60000 65536"/>
                        <a:gd name="T14" fmla="*/ 0 60000 65536"/>
                        <a:gd name="T15" fmla="*/ 0 w 993"/>
                        <a:gd name="T16" fmla="*/ 0 h 264"/>
                        <a:gd name="T17" fmla="*/ 993 w 993"/>
                        <a:gd name="T18" fmla="*/ 264 h 264"/>
                      </a:gdLst>
                      <a:ahLst/>
                      <a:cxnLst>
                        <a:cxn ang="T10">
                          <a:pos x="T0" y="T1"/>
                        </a:cxn>
                        <a:cxn ang="T11">
                          <a:pos x="T2" y="T3"/>
                        </a:cxn>
                        <a:cxn ang="T12">
                          <a:pos x="T4" y="T5"/>
                        </a:cxn>
                        <a:cxn ang="T13">
                          <a:pos x="T6" y="T7"/>
                        </a:cxn>
                        <a:cxn ang="T14">
                          <a:pos x="T8" y="T9"/>
                        </a:cxn>
                      </a:cxnLst>
                      <a:rect l="T15" t="T16" r="T17" b="T18"/>
                      <a:pathLst>
                        <a:path w="993" h="264">
                          <a:moveTo>
                            <a:pt x="0" y="264"/>
                          </a:moveTo>
                          <a:lnTo>
                            <a:pt x="369" y="0"/>
                          </a:lnTo>
                          <a:lnTo>
                            <a:pt x="993" y="0"/>
                          </a:lnTo>
                          <a:lnTo>
                            <a:pt x="682" y="264"/>
                          </a:lnTo>
                          <a:lnTo>
                            <a:pt x="0" y="264"/>
                          </a:lnTo>
                          <a:close/>
                        </a:path>
                      </a:pathLst>
                    </a:custGeom>
                    <a:solidFill>
                      <a:srgbClr val="FFE0C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822" name="Freeform 204"/>
                    <p:cNvSpPr>
                      <a:spLocks/>
                    </p:cNvSpPr>
                    <p:nvPr/>
                  </p:nvSpPr>
                  <p:spPr bwMode="auto">
                    <a:xfrm>
                      <a:off x="3374" y="2886"/>
                      <a:ext cx="78" cy="331"/>
                    </a:xfrm>
                    <a:custGeom>
                      <a:avLst/>
                      <a:gdLst>
                        <a:gd name="T0" fmla="*/ 5 w 311"/>
                        <a:gd name="T1" fmla="*/ 0 h 1326"/>
                        <a:gd name="T2" fmla="*/ 0 w 311"/>
                        <a:gd name="T3" fmla="*/ 4 h 1326"/>
                        <a:gd name="T4" fmla="*/ 0 w 311"/>
                        <a:gd name="T5" fmla="*/ 21 h 1326"/>
                        <a:gd name="T6" fmla="*/ 5 w 311"/>
                        <a:gd name="T7" fmla="*/ 15 h 1326"/>
                        <a:gd name="T8" fmla="*/ 5 w 311"/>
                        <a:gd name="T9" fmla="*/ 0 h 1326"/>
                        <a:gd name="T10" fmla="*/ 0 60000 65536"/>
                        <a:gd name="T11" fmla="*/ 0 60000 65536"/>
                        <a:gd name="T12" fmla="*/ 0 60000 65536"/>
                        <a:gd name="T13" fmla="*/ 0 60000 65536"/>
                        <a:gd name="T14" fmla="*/ 0 60000 65536"/>
                        <a:gd name="T15" fmla="*/ 0 w 311"/>
                        <a:gd name="T16" fmla="*/ 0 h 1326"/>
                        <a:gd name="T17" fmla="*/ 311 w 311"/>
                        <a:gd name="T18" fmla="*/ 1326 h 1326"/>
                      </a:gdLst>
                      <a:ahLst/>
                      <a:cxnLst>
                        <a:cxn ang="T10">
                          <a:pos x="T0" y="T1"/>
                        </a:cxn>
                        <a:cxn ang="T11">
                          <a:pos x="T2" y="T3"/>
                        </a:cxn>
                        <a:cxn ang="T12">
                          <a:pos x="T4" y="T5"/>
                        </a:cxn>
                        <a:cxn ang="T13">
                          <a:pos x="T6" y="T7"/>
                        </a:cxn>
                        <a:cxn ang="T14">
                          <a:pos x="T8" y="T9"/>
                        </a:cxn>
                      </a:cxnLst>
                      <a:rect l="T15" t="T16" r="T17" b="T18"/>
                      <a:pathLst>
                        <a:path w="311" h="1326">
                          <a:moveTo>
                            <a:pt x="311" y="0"/>
                          </a:moveTo>
                          <a:lnTo>
                            <a:pt x="0" y="264"/>
                          </a:lnTo>
                          <a:lnTo>
                            <a:pt x="0" y="1326"/>
                          </a:lnTo>
                          <a:lnTo>
                            <a:pt x="311" y="994"/>
                          </a:lnTo>
                          <a:lnTo>
                            <a:pt x="311" y="0"/>
                          </a:lnTo>
                          <a:close/>
                        </a:path>
                      </a:pathLst>
                    </a:custGeom>
                    <a:solidFill>
                      <a:srgbClr val="FFA04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grpSp>
              <p:grpSp>
                <p:nvGrpSpPr>
                  <p:cNvPr id="239823" name="Group 205"/>
                  <p:cNvGrpSpPr>
                    <a:grpSpLocks/>
                  </p:cNvGrpSpPr>
                  <p:nvPr/>
                </p:nvGrpSpPr>
                <p:grpSpPr bwMode="auto">
                  <a:xfrm>
                    <a:off x="3278" y="2716"/>
                    <a:ext cx="220" cy="247"/>
                    <a:chOff x="3278" y="2716"/>
                    <a:chExt cx="220" cy="247"/>
                  </a:xfrm>
                </p:grpSpPr>
                <p:sp>
                  <p:nvSpPr>
                    <p:cNvPr id="239824" name="Freeform 206"/>
                    <p:cNvSpPr>
                      <a:spLocks/>
                    </p:cNvSpPr>
                    <p:nvPr/>
                  </p:nvSpPr>
                  <p:spPr bwMode="auto">
                    <a:xfrm>
                      <a:off x="3278" y="2779"/>
                      <a:ext cx="121" cy="184"/>
                    </a:xfrm>
                    <a:custGeom>
                      <a:avLst/>
                      <a:gdLst>
                        <a:gd name="T0" fmla="*/ 0 w 482"/>
                        <a:gd name="T1" fmla="*/ 0 h 737"/>
                        <a:gd name="T2" fmla="*/ 8 w 482"/>
                        <a:gd name="T3" fmla="*/ 2 h 737"/>
                        <a:gd name="T4" fmla="*/ 8 w 482"/>
                        <a:gd name="T5" fmla="*/ 11 h 737"/>
                        <a:gd name="T6" fmla="*/ 0 w 482"/>
                        <a:gd name="T7" fmla="*/ 9 h 737"/>
                        <a:gd name="T8" fmla="*/ 0 w 482"/>
                        <a:gd name="T9" fmla="*/ 0 h 737"/>
                        <a:gd name="T10" fmla="*/ 0 60000 65536"/>
                        <a:gd name="T11" fmla="*/ 0 60000 65536"/>
                        <a:gd name="T12" fmla="*/ 0 60000 65536"/>
                        <a:gd name="T13" fmla="*/ 0 60000 65536"/>
                        <a:gd name="T14" fmla="*/ 0 60000 65536"/>
                        <a:gd name="T15" fmla="*/ 0 w 482"/>
                        <a:gd name="T16" fmla="*/ 0 h 737"/>
                        <a:gd name="T17" fmla="*/ 482 w 482"/>
                        <a:gd name="T18" fmla="*/ 737 h 737"/>
                      </a:gdLst>
                      <a:ahLst/>
                      <a:cxnLst>
                        <a:cxn ang="T10">
                          <a:pos x="T0" y="T1"/>
                        </a:cxn>
                        <a:cxn ang="T11">
                          <a:pos x="T2" y="T3"/>
                        </a:cxn>
                        <a:cxn ang="T12">
                          <a:pos x="T4" y="T5"/>
                        </a:cxn>
                        <a:cxn ang="T13">
                          <a:pos x="T6" y="T7"/>
                        </a:cxn>
                        <a:cxn ang="T14">
                          <a:pos x="T8" y="T9"/>
                        </a:cxn>
                      </a:cxnLst>
                      <a:rect l="T15" t="T16" r="T17" b="T18"/>
                      <a:pathLst>
                        <a:path w="482" h="737">
                          <a:moveTo>
                            <a:pt x="0" y="0"/>
                          </a:moveTo>
                          <a:lnTo>
                            <a:pt x="482" y="142"/>
                          </a:lnTo>
                          <a:lnTo>
                            <a:pt x="482" y="737"/>
                          </a:lnTo>
                          <a:lnTo>
                            <a:pt x="0" y="567"/>
                          </a:lnTo>
                          <a:lnTo>
                            <a:pt x="0" y="0"/>
                          </a:lnTo>
                          <a:close/>
                        </a:path>
                      </a:pathLst>
                    </a:custGeom>
                    <a:solidFill>
                      <a:srgbClr val="FFC08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825" name="Freeform 207"/>
                    <p:cNvSpPr>
                      <a:spLocks/>
                    </p:cNvSpPr>
                    <p:nvPr/>
                  </p:nvSpPr>
                  <p:spPr bwMode="auto">
                    <a:xfrm>
                      <a:off x="3278" y="2716"/>
                      <a:ext cx="220" cy="98"/>
                    </a:xfrm>
                    <a:custGeom>
                      <a:avLst/>
                      <a:gdLst>
                        <a:gd name="T0" fmla="*/ 0 w 879"/>
                        <a:gd name="T1" fmla="*/ 4 h 395"/>
                        <a:gd name="T2" fmla="*/ 8 w 879"/>
                        <a:gd name="T3" fmla="*/ 0 h 395"/>
                        <a:gd name="T4" fmla="*/ 14 w 879"/>
                        <a:gd name="T5" fmla="*/ 2 h 395"/>
                        <a:gd name="T6" fmla="*/ 8 w 879"/>
                        <a:gd name="T7" fmla="*/ 6 h 395"/>
                        <a:gd name="T8" fmla="*/ 0 w 879"/>
                        <a:gd name="T9" fmla="*/ 4 h 395"/>
                        <a:gd name="T10" fmla="*/ 0 60000 65536"/>
                        <a:gd name="T11" fmla="*/ 0 60000 65536"/>
                        <a:gd name="T12" fmla="*/ 0 60000 65536"/>
                        <a:gd name="T13" fmla="*/ 0 60000 65536"/>
                        <a:gd name="T14" fmla="*/ 0 60000 65536"/>
                        <a:gd name="T15" fmla="*/ 0 w 879"/>
                        <a:gd name="T16" fmla="*/ 0 h 395"/>
                        <a:gd name="T17" fmla="*/ 879 w 879"/>
                        <a:gd name="T18" fmla="*/ 395 h 395"/>
                      </a:gdLst>
                      <a:ahLst/>
                      <a:cxnLst>
                        <a:cxn ang="T10">
                          <a:pos x="T0" y="T1"/>
                        </a:cxn>
                        <a:cxn ang="T11">
                          <a:pos x="T2" y="T3"/>
                        </a:cxn>
                        <a:cxn ang="T12">
                          <a:pos x="T4" y="T5"/>
                        </a:cxn>
                        <a:cxn ang="T13">
                          <a:pos x="T6" y="T7"/>
                        </a:cxn>
                        <a:cxn ang="T14">
                          <a:pos x="T8" y="T9"/>
                        </a:cxn>
                      </a:cxnLst>
                      <a:rect l="T15" t="T16" r="T17" b="T18"/>
                      <a:pathLst>
                        <a:path w="879" h="395">
                          <a:moveTo>
                            <a:pt x="0" y="252"/>
                          </a:moveTo>
                          <a:lnTo>
                            <a:pt x="482" y="0"/>
                          </a:lnTo>
                          <a:lnTo>
                            <a:pt x="879" y="111"/>
                          </a:lnTo>
                          <a:lnTo>
                            <a:pt x="482" y="395"/>
                          </a:lnTo>
                          <a:lnTo>
                            <a:pt x="0" y="252"/>
                          </a:lnTo>
                          <a:close/>
                        </a:path>
                      </a:pathLst>
                    </a:custGeom>
                    <a:solidFill>
                      <a:srgbClr val="FFE0C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826" name="Freeform 208"/>
                    <p:cNvSpPr>
                      <a:spLocks/>
                    </p:cNvSpPr>
                    <p:nvPr/>
                  </p:nvSpPr>
                  <p:spPr bwMode="auto">
                    <a:xfrm>
                      <a:off x="3399" y="2744"/>
                      <a:ext cx="99" cy="219"/>
                    </a:xfrm>
                    <a:custGeom>
                      <a:avLst/>
                      <a:gdLst>
                        <a:gd name="T0" fmla="*/ 0 w 397"/>
                        <a:gd name="T1" fmla="*/ 4 h 880"/>
                        <a:gd name="T2" fmla="*/ 6 w 397"/>
                        <a:gd name="T3" fmla="*/ 0 h 880"/>
                        <a:gd name="T4" fmla="*/ 6 w 397"/>
                        <a:gd name="T5" fmla="*/ 8 h 880"/>
                        <a:gd name="T6" fmla="*/ 0 w 397"/>
                        <a:gd name="T7" fmla="*/ 14 h 880"/>
                        <a:gd name="T8" fmla="*/ 0 w 397"/>
                        <a:gd name="T9" fmla="*/ 4 h 880"/>
                        <a:gd name="T10" fmla="*/ 0 60000 65536"/>
                        <a:gd name="T11" fmla="*/ 0 60000 65536"/>
                        <a:gd name="T12" fmla="*/ 0 60000 65536"/>
                        <a:gd name="T13" fmla="*/ 0 60000 65536"/>
                        <a:gd name="T14" fmla="*/ 0 60000 65536"/>
                        <a:gd name="T15" fmla="*/ 0 w 397"/>
                        <a:gd name="T16" fmla="*/ 0 h 880"/>
                        <a:gd name="T17" fmla="*/ 397 w 397"/>
                        <a:gd name="T18" fmla="*/ 880 h 880"/>
                      </a:gdLst>
                      <a:ahLst/>
                      <a:cxnLst>
                        <a:cxn ang="T10">
                          <a:pos x="T0" y="T1"/>
                        </a:cxn>
                        <a:cxn ang="T11">
                          <a:pos x="T2" y="T3"/>
                        </a:cxn>
                        <a:cxn ang="T12">
                          <a:pos x="T4" y="T5"/>
                        </a:cxn>
                        <a:cxn ang="T13">
                          <a:pos x="T6" y="T7"/>
                        </a:cxn>
                        <a:cxn ang="T14">
                          <a:pos x="T8" y="T9"/>
                        </a:cxn>
                      </a:cxnLst>
                      <a:rect l="T15" t="T16" r="T17" b="T18"/>
                      <a:pathLst>
                        <a:path w="397" h="880">
                          <a:moveTo>
                            <a:pt x="0" y="284"/>
                          </a:moveTo>
                          <a:lnTo>
                            <a:pt x="397" y="0"/>
                          </a:lnTo>
                          <a:lnTo>
                            <a:pt x="397" y="512"/>
                          </a:lnTo>
                          <a:lnTo>
                            <a:pt x="0" y="880"/>
                          </a:lnTo>
                          <a:lnTo>
                            <a:pt x="0" y="284"/>
                          </a:lnTo>
                          <a:close/>
                        </a:path>
                      </a:pathLst>
                    </a:custGeom>
                    <a:solidFill>
                      <a:srgbClr val="FFA04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grpSp>
            </p:grpSp>
            <p:grpSp>
              <p:nvGrpSpPr>
                <p:cNvPr id="239827" name="Group 209"/>
                <p:cNvGrpSpPr>
                  <a:grpSpLocks/>
                </p:cNvGrpSpPr>
                <p:nvPr/>
              </p:nvGrpSpPr>
              <p:grpSpPr bwMode="auto">
                <a:xfrm>
                  <a:off x="2773" y="2756"/>
                  <a:ext cx="242" cy="343"/>
                  <a:chOff x="2773" y="2756"/>
                  <a:chExt cx="242" cy="343"/>
                </a:xfrm>
              </p:grpSpPr>
              <p:sp>
                <p:nvSpPr>
                  <p:cNvPr id="239828" name="Freeform 210"/>
                  <p:cNvSpPr>
                    <a:spLocks/>
                  </p:cNvSpPr>
                  <p:nvPr/>
                </p:nvSpPr>
                <p:spPr bwMode="auto">
                  <a:xfrm>
                    <a:off x="2934" y="3011"/>
                    <a:ext cx="81" cy="88"/>
                  </a:xfrm>
                  <a:custGeom>
                    <a:avLst/>
                    <a:gdLst>
                      <a:gd name="T0" fmla="*/ 0 w 325"/>
                      <a:gd name="T1" fmla="*/ 6 h 351"/>
                      <a:gd name="T2" fmla="*/ 4 w 325"/>
                      <a:gd name="T3" fmla="*/ 1 h 351"/>
                      <a:gd name="T4" fmla="*/ 5 w 325"/>
                      <a:gd name="T5" fmla="*/ 0 h 351"/>
                      <a:gd name="T6" fmla="*/ 4 w 325"/>
                      <a:gd name="T7" fmla="*/ 4 h 351"/>
                      <a:gd name="T8" fmla="*/ 0 w 325"/>
                      <a:gd name="T9" fmla="*/ 6 h 351"/>
                      <a:gd name="T10" fmla="*/ 0 60000 65536"/>
                      <a:gd name="T11" fmla="*/ 0 60000 65536"/>
                      <a:gd name="T12" fmla="*/ 0 60000 65536"/>
                      <a:gd name="T13" fmla="*/ 0 60000 65536"/>
                      <a:gd name="T14" fmla="*/ 0 60000 65536"/>
                      <a:gd name="T15" fmla="*/ 0 w 325"/>
                      <a:gd name="T16" fmla="*/ 0 h 351"/>
                      <a:gd name="T17" fmla="*/ 325 w 325"/>
                      <a:gd name="T18" fmla="*/ 351 h 351"/>
                    </a:gdLst>
                    <a:ahLst/>
                    <a:cxnLst>
                      <a:cxn ang="T10">
                        <a:pos x="T0" y="T1"/>
                      </a:cxn>
                      <a:cxn ang="T11">
                        <a:pos x="T2" y="T3"/>
                      </a:cxn>
                      <a:cxn ang="T12">
                        <a:pos x="T4" y="T5"/>
                      </a:cxn>
                      <a:cxn ang="T13">
                        <a:pos x="T6" y="T7"/>
                      </a:cxn>
                      <a:cxn ang="T14">
                        <a:pos x="T8" y="T9"/>
                      </a:cxn>
                    </a:cxnLst>
                    <a:rect l="T15" t="T16" r="T17" b="T18"/>
                    <a:pathLst>
                      <a:path w="325" h="351">
                        <a:moveTo>
                          <a:pt x="0" y="351"/>
                        </a:moveTo>
                        <a:lnTo>
                          <a:pt x="258" y="67"/>
                        </a:lnTo>
                        <a:lnTo>
                          <a:pt x="325" y="0"/>
                        </a:lnTo>
                        <a:lnTo>
                          <a:pt x="278" y="233"/>
                        </a:lnTo>
                        <a:lnTo>
                          <a:pt x="0" y="351"/>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2400">
                      <a:solidFill>
                        <a:schemeClr val="tx1"/>
                      </a:solidFill>
                      <a:latin typeface="Times New Roman" pitchFamily="18" charset="0"/>
                    </a:endParaRPr>
                  </a:p>
                </p:txBody>
              </p:sp>
              <p:sp>
                <p:nvSpPr>
                  <p:cNvPr id="239829" name="Freeform 211"/>
                  <p:cNvSpPr>
                    <a:spLocks/>
                  </p:cNvSpPr>
                  <p:nvPr/>
                </p:nvSpPr>
                <p:spPr bwMode="auto">
                  <a:xfrm>
                    <a:off x="2773" y="2756"/>
                    <a:ext cx="164" cy="341"/>
                  </a:xfrm>
                  <a:custGeom>
                    <a:avLst/>
                    <a:gdLst>
                      <a:gd name="T0" fmla="*/ 0 w 654"/>
                      <a:gd name="T1" fmla="*/ 21 h 1361"/>
                      <a:gd name="T2" fmla="*/ 10 w 654"/>
                      <a:gd name="T3" fmla="*/ 21 h 1361"/>
                      <a:gd name="T4" fmla="*/ 10 w 654"/>
                      <a:gd name="T5" fmla="*/ 0 h 1361"/>
                      <a:gd name="T6" fmla="*/ 0 w 654"/>
                      <a:gd name="T7" fmla="*/ 1 h 1361"/>
                      <a:gd name="T8" fmla="*/ 0 w 654"/>
                      <a:gd name="T9" fmla="*/ 21 h 1361"/>
                      <a:gd name="T10" fmla="*/ 0 60000 65536"/>
                      <a:gd name="T11" fmla="*/ 0 60000 65536"/>
                      <a:gd name="T12" fmla="*/ 0 60000 65536"/>
                      <a:gd name="T13" fmla="*/ 0 60000 65536"/>
                      <a:gd name="T14" fmla="*/ 0 60000 65536"/>
                      <a:gd name="T15" fmla="*/ 0 w 654"/>
                      <a:gd name="T16" fmla="*/ 0 h 1361"/>
                      <a:gd name="T17" fmla="*/ 654 w 654"/>
                      <a:gd name="T18" fmla="*/ 1361 h 1361"/>
                    </a:gdLst>
                    <a:ahLst/>
                    <a:cxnLst>
                      <a:cxn ang="T10">
                        <a:pos x="T0" y="T1"/>
                      </a:cxn>
                      <a:cxn ang="T11">
                        <a:pos x="T2" y="T3"/>
                      </a:cxn>
                      <a:cxn ang="T12">
                        <a:pos x="T4" y="T5"/>
                      </a:cxn>
                      <a:cxn ang="T13">
                        <a:pos x="T6" y="T7"/>
                      </a:cxn>
                      <a:cxn ang="T14">
                        <a:pos x="T8" y="T9"/>
                      </a:cxn>
                    </a:cxnLst>
                    <a:rect l="T15" t="T16" r="T17" b="T18"/>
                    <a:pathLst>
                      <a:path w="654" h="1361">
                        <a:moveTo>
                          <a:pt x="0" y="1307"/>
                        </a:moveTo>
                        <a:lnTo>
                          <a:pt x="654" y="1361"/>
                        </a:lnTo>
                        <a:lnTo>
                          <a:pt x="654" y="0"/>
                        </a:lnTo>
                        <a:lnTo>
                          <a:pt x="2" y="27"/>
                        </a:lnTo>
                        <a:lnTo>
                          <a:pt x="0" y="1307"/>
                        </a:lnTo>
                        <a:close/>
                      </a:path>
                    </a:pathLst>
                  </a:custGeom>
                  <a:solidFill>
                    <a:srgbClr val="FFC08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830" name="Freeform 212"/>
                  <p:cNvSpPr>
                    <a:spLocks/>
                  </p:cNvSpPr>
                  <p:nvPr/>
                </p:nvSpPr>
                <p:spPr bwMode="auto">
                  <a:xfrm>
                    <a:off x="2937" y="2757"/>
                    <a:ext cx="63" cy="340"/>
                  </a:xfrm>
                  <a:custGeom>
                    <a:avLst/>
                    <a:gdLst>
                      <a:gd name="T0" fmla="*/ 0 w 255"/>
                      <a:gd name="T1" fmla="*/ 0 h 1360"/>
                      <a:gd name="T2" fmla="*/ 4 w 255"/>
                      <a:gd name="T3" fmla="*/ 3 h 1360"/>
                      <a:gd name="T4" fmla="*/ 4 w 255"/>
                      <a:gd name="T5" fmla="*/ 17 h 1360"/>
                      <a:gd name="T6" fmla="*/ 0 w 255"/>
                      <a:gd name="T7" fmla="*/ 21 h 1360"/>
                      <a:gd name="T8" fmla="*/ 0 w 255"/>
                      <a:gd name="T9" fmla="*/ 0 h 1360"/>
                      <a:gd name="T10" fmla="*/ 0 60000 65536"/>
                      <a:gd name="T11" fmla="*/ 0 60000 65536"/>
                      <a:gd name="T12" fmla="*/ 0 60000 65536"/>
                      <a:gd name="T13" fmla="*/ 0 60000 65536"/>
                      <a:gd name="T14" fmla="*/ 0 60000 65536"/>
                      <a:gd name="T15" fmla="*/ 0 w 255"/>
                      <a:gd name="T16" fmla="*/ 0 h 1360"/>
                      <a:gd name="T17" fmla="*/ 255 w 255"/>
                      <a:gd name="T18" fmla="*/ 1360 h 1360"/>
                    </a:gdLst>
                    <a:ahLst/>
                    <a:cxnLst>
                      <a:cxn ang="T10">
                        <a:pos x="T0" y="T1"/>
                      </a:cxn>
                      <a:cxn ang="T11">
                        <a:pos x="T2" y="T3"/>
                      </a:cxn>
                      <a:cxn ang="T12">
                        <a:pos x="T4" y="T5"/>
                      </a:cxn>
                      <a:cxn ang="T13">
                        <a:pos x="T6" y="T7"/>
                      </a:cxn>
                      <a:cxn ang="T14">
                        <a:pos x="T8" y="T9"/>
                      </a:cxn>
                    </a:cxnLst>
                    <a:rect l="T15" t="T16" r="T17" b="T18"/>
                    <a:pathLst>
                      <a:path w="255" h="1360">
                        <a:moveTo>
                          <a:pt x="0" y="0"/>
                        </a:moveTo>
                        <a:lnTo>
                          <a:pt x="255" y="170"/>
                        </a:lnTo>
                        <a:lnTo>
                          <a:pt x="255" y="1077"/>
                        </a:lnTo>
                        <a:lnTo>
                          <a:pt x="0" y="1360"/>
                        </a:lnTo>
                        <a:lnTo>
                          <a:pt x="0" y="0"/>
                        </a:lnTo>
                        <a:close/>
                      </a:path>
                    </a:pathLst>
                  </a:custGeom>
                  <a:solidFill>
                    <a:srgbClr val="FFA04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grpSp>
            <p:grpSp>
              <p:nvGrpSpPr>
                <p:cNvPr id="239831" name="Group 213"/>
                <p:cNvGrpSpPr>
                  <a:grpSpLocks/>
                </p:cNvGrpSpPr>
                <p:nvPr/>
              </p:nvGrpSpPr>
              <p:grpSpPr bwMode="auto">
                <a:xfrm>
                  <a:off x="3027" y="2574"/>
                  <a:ext cx="252" cy="64"/>
                  <a:chOff x="3027" y="2574"/>
                  <a:chExt cx="252" cy="64"/>
                </a:xfrm>
              </p:grpSpPr>
              <p:sp>
                <p:nvSpPr>
                  <p:cNvPr id="239832" name="Freeform 214"/>
                  <p:cNvSpPr>
                    <a:spLocks/>
                  </p:cNvSpPr>
                  <p:nvPr/>
                </p:nvSpPr>
                <p:spPr bwMode="auto">
                  <a:xfrm>
                    <a:off x="3253" y="2617"/>
                    <a:ext cx="26" cy="12"/>
                  </a:xfrm>
                  <a:custGeom>
                    <a:avLst/>
                    <a:gdLst>
                      <a:gd name="T0" fmla="*/ 0 w 104"/>
                      <a:gd name="T1" fmla="*/ 1 h 47"/>
                      <a:gd name="T2" fmla="*/ 1 w 104"/>
                      <a:gd name="T3" fmla="*/ 0 h 47"/>
                      <a:gd name="T4" fmla="*/ 1 w 104"/>
                      <a:gd name="T5" fmla="*/ 0 h 47"/>
                      <a:gd name="T6" fmla="*/ 1 w 104"/>
                      <a:gd name="T7" fmla="*/ 0 h 47"/>
                      <a:gd name="T8" fmla="*/ 1 w 104"/>
                      <a:gd name="T9" fmla="*/ 0 h 47"/>
                      <a:gd name="T10" fmla="*/ 1 w 104"/>
                      <a:gd name="T11" fmla="*/ 0 h 47"/>
                      <a:gd name="T12" fmla="*/ 1 w 104"/>
                      <a:gd name="T13" fmla="*/ 0 h 47"/>
                      <a:gd name="T14" fmla="*/ 1 w 104"/>
                      <a:gd name="T15" fmla="*/ 0 h 47"/>
                      <a:gd name="T16" fmla="*/ 1 w 104"/>
                      <a:gd name="T17" fmla="*/ 0 h 47"/>
                      <a:gd name="T18" fmla="*/ 1 w 104"/>
                      <a:gd name="T19" fmla="*/ 0 h 47"/>
                      <a:gd name="T20" fmla="*/ 1 w 104"/>
                      <a:gd name="T21" fmla="*/ 0 h 47"/>
                      <a:gd name="T22" fmla="*/ 1 w 104"/>
                      <a:gd name="T23" fmla="*/ 0 h 47"/>
                      <a:gd name="T24" fmla="*/ 2 w 104"/>
                      <a:gd name="T25" fmla="*/ 0 h 47"/>
                      <a:gd name="T26" fmla="*/ 2 w 104"/>
                      <a:gd name="T27" fmla="*/ 0 h 47"/>
                      <a:gd name="T28" fmla="*/ 2 w 104"/>
                      <a:gd name="T29" fmla="*/ 0 h 47"/>
                      <a:gd name="T30" fmla="*/ 2 w 104"/>
                      <a:gd name="T31" fmla="*/ 0 h 47"/>
                      <a:gd name="T32" fmla="*/ 2 w 104"/>
                      <a:gd name="T33" fmla="*/ 0 h 47"/>
                      <a:gd name="T34" fmla="*/ 2 w 104"/>
                      <a:gd name="T35" fmla="*/ 1 h 47"/>
                      <a:gd name="T36" fmla="*/ 2 w 104"/>
                      <a:gd name="T37" fmla="*/ 1 h 47"/>
                      <a:gd name="T38" fmla="*/ 2 w 104"/>
                      <a:gd name="T39" fmla="*/ 1 h 47"/>
                      <a:gd name="T40" fmla="*/ 2 w 104"/>
                      <a:gd name="T41" fmla="*/ 1 h 47"/>
                      <a:gd name="T42" fmla="*/ 2 w 104"/>
                      <a:gd name="T43" fmla="*/ 1 h 47"/>
                      <a:gd name="T44" fmla="*/ 1 w 104"/>
                      <a:gd name="T45" fmla="*/ 1 h 47"/>
                      <a:gd name="T46" fmla="*/ 1 w 104"/>
                      <a:gd name="T47" fmla="*/ 1 h 47"/>
                      <a:gd name="T48" fmla="*/ 1 w 104"/>
                      <a:gd name="T49" fmla="*/ 1 h 47"/>
                      <a:gd name="T50" fmla="*/ 1 w 104"/>
                      <a:gd name="T51" fmla="*/ 1 h 47"/>
                      <a:gd name="T52" fmla="*/ 1 w 104"/>
                      <a:gd name="T53" fmla="*/ 1 h 47"/>
                      <a:gd name="T54" fmla="*/ 1 w 104"/>
                      <a:gd name="T55" fmla="*/ 1 h 47"/>
                      <a:gd name="T56" fmla="*/ 0 w 104"/>
                      <a:gd name="T57" fmla="*/ 1 h 47"/>
                      <a:gd name="T58" fmla="*/ 0 w 104"/>
                      <a:gd name="T59" fmla="*/ 1 h 4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4"/>
                      <a:gd name="T91" fmla="*/ 0 h 47"/>
                      <a:gd name="T92" fmla="*/ 104 w 104"/>
                      <a:gd name="T93" fmla="*/ 47 h 4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4" h="47">
                        <a:moveTo>
                          <a:pt x="0" y="47"/>
                        </a:moveTo>
                        <a:lnTo>
                          <a:pt x="26" y="21"/>
                        </a:lnTo>
                        <a:lnTo>
                          <a:pt x="32" y="14"/>
                        </a:lnTo>
                        <a:lnTo>
                          <a:pt x="37" y="13"/>
                        </a:lnTo>
                        <a:lnTo>
                          <a:pt x="43" y="10"/>
                        </a:lnTo>
                        <a:lnTo>
                          <a:pt x="49" y="4"/>
                        </a:lnTo>
                        <a:lnTo>
                          <a:pt x="55" y="3"/>
                        </a:lnTo>
                        <a:lnTo>
                          <a:pt x="61" y="1"/>
                        </a:lnTo>
                        <a:lnTo>
                          <a:pt x="66" y="0"/>
                        </a:lnTo>
                        <a:lnTo>
                          <a:pt x="74" y="0"/>
                        </a:lnTo>
                        <a:lnTo>
                          <a:pt x="80" y="0"/>
                        </a:lnTo>
                        <a:lnTo>
                          <a:pt x="83" y="0"/>
                        </a:lnTo>
                        <a:lnTo>
                          <a:pt x="89" y="1"/>
                        </a:lnTo>
                        <a:lnTo>
                          <a:pt x="91" y="3"/>
                        </a:lnTo>
                        <a:lnTo>
                          <a:pt x="97" y="8"/>
                        </a:lnTo>
                        <a:lnTo>
                          <a:pt x="101" y="13"/>
                        </a:lnTo>
                        <a:lnTo>
                          <a:pt x="102" y="15"/>
                        </a:lnTo>
                        <a:lnTo>
                          <a:pt x="104" y="25"/>
                        </a:lnTo>
                        <a:lnTo>
                          <a:pt x="102" y="34"/>
                        </a:lnTo>
                        <a:lnTo>
                          <a:pt x="101" y="37"/>
                        </a:lnTo>
                        <a:lnTo>
                          <a:pt x="97" y="40"/>
                        </a:lnTo>
                        <a:lnTo>
                          <a:pt x="90" y="44"/>
                        </a:lnTo>
                        <a:lnTo>
                          <a:pt x="83" y="46"/>
                        </a:lnTo>
                        <a:lnTo>
                          <a:pt x="74" y="46"/>
                        </a:lnTo>
                        <a:lnTo>
                          <a:pt x="66" y="43"/>
                        </a:lnTo>
                        <a:lnTo>
                          <a:pt x="55" y="39"/>
                        </a:lnTo>
                        <a:lnTo>
                          <a:pt x="47" y="39"/>
                        </a:lnTo>
                        <a:lnTo>
                          <a:pt x="35" y="39"/>
                        </a:lnTo>
                        <a:lnTo>
                          <a:pt x="21" y="40"/>
                        </a:lnTo>
                        <a:lnTo>
                          <a:pt x="0" y="47"/>
                        </a:lnTo>
                        <a:close/>
                      </a:path>
                    </a:pathLst>
                  </a:custGeom>
                  <a:solidFill>
                    <a:srgbClr val="C0FFFF"/>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833" name="Freeform 215"/>
                  <p:cNvSpPr>
                    <a:spLocks/>
                  </p:cNvSpPr>
                  <p:nvPr/>
                </p:nvSpPr>
                <p:spPr bwMode="auto">
                  <a:xfrm>
                    <a:off x="3027" y="2629"/>
                    <a:ext cx="17" cy="9"/>
                  </a:xfrm>
                  <a:custGeom>
                    <a:avLst/>
                    <a:gdLst>
                      <a:gd name="T0" fmla="*/ 1 w 69"/>
                      <a:gd name="T1" fmla="*/ 1 h 33"/>
                      <a:gd name="T2" fmla="*/ 1 w 69"/>
                      <a:gd name="T3" fmla="*/ 0 h 33"/>
                      <a:gd name="T4" fmla="*/ 1 w 69"/>
                      <a:gd name="T5" fmla="*/ 0 h 33"/>
                      <a:gd name="T6" fmla="*/ 1 w 69"/>
                      <a:gd name="T7" fmla="*/ 0 h 33"/>
                      <a:gd name="T8" fmla="*/ 0 w 69"/>
                      <a:gd name="T9" fmla="*/ 0 h 33"/>
                      <a:gd name="T10" fmla="*/ 0 w 69"/>
                      <a:gd name="T11" fmla="*/ 0 h 33"/>
                      <a:gd name="T12" fmla="*/ 0 w 69"/>
                      <a:gd name="T13" fmla="*/ 0 h 33"/>
                      <a:gd name="T14" fmla="*/ 0 w 69"/>
                      <a:gd name="T15" fmla="*/ 0 h 33"/>
                      <a:gd name="T16" fmla="*/ 0 w 69"/>
                      <a:gd name="T17" fmla="*/ 0 h 33"/>
                      <a:gd name="T18" fmla="*/ 0 w 69"/>
                      <a:gd name="T19" fmla="*/ 0 h 33"/>
                      <a:gd name="T20" fmla="*/ 0 w 69"/>
                      <a:gd name="T21" fmla="*/ 0 h 33"/>
                      <a:gd name="T22" fmla="*/ 0 w 69"/>
                      <a:gd name="T23" fmla="*/ 0 h 33"/>
                      <a:gd name="T24" fmla="*/ 0 w 69"/>
                      <a:gd name="T25" fmla="*/ 0 h 33"/>
                      <a:gd name="T26" fmla="*/ 0 w 69"/>
                      <a:gd name="T27" fmla="*/ 0 h 33"/>
                      <a:gd name="T28" fmla="*/ 0 w 69"/>
                      <a:gd name="T29" fmla="*/ 0 h 33"/>
                      <a:gd name="T30" fmla="*/ 0 w 69"/>
                      <a:gd name="T31" fmla="*/ 0 h 33"/>
                      <a:gd name="T32" fmla="*/ 0 w 69"/>
                      <a:gd name="T33" fmla="*/ 0 h 33"/>
                      <a:gd name="T34" fmla="*/ 0 w 69"/>
                      <a:gd name="T35" fmla="*/ 0 h 33"/>
                      <a:gd name="T36" fmla="*/ 0 w 69"/>
                      <a:gd name="T37" fmla="*/ 1 h 33"/>
                      <a:gd name="T38" fmla="*/ 0 w 69"/>
                      <a:gd name="T39" fmla="*/ 1 h 33"/>
                      <a:gd name="T40" fmla="*/ 0 w 69"/>
                      <a:gd name="T41" fmla="*/ 1 h 33"/>
                      <a:gd name="T42" fmla="*/ 0 w 69"/>
                      <a:gd name="T43" fmla="*/ 1 h 33"/>
                      <a:gd name="T44" fmla="*/ 0 w 69"/>
                      <a:gd name="T45" fmla="*/ 1 h 33"/>
                      <a:gd name="T46" fmla="*/ 0 w 69"/>
                      <a:gd name="T47" fmla="*/ 1 h 33"/>
                      <a:gd name="T48" fmla="*/ 0 w 69"/>
                      <a:gd name="T49" fmla="*/ 1 h 33"/>
                      <a:gd name="T50" fmla="*/ 0 w 69"/>
                      <a:gd name="T51" fmla="*/ 1 h 33"/>
                      <a:gd name="T52" fmla="*/ 0 w 69"/>
                      <a:gd name="T53" fmla="*/ 1 h 33"/>
                      <a:gd name="T54" fmla="*/ 1 w 69"/>
                      <a:gd name="T55" fmla="*/ 1 h 33"/>
                      <a:gd name="T56" fmla="*/ 1 w 69"/>
                      <a:gd name="T57" fmla="*/ 1 h 33"/>
                      <a:gd name="T58" fmla="*/ 1 w 69"/>
                      <a:gd name="T59" fmla="*/ 1 h 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
                      <a:gd name="T91" fmla="*/ 0 h 33"/>
                      <a:gd name="T92" fmla="*/ 69 w 69"/>
                      <a:gd name="T93" fmla="*/ 33 h 3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 h="33">
                        <a:moveTo>
                          <a:pt x="69" y="33"/>
                        </a:moveTo>
                        <a:lnTo>
                          <a:pt x="51" y="15"/>
                        </a:lnTo>
                        <a:lnTo>
                          <a:pt x="48" y="11"/>
                        </a:lnTo>
                        <a:lnTo>
                          <a:pt x="44" y="8"/>
                        </a:lnTo>
                        <a:lnTo>
                          <a:pt x="42" y="7"/>
                        </a:lnTo>
                        <a:lnTo>
                          <a:pt x="36" y="3"/>
                        </a:lnTo>
                        <a:lnTo>
                          <a:pt x="32" y="3"/>
                        </a:lnTo>
                        <a:lnTo>
                          <a:pt x="28" y="1"/>
                        </a:lnTo>
                        <a:lnTo>
                          <a:pt x="26" y="0"/>
                        </a:lnTo>
                        <a:lnTo>
                          <a:pt x="20" y="0"/>
                        </a:lnTo>
                        <a:lnTo>
                          <a:pt x="17" y="0"/>
                        </a:lnTo>
                        <a:lnTo>
                          <a:pt x="14" y="0"/>
                        </a:lnTo>
                        <a:lnTo>
                          <a:pt x="10" y="1"/>
                        </a:lnTo>
                        <a:lnTo>
                          <a:pt x="7" y="3"/>
                        </a:lnTo>
                        <a:lnTo>
                          <a:pt x="4" y="5"/>
                        </a:lnTo>
                        <a:lnTo>
                          <a:pt x="2" y="8"/>
                        </a:lnTo>
                        <a:lnTo>
                          <a:pt x="0" y="11"/>
                        </a:lnTo>
                        <a:lnTo>
                          <a:pt x="0" y="18"/>
                        </a:lnTo>
                        <a:lnTo>
                          <a:pt x="0" y="23"/>
                        </a:lnTo>
                        <a:lnTo>
                          <a:pt x="2" y="25"/>
                        </a:lnTo>
                        <a:lnTo>
                          <a:pt x="4" y="30"/>
                        </a:lnTo>
                        <a:lnTo>
                          <a:pt x="9" y="31"/>
                        </a:lnTo>
                        <a:lnTo>
                          <a:pt x="14" y="31"/>
                        </a:lnTo>
                        <a:lnTo>
                          <a:pt x="20" y="31"/>
                        </a:lnTo>
                        <a:lnTo>
                          <a:pt x="26" y="30"/>
                        </a:lnTo>
                        <a:lnTo>
                          <a:pt x="32" y="29"/>
                        </a:lnTo>
                        <a:lnTo>
                          <a:pt x="39" y="29"/>
                        </a:lnTo>
                        <a:lnTo>
                          <a:pt x="46" y="29"/>
                        </a:lnTo>
                        <a:lnTo>
                          <a:pt x="57" y="30"/>
                        </a:lnTo>
                        <a:lnTo>
                          <a:pt x="69" y="33"/>
                        </a:lnTo>
                        <a:close/>
                      </a:path>
                    </a:pathLst>
                  </a:custGeom>
                  <a:solidFill>
                    <a:srgbClr val="C0FFFF"/>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834" name="Freeform 216"/>
                  <p:cNvSpPr>
                    <a:spLocks/>
                  </p:cNvSpPr>
                  <p:nvPr/>
                </p:nvSpPr>
                <p:spPr bwMode="auto">
                  <a:xfrm>
                    <a:off x="3193" y="2574"/>
                    <a:ext cx="30" cy="22"/>
                  </a:xfrm>
                  <a:custGeom>
                    <a:avLst/>
                    <a:gdLst>
                      <a:gd name="T0" fmla="*/ 0 w 118"/>
                      <a:gd name="T1" fmla="*/ 2 h 87"/>
                      <a:gd name="T2" fmla="*/ 0 w 118"/>
                      <a:gd name="T3" fmla="*/ 1 h 87"/>
                      <a:gd name="T4" fmla="*/ 0 w 118"/>
                      <a:gd name="T5" fmla="*/ 1 h 87"/>
                      <a:gd name="T6" fmla="*/ 0 w 118"/>
                      <a:gd name="T7" fmla="*/ 1 h 87"/>
                      <a:gd name="T8" fmla="*/ 1 w 118"/>
                      <a:gd name="T9" fmla="*/ 1 h 87"/>
                      <a:gd name="T10" fmla="*/ 1 w 118"/>
                      <a:gd name="T11" fmla="*/ 0 h 87"/>
                      <a:gd name="T12" fmla="*/ 1 w 118"/>
                      <a:gd name="T13" fmla="*/ 0 h 87"/>
                      <a:gd name="T14" fmla="*/ 1 w 118"/>
                      <a:gd name="T15" fmla="*/ 0 h 87"/>
                      <a:gd name="T16" fmla="*/ 1 w 118"/>
                      <a:gd name="T17" fmla="*/ 0 h 87"/>
                      <a:gd name="T18" fmla="*/ 1 w 118"/>
                      <a:gd name="T19" fmla="*/ 0 h 87"/>
                      <a:gd name="T20" fmla="*/ 1 w 118"/>
                      <a:gd name="T21" fmla="*/ 0 h 87"/>
                      <a:gd name="T22" fmla="*/ 2 w 118"/>
                      <a:gd name="T23" fmla="*/ 0 h 87"/>
                      <a:gd name="T24" fmla="*/ 2 w 118"/>
                      <a:gd name="T25" fmla="*/ 0 h 87"/>
                      <a:gd name="T26" fmla="*/ 2 w 118"/>
                      <a:gd name="T27" fmla="*/ 0 h 87"/>
                      <a:gd name="T28" fmla="*/ 2 w 118"/>
                      <a:gd name="T29" fmla="*/ 0 h 87"/>
                      <a:gd name="T30" fmla="*/ 2 w 118"/>
                      <a:gd name="T31" fmla="*/ 0 h 87"/>
                      <a:gd name="T32" fmla="*/ 2 w 118"/>
                      <a:gd name="T33" fmla="*/ 0 h 87"/>
                      <a:gd name="T34" fmla="*/ 2 w 118"/>
                      <a:gd name="T35" fmla="*/ 0 h 87"/>
                      <a:gd name="T36" fmla="*/ 2 w 118"/>
                      <a:gd name="T37" fmla="*/ 1 h 87"/>
                      <a:gd name="T38" fmla="*/ 2 w 118"/>
                      <a:gd name="T39" fmla="*/ 1 h 87"/>
                      <a:gd name="T40" fmla="*/ 2 w 118"/>
                      <a:gd name="T41" fmla="*/ 1 h 87"/>
                      <a:gd name="T42" fmla="*/ 2 w 118"/>
                      <a:gd name="T43" fmla="*/ 1 h 87"/>
                      <a:gd name="T44" fmla="*/ 2 w 118"/>
                      <a:gd name="T45" fmla="*/ 1 h 87"/>
                      <a:gd name="T46" fmla="*/ 2 w 118"/>
                      <a:gd name="T47" fmla="*/ 1 h 87"/>
                      <a:gd name="T48" fmla="*/ 2 w 118"/>
                      <a:gd name="T49" fmla="*/ 1 h 87"/>
                      <a:gd name="T50" fmla="*/ 2 w 118"/>
                      <a:gd name="T51" fmla="*/ 1 h 87"/>
                      <a:gd name="T52" fmla="*/ 1 w 118"/>
                      <a:gd name="T53" fmla="*/ 1 h 87"/>
                      <a:gd name="T54" fmla="*/ 1 w 118"/>
                      <a:gd name="T55" fmla="*/ 1 h 87"/>
                      <a:gd name="T56" fmla="*/ 1 w 118"/>
                      <a:gd name="T57" fmla="*/ 1 h 87"/>
                      <a:gd name="T58" fmla="*/ 1 w 118"/>
                      <a:gd name="T59" fmla="*/ 1 h 87"/>
                      <a:gd name="T60" fmla="*/ 1 w 118"/>
                      <a:gd name="T61" fmla="*/ 1 h 87"/>
                      <a:gd name="T62" fmla="*/ 1 w 118"/>
                      <a:gd name="T63" fmla="*/ 1 h 87"/>
                      <a:gd name="T64" fmla="*/ 1 w 118"/>
                      <a:gd name="T65" fmla="*/ 1 h 87"/>
                      <a:gd name="T66" fmla="*/ 1 w 118"/>
                      <a:gd name="T67" fmla="*/ 1 h 87"/>
                      <a:gd name="T68" fmla="*/ 0 w 118"/>
                      <a:gd name="T69" fmla="*/ 1 h 87"/>
                      <a:gd name="T70" fmla="*/ 0 w 118"/>
                      <a:gd name="T71" fmla="*/ 1 h 87"/>
                      <a:gd name="T72" fmla="*/ 0 w 118"/>
                      <a:gd name="T73" fmla="*/ 2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8"/>
                      <a:gd name="T112" fmla="*/ 0 h 87"/>
                      <a:gd name="T113" fmla="*/ 118 w 118"/>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8" h="87">
                        <a:moveTo>
                          <a:pt x="0" y="87"/>
                        </a:moveTo>
                        <a:lnTo>
                          <a:pt x="5" y="75"/>
                        </a:lnTo>
                        <a:lnTo>
                          <a:pt x="9" y="57"/>
                        </a:lnTo>
                        <a:lnTo>
                          <a:pt x="17" y="44"/>
                        </a:lnTo>
                        <a:lnTo>
                          <a:pt x="25" y="31"/>
                        </a:lnTo>
                        <a:lnTo>
                          <a:pt x="33" y="20"/>
                        </a:lnTo>
                        <a:lnTo>
                          <a:pt x="41" y="13"/>
                        </a:lnTo>
                        <a:lnTo>
                          <a:pt x="49" y="7"/>
                        </a:lnTo>
                        <a:lnTo>
                          <a:pt x="59" y="4"/>
                        </a:lnTo>
                        <a:lnTo>
                          <a:pt x="69" y="0"/>
                        </a:lnTo>
                        <a:lnTo>
                          <a:pt x="80" y="0"/>
                        </a:lnTo>
                        <a:lnTo>
                          <a:pt x="93" y="0"/>
                        </a:lnTo>
                        <a:lnTo>
                          <a:pt x="104" y="1"/>
                        </a:lnTo>
                        <a:lnTo>
                          <a:pt x="107" y="5"/>
                        </a:lnTo>
                        <a:lnTo>
                          <a:pt x="113" y="7"/>
                        </a:lnTo>
                        <a:lnTo>
                          <a:pt x="114" y="11"/>
                        </a:lnTo>
                        <a:lnTo>
                          <a:pt x="118" y="15"/>
                        </a:lnTo>
                        <a:lnTo>
                          <a:pt x="118" y="20"/>
                        </a:lnTo>
                        <a:lnTo>
                          <a:pt x="118" y="27"/>
                        </a:lnTo>
                        <a:lnTo>
                          <a:pt x="113" y="35"/>
                        </a:lnTo>
                        <a:lnTo>
                          <a:pt x="112" y="37"/>
                        </a:lnTo>
                        <a:lnTo>
                          <a:pt x="107" y="41"/>
                        </a:lnTo>
                        <a:lnTo>
                          <a:pt x="104" y="42"/>
                        </a:lnTo>
                        <a:lnTo>
                          <a:pt x="98" y="44"/>
                        </a:lnTo>
                        <a:lnTo>
                          <a:pt x="92" y="45"/>
                        </a:lnTo>
                        <a:lnTo>
                          <a:pt x="85" y="48"/>
                        </a:lnTo>
                        <a:lnTo>
                          <a:pt x="78" y="48"/>
                        </a:lnTo>
                        <a:lnTo>
                          <a:pt x="72" y="45"/>
                        </a:lnTo>
                        <a:lnTo>
                          <a:pt x="63" y="45"/>
                        </a:lnTo>
                        <a:lnTo>
                          <a:pt x="54" y="48"/>
                        </a:lnTo>
                        <a:lnTo>
                          <a:pt x="45" y="50"/>
                        </a:lnTo>
                        <a:lnTo>
                          <a:pt x="40" y="54"/>
                        </a:lnTo>
                        <a:lnTo>
                          <a:pt x="32" y="59"/>
                        </a:lnTo>
                        <a:lnTo>
                          <a:pt x="22" y="66"/>
                        </a:lnTo>
                        <a:lnTo>
                          <a:pt x="13" y="71"/>
                        </a:lnTo>
                        <a:lnTo>
                          <a:pt x="8" y="78"/>
                        </a:lnTo>
                        <a:lnTo>
                          <a:pt x="0" y="87"/>
                        </a:lnTo>
                        <a:close/>
                      </a:path>
                    </a:pathLst>
                  </a:custGeom>
                  <a:solidFill>
                    <a:srgbClr val="C0FFFF"/>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835" name="Freeform 217"/>
                  <p:cNvSpPr>
                    <a:spLocks/>
                  </p:cNvSpPr>
                  <p:nvPr/>
                </p:nvSpPr>
                <p:spPr bwMode="auto">
                  <a:xfrm>
                    <a:off x="3062" y="2577"/>
                    <a:ext cx="29" cy="22"/>
                  </a:xfrm>
                  <a:custGeom>
                    <a:avLst/>
                    <a:gdLst>
                      <a:gd name="T0" fmla="*/ 2 w 118"/>
                      <a:gd name="T1" fmla="*/ 2 h 87"/>
                      <a:gd name="T2" fmla="*/ 2 w 118"/>
                      <a:gd name="T3" fmla="*/ 1 h 87"/>
                      <a:gd name="T4" fmla="*/ 1 w 118"/>
                      <a:gd name="T5" fmla="*/ 1 h 87"/>
                      <a:gd name="T6" fmla="*/ 1 w 118"/>
                      <a:gd name="T7" fmla="*/ 1 h 87"/>
                      <a:gd name="T8" fmla="*/ 1 w 118"/>
                      <a:gd name="T9" fmla="*/ 1 h 87"/>
                      <a:gd name="T10" fmla="*/ 1 w 118"/>
                      <a:gd name="T11" fmla="*/ 1 h 87"/>
                      <a:gd name="T12" fmla="*/ 1 w 118"/>
                      <a:gd name="T13" fmla="*/ 0 h 87"/>
                      <a:gd name="T14" fmla="*/ 1 w 118"/>
                      <a:gd name="T15" fmla="*/ 0 h 87"/>
                      <a:gd name="T16" fmla="*/ 1 w 118"/>
                      <a:gd name="T17" fmla="*/ 0 h 87"/>
                      <a:gd name="T18" fmla="*/ 1 w 118"/>
                      <a:gd name="T19" fmla="*/ 0 h 87"/>
                      <a:gd name="T20" fmla="*/ 0 w 118"/>
                      <a:gd name="T21" fmla="*/ 0 h 87"/>
                      <a:gd name="T22" fmla="*/ 0 w 118"/>
                      <a:gd name="T23" fmla="*/ 0 h 87"/>
                      <a:gd name="T24" fmla="*/ 0 w 118"/>
                      <a:gd name="T25" fmla="*/ 0 h 87"/>
                      <a:gd name="T26" fmla="*/ 0 w 118"/>
                      <a:gd name="T27" fmla="*/ 0 h 87"/>
                      <a:gd name="T28" fmla="*/ 0 w 118"/>
                      <a:gd name="T29" fmla="*/ 0 h 87"/>
                      <a:gd name="T30" fmla="*/ 0 w 118"/>
                      <a:gd name="T31" fmla="*/ 0 h 87"/>
                      <a:gd name="T32" fmla="*/ 0 w 118"/>
                      <a:gd name="T33" fmla="*/ 0 h 87"/>
                      <a:gd name="T34" fmla="*/ 0 w 118"/>
                      <a:gd name="T35" fmla="*/ 1 h 87"/>
                      <a:gd name="T36" fmla="*/ 0 w 118"/>
                      <a:gd name="T37" fmla="*/ 1 h 87"/>
                      <a:gd name="T38" fmla="*/ 0 w 118"/>
                      <a:gd name="T39" fmla="*/ 1 h 87"/>
                      <a:gd name="T40" fmla="*/ 0 w 118"/>
                      <a:gd name="T41" fmla="*/ 1 h 87"/>
                      <a:gd name="T42" fmla="*/ 0 w 118"/>
                      <a:gd name="T43" fmla="*/ 1 h 87"/>
                      <a:gd name="T44" fmla="*/ 0 w 118"/>
                      <a:gd name="T45" fmla="*/ 1 h 87"/>
                      <a:gd name="T46" fmla="*/ 0 w 118"/>
                      <a:gd name="T47" fmla="*/ 1 h 87"/>
                      <a:gd name="T48" fmla="*/ 0 w 118"/>
                      <a:gd name="T49" fmla="*/ 1 h 87"/>
                      <a:gd name="T50" fmla="*/ 0 w 118"/>
                      <a:gd name="T51" fmla="*/ 1 h 87"/>
                      <a:gd name="T52" fmla="*/ 0 w 118"/>
                      <a:gd name="T53" fmla="*/ 1 h 87"/>
                      <a:gd name="T54" fmla="*/ 1 w 118"/>
                      <a:gd name="T55" fmla="*/ 1 h 87"/>
                      <a:gd name="T56" fmla="*/ 1 w 118"/>
                      <a:gd name="T57" fmla="*/ 1 h 87"/>
                      <a:gd name="T58" fmla="*/ 1 w 118"/>
                      <a:gd name="T59" fmla="*/ 1 h 87"/>
                      <a:gd name="T60" fmla="*/ 1 w 118"/>
                      <a:gd name="T61" fmla="*/ 1 h 87"/>
                      <a:gd name="T62" fmla="*/ 1 w 118"/>
                      <a:gd name="T63" fmla="*/ 1 h 87"/>
                      <a:gd name="T64" fmla="*/ 1 w 118"/>
                      <a:gd name="T65" fmla="*/ 1 h 87"/>
                      <a:gd name="T66" fmla="*/ 1 w 118"/>
                      <a:gd name="T67" fmla="*/ 1 h 87"/>
                      <a:gd name="T68" fmla="*/ 1 w 118"/>
                      <a:gd name="T69" fmla="*/ 1 h 87"/>
                      <a:gd name="T70" fmla="*/ 2 w 118"/>
                      <a:gd name="T71" fmla="*/ 1 h 87"/>
                      <a:gd name="T72" fmla="*/ 2 w 118"/>
                      <a:gd name="T73" fmla="*/ 2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8"/>
                      <a:gd name="T112" fmla="*/ 0 h 87"/>
                      <a:gd name="T113" fmla="*/ 118 w 118"/>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8" h="87">
                        <a:moveTo>
                          <a:pt x="118" y="87"/>
                        </a:moveTo>
                        <a:lnTo>
                          <a:pt x="112" y="76"/>
                        </a:lnTo>
                        <a:lnTo>
                          <a:pt x="107" y="58"/>
                        </a:lnTo>
                        <a:lnTo>
                          <a:pt x="103" y="44"/>
                        </a:lnTo>
                        <a:lnTo>
                          <a:pt x="93" y="33"/>
                        </a:lnTo>
                        <a:lnTo>
                          <a:pt x="84" y="22"/>
                        </a:lnTo>
                        <a:lnTo>
                          <a:pt x="76" y="15"/>
                        </a:lnTo>
                        <a:lnTo>
                          <a:pt x="68" y="8"/>
                        </a:lnTo>
                        <a:lnTo>
                          <a:pt x="58" y="6"/>
                        </a:lnTo>
                        <a:lnTo>
                          <a:pt x="49" y="2"/>
                        </a:lnTo>
                        <a:lnTo>
                          <a:pt x="36" y="0"/>
                        </a:lnTo>
                        <a:lnTo>
                          <a:pt x="23" y="0"/>
                        </a:lnTo>
                        <a:lnTo>
                          <a:pt x="14" y="4"/>
                        </a:lnTo>
                        <a:lnTo>
                          <a:pt x="8" y="6"/>
                        </a:lnTo>
                        <a:lnTo>
                          <a:pt x="3" y="8"/>
                        </a:lnTo>
                        <a:lnTo>
                          <a:pt x="1" y="13"/>
                        </a:lnTo>
                        <a:lnTo>
                          <a:pt x="0" y="16"/>
                        </a:lnTo>
                        <a:lnTo>
                          <a:pt x="0" y="22"/>
                        </a:lnTo>
                        <a:lnTo>
                          <a:pt x="0" y="29"/>
                        </a:lnTo>
                        <a:lnTo>
                          <a:pt x="3" y="35"/>
                        </a:lnTo>
                        <a:lnTo>
                          <a:pt x="6" y="38"/>
                        </a:lnTo>
                        <a:lnTo>
                          <a:pt x="8" y="42"/>
                        </a:lnTo>
                        <a:lnTo>
                          <a:pt x="14" y="43"/>
                        </a:lnTo>
                        <a:lnTo>
                          <a:pt x="19" y="46"/>
                        </a:lnTo>
                        <a:lnTo>
                          <a:pt x="25" y="46"/>
                        </a:lnTo>
                        <a:lnTo>
                          <a:pt x="32" y="49"/>
                        </a:lnTo>
                        <a:lnTo>
                          <a:pt x="38" y="49"/>
                        </a:lnTo>
                        <a:lnTo>
                          <a:pt x="45" y="49"/>
                        </a:lnTo>
                        <a:lnTo>
                          <a:pt x="52" y="46"/>
                        </a:lnTo>
                        <a:lnTo>
                          <a:pt x="63" y="49"/>
                        </a:lnTo>
                        <a:lnTo>
                          <a:pt x="71" y="51"/>
                        </a:lnTo>
                        <a:lnTo>
                          <a:pt x="79" y="55"/>
                        </a:lnTo>
                        <a:lnTo>
                          <a:pt x="86" y="59"/>
                        </a:lnTo>
                        <a:lnTo>
                          <a:pt x="96" y="66"/>
                        </a:lnTo>
                        <a:lnTo>
                          <a:pt x="104" y="73"/>
                        </a:lnTo>
                        <a:lnTo>
                          <a:pt x="109" y="78"/>
                        </a:lnTo>
                        <a:lnTo>
                          <a:pt x="118" y="87"/>
                        </a:lnTo>
                        <a:close/>
                      </a:path>
                    </a:pathLst>
                  </a:custGeom>
                  <a:solidFill>
                    <a:srgbClr val="C0FFFF"/>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grpSp>
            <p:grpSp>
              <p:nvGrpSpPr>
                <p:cNvPr id="239836" name="Group 218"/>
                <p:cNvGrpSpPr>
                  <a:grpSpLocks/>
                </p:cNvGrpSpPr>
                <p:nvPr/>
              </p:nvGrpSpPr>
              <p:grpSpPr bwMode="auto">
                <a:xfrm>
                  <a:off x="2920" y="2638"/>
                  <a:ext cx="352" cy="570"/>
                  <a:chOff x="2920" y="2638"/>
                  <a:chExt cx="352" cy="570"/>
                </a:xfrm>
              </p:grpSpPr>
              <p:grpSp>
                <p:nvGrpSpPr>
                  <p:cNvPr id="239837" name="Group 219"/>
                  <p:cNvGrpSpPr>
                    <a:grpSpLocks/>
                  </p:cNvGrpSpPr>
                  <p:nvPr/>
                </p:nvGrpSpPr>
                <p:grpSpPr bwMode="auto">
                  <a:xfrm>
                    <a:off x="2995" y="2932"/>
                    <a:ext cx="168" cy="276"/>
                    <a:chOff x="2995" y="2932"/>
                    <a:chExt cx="168" cy="276"/>
                  </a:xfrm>
                </p:grpSpPr>
                <p:sp>
                  <p:nvSpPr>
                    <p:cNvPr id="239838" name="Freeform 220"/>
                    <p:cNvSpPr>
                      <a:spLocks/>
                    </p:cNvSpPr>
                    <p:nvPr/>
                  </p:nvSpPr>
                  <p:spPr bwMode="auto">
                    <a:xfrm>
                      <a:off x="3030" y="3157"/>
                      <a:ext cx="131" cy="49"/>
                    </a:xfrm>
                    <a:custGeom>
                      <a:avLst/>
                      <a:gdLst>
                        <a:gd name="T0" fmla="*/ 5 w 523"/>
                        <a:gd name="T1" fmla="*/ 0 h 195"/>
                        <a:gd name="T2" fmla="*/ 4 w 523"/>
                        <a:gd name="T3" fmla="*/ 0 h 195"/>
                        <a:gd name="T4" fmla="*/ 3 w 523"/>
                        <a:gd name="T5" fmla="*/ 0 h 195"/>
                        <a:gd name="T6" fmla="*/ 2 w 523"/>
                        <a:gd name="T7" fmla="*/ 1 h 195"/>
                        <a:gd name="T8" fmla="*/ 1 w 523"/>
                        <a:gd name="T9" fmla="*/ 1 h 195"/>
                        <a:gd name="T10" fmla="*/ 1 w 523"/>
                        <a:gd name="T11" fmla="*/ 1 h 195"/>
                        <a:gd name="T12" fmla="*/ 0 w 523"/>
                        <a:gd name="T13" fmla="*/ 1 h 195"/>
                        <a:gd name="T14" fmla="*/ 0 w 523"/>
                        <a:gd name="T15" fmla="*/ 2 h 195"/>
                        <a:gd name="T16" fmla="*/ 1 w 523"/>
                        <a:gd name="T17" fmla="*/ 3 h 195"/>
                        <a:gd name="T18" fmla="*/ 1 w 523"/>
                        <a:gd name="T19" fmla="*/ 3 h 195"/>
                        <a:gd name="T20" fmla="*/ 2 w 523"/>
                        <a:gd name="T21" fmla="*/ 3 h 195"/>
                        <a:gd name="T22" fmla="*/ 3 w 523"/>
                        <a:gd name="T23" fmla="*/ 3 h 195"/>
                        <a:gd name="T24" fmla="*/ 4 w 523"/>
                        <a:gd name="T25" fmla="*/ 3 h 195"/>
                        <a:gd name="T26" fmla="*/ 5 w 523"/>
                        <a:gd name="T27" fmla="*/ 2 h 195"/>
                        <a:gd name="T28" fmla="*/ 5 w 523"/>
                        <a:gd name="T29" fmla="*/ 3 h 195"/>
                        <a:gd name="T30" fmla="*/ 6 w 523"/>
                        <a:gd name="T31" fmla="*/ 3 h 195"/>
                        <a:gd name="T32" fmla="*/ 7 w 523"/>
                        <a:gd name="T33" fmla="*/ 3 h 195"/>
                        <a:gd name="T34" fmla="*/ 7 w 523"/>
                        <a:gd name="T35" fmla="*/ 3 h 195"/>
                        <a:gd name="T36" fmla="*/ 8 w 523"/>
                        <a:gd name="T37" fmla="*/ 3 h 195"/>
                        <a:gd name="T38" fmla="*/ 8 w 523"/>
                        <a:gd name="T39" fmla="*/ 2 h 195"/>
                        <a:gd name="T40" fmla="*/ 8 w 523"/>
                        <a:gd name="T41" fmla="*/ 2 h 195"/>
                        <a:gd name="T42" fmla="*/ 8 w 523"/>
                        <a:gd name="T43" fmla="*/ 2 h 195"/>
                        <a:gd name="T44" fmla="*/ 8 w 523"/>
                        <a:gd name="T45" fmla="*/ 1 h 195"/>
                        <a:gd name="T46" fmla="*/ 8 w 523"/>
                        <a:gd name="T47" fmla="*/ 1 h 195"/>
                        <a:gd name="T48" fmla="*/ 8 w 523"/>
                        <a:gd name="T49" fmla="*/ 0 h 195"/>
                        <a:gd name="T50" fmla="*/ 6 w 523"/>
                        <a:gd name="T51" fmla="*/ 0 h 195"/>
                        <a:gd name="T52" fmla="*/ 5 w 523"/>
                        <a:gd name="T53" fmla="*/ 0 h 19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3"/>
                        <a:gd name="T82" fmla="*/ 0 h 195"/>
                        <a:gd name="T83" fmla="*/ 523 w 523"/>
                        <a:gd name="T84" fmla="*/ 195 h 19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3" h="195">
                          <a:moveTo>
                            <a:pt x="293" y="0"/>
                          </a:moveTo>
                          <a:lnTo>
                            <a:pt x="242" y="20"/>
                          </a:lnTo>
                          <a:lnTo>
                            <a:pt x="188" y="20"/>
                          </a:lnTo>
                          <a:lnTo>
                            <a:pt x="127" y="24"/>
                          </a:lnTo>
                          <a:lnTo>
                            <a:pt x="47" y="40"/>
                          </a:lnTo>
                          <a:lnTo>
                            <a:pt x="23" y="57"/>
                          </a:lnTo>
                          <a:lnTo>
                            <a:pt x="0" y="74"/>
                          </a:lnTo>
                          <a:lnTo>
                            <a:pt x="0" y="121"/>
                          </a:lnTo>
                          <a:lnTo>
                            <a:pt x="23" y="154"/>
                          </a:lnTo>
                          <a:lnTo>
                            <a:pt x="70" y="171"/>
                          </a:lnTo>
                          <a:lnTo>
                            <a:pt x="141" y="182"/>
                          </a:lnTo>
                          <a:lnTo>
                            <a:pt x="205" y="182"/>
                          </a:lnTo>
                          <a:lnTo>
                            <a:pt x="269" y="171"/>
                          </a:lnTo>
                          <a:lnTo>
                            <a:pt x="329" y="138"/>
                          </a:lnTo>
                          <a:lnTo>
                            <a:pt x="333" y="171"/>
                          </a:lnTo>
                          <a:lnTo>
                            <a:pt x="380" y="188"/>
                          </a:lnTo>
                          <a:lnTo>
                            <a:pt x="431" y="195"/>
                          </a:lnTo>
                          <a:lnTo>
                            <a:pt x="467" y="192"/>
                          </a:lnTo>
                          <a:lnTo>
                            <a:pt x="517" y="178"/>
                          </a:lnTo>
                          <a:lnTo>
                            <a:pt x="523" y="144"/>
                          </a:lnTo>
                          <a:lnTo>
                            <a:pt x="517" y="131"/>
                          </a:lnTo>
                          <a:lnTo>
                            <a:pt x="521" y="110"/>
                          </a:lnTo>
                          <a:lnTo>
                            <a:pt x="517" y="68"/>
                          </a:lnTo>
                          <a:lnTo>
                            <a:pt x="511" y="34"/>
                          </a:lnTo>
                          <a:lnTo>
                            <a:pt x="477" y="0"/>
                          </a:lnTo>
                          <a:lnTo>
                            <a:pt x="370" y="10"/>
                          </a:lnTo>
                          <a:lnTo>
                            <a:pt x="293" y="0"/>
                          </a:lnTo>
                          <a:close/>
                        </a:path>
                      </a:pathLst>
                    </a:custGeom>
                    <a:solidFill>
                      <a:srgbClr val="40200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839" name="Freeform 221"/>
                    <p:cNvSpPr>
                      <a:spLocks/>
                    </p:cNvSpPr>
                    <p:nvPr/>
                  </p:nvSpPr>
                  <p:spPr bwMode="auto">
                    <a:xfrm>
                      <a:off x="2995" y="3157"/>
                      <a:ext cx="139" cy="51"/>
                    </a:xfrm>
                    <a:custGeom>
                      <a:avLst/>
                      <a:gdLst>
                        <a:gd name="T0" fmla="*/ 5 w 554"/>
                        <a:gd name="T1" fmla="*/ 0 h 205"/>
                        <a:gd name="T2" fmla="*/ 4 w 554"/>
                        <a:gd name="T3" fmla="*/ 0 h 205"/>
                        <a:gd name="T4" fmla="*/ 3 w 554"/>
                        <a:gd name="T5" fmla="*/ 0 h 205"/>
                        <a:gd name="T6" fmla="*/ 2 w 554"/>
                        <a:gd name="T7" fmla="*/ 0 h 205"/>
                        <a:gd name="T8" fmla="*/ 1 w 554"/>
                        <a:gd name="T9" fmla="*/ 0 h 205"/>
                        <a:gd name="T10" fmla="*/ 1 w 554"/>
                        <a:gd name="T11" fmla="*/ 1 h 205"/>
                        <a:gd name="T12" fmla="*/ 0 w 554"/>
                        <a:gd name="T13" fmla="*/ 1 h 205"/>
                        <a:gd name="T14" fmla="*/ 0 w 554"/>
                        <a:gd name="T15" fmla="*/ 2 h 205"/>
                        <a:gd name="T16" fmla="*/ 1 w 554"/>
                        <a:gd name="T17" fmla="*/ 2 h 205"/>
                        <a:gd name="T18" fmla="*/ 1 w 554"/>
                        <a:gd name="T19" fmla="*/ 3 h 205"/>
                        <a:gd name="T20" fmla="*/ 3 w 554"/>
                        <a:gd name="T21" fmla="*/ 3 h 205"/>
                        <a:gd name="T22" fmla="*/ 4 w 554"/>
                        <a:gd name="T23" fmla="*/ 3 h 205"/>
                        <a:gd name="T24" fmla="*/ 5 w 554"/>
                        <a:gd name="T25" fmla="*/ 3 h 205"/>
                        <a:gd name="T26" fmla="*/ 6 w 554"/>
                        <a:gd name="T27" fmla="*/ 2 h 205"/>
                        <a:gd name="T28" fmla="*/ 6 w 554"/>
                        <a:gd name="T29" fmla="*/ 3 h 205"/>
                        <a:gd name="T30" fmla="*/ 6 w 554"/>
                        <a:gd name="T31" fmla="*/ 3 h 205"/>
                        <a:gd name="T32" fmla="*/ 7 w 554"/>
                        <a:gd name="T33" fmla="*/ 3 h 205"/>
                        <a:gd name="T34" fmla="*/ 8 w 554"/>
                        <a:gd name="T35" fmla="*/ 3 h 205"/>
                        <a:gd name="T36" fmla="*/ 9 w 554"/>
                        <a:gd name="T37" fmla="*/ 3 h 205"/>
                        <a:gd name="T38" fmla="*/ 9 w 554"/>
                        <a:gd name="T39" fmla="*/ 2 h 205"/>
                        <a:gd name="T40" fmla="*/ 9 w 554"/>
                        <a:gd name="T41" fmla="*/ 2 h 205"/>
                        <a:gd name="T42" fmla="*/ 9 w 554"/>
                        <a:gd name="T43" fmla="*/ 2 h 205"/>
                        <a:gd name="T44" fmla="*/ 9 w 554"/>
                        <a:gd name="T45" fmla="*/ 1 h 205"/>
                        <a:gd name="T46" fmla="*/ 9 w 554"/>
                        <a:gd name="T47" fmla="*/ 0 h 205"/>
                        <a:gd name="T48" fmla="*/ 8 w 554"/>
                        <a:gd name="T49" fmla="*/ 0 h 205"/>
                        <a:gd name="T50" fmla="*/ 6 w 554"/>
                        <a:gd name="T51" fmla="*/ 0 h 205"/>
                        <a:gd name="T52" fmla="*/ 5 w 554"/>
                        <a:gd name="T53" fmla="*/ 0 h 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54"/>
                        <a:gd name="T82" fmla="*/ 0 h 205"/>
                        <a:gd name="T83" fmla="*/ 554 w 554"/>
                        <a:gd name="T84" fmla="*/ 205 h 20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54" h="205">
                          <a:moveTo>
                            <a:pt x="309" y="0"/>
                          </a:moveTo>
                          <a:lnTo>
                            <a:pt x="256" y="21"/>
                          </a:lnTo>
                          <a:lnTo>
                            <a:pt x="200" y="21"/>
                          </a:lnTo>
                          <a:lnTo>
                            <a:pt x="135" y="25"/>
                          </a:lnTo>
                          <a:lnTo>
                            <a:pt x="50" y="41"/>
                          </a:lnTo>
                          <a:lnTo>
                            <a:pt x="25" y="60"/>
                          </a:lnTo>
                          <a:lnTo>
                            <a:pt x="0" y="78"/>
                          </a:lnTo>
                          <a:lnTo>
                            <a:pt x="0" y="127"/>
                          </a:lnTo>
                          <a:lnTo>
                            <a:pt x="25" y="162"/>
                          </a:lnTo>
                          <a:lnTo>
                            <a:pt x="74" y="180"/>
                          </a:lnTo>
                          <a:lnTo>
                            <a:pt x="150" y="192"/>
                          </a:lnTo>
                          <a:lnTo>
                            <a:pt x="217" y="192"/>
                          </a:lnTo>
                          <a:lnTo>
                            <a:pt x="284" y="180"/>
                          </a:lnTo>
                          <a:lnTo>
                            <a:pt x="349" y="145"/>
                          </a:lnTo>
                          <a:lnTo>
                            <a:pt x="352" y="180"/>
                          </a:lnTo>
                          <a:lnTo>
                            <a:pt x="402" y="198"/>
                          </a:lnTo>
                          <a:lnTo>
                            <a:pt x="455" y="205"/>
                          </a:lnTo>
                          <a:lnTo>
                            <a:pt x="494" y="202"/>
                          </a:lnTo>
                          <a:lnTo>
                            <a:pt x="547" y="187"/>
                          </a:lnTo>
                          <a:lnTo>
                            <a:pt x="554" y="152"/>
                          </a:lnTo>
                          <a:lnTo>
                            <a:pt x="547" y="137"/>
                          </a:lnTo>
                          <a:lnTo>
                            <a:pt x="551" y="117"/>
                          </a:lnTo>
                          <a:lnTo>
                            <a:pt x="547" y="71"/>
                          </a:lnTo>
                          <a:lnTo>
                            <a:pt x="541" y="35"/>
                          </a:lnTo>
                          <a:lnTo>
                            <a:pt x="504" y="0"/>
                          </a:lnTo>
                          <a:lnTo>
                            <a:pt x="390" y="10"/>
                          </a:lnTo>
                          <a:lnTo>
                            <a:pt x="309" y="0"/>
                          </a:lnTo>
                          <a:close/>
                        </a:path>
                      </a:pathLst>
                    </a:custGeom>
                    <a:solidFill>
                      <a:srgbClr val="60300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840" name="Freeform 222"/>
                    <p:cNvSpPr>
                      <a:spLocks/>
                    </p:cNvSpPr>
                    <p:nvPr/>
                  </p:nvSpPr>
                  <p:spPr bwMode="auto">
                    <a:xfrm>
                      <a:off x="3039" y="2936"/>
                      <a:ext cx="117" cy="227"/>
                    </a:xfrm>
                    <a:custGeom>
                      <a:avLst/>
                      <a:gdLst>
                        <a:gd name="T0" fmla="*/ 6 w 467"/>
                        <a:gd name="T1" fmla="*/ 4 h 905"/>
                        <a:gd name="T2" fmla="*/ 5 w 467"/>
                        <a:gd name="T3" fmla="*/ 5 h 905"/>
                        <a:gd name="T4" fmla="*/ 5 w 467"/>
                        <a:gd name="T5" fmla="*/ 7 h 905"/>
                        <a:gd name="T6" fmla="*/ 4 w 467"/>
                        <a:gd name="T7" fmla="*/ 8 h 905"/>
                        <a:gd name="T8" fmla="*/ 4 w 467"/>
                        <a:gd name="T9" fmla="*/ 8 h 905"/>
                        <a:gd name="T10" fmla="*/ 4 w 467"/>
                        <a:gd name="T11" fmla="*/ 9 h 905"/>
                        <a:gd name="T12" fmla="*/ 4 w 467"/>
                        <a:gd name="T13" fmla="*/ 10 h 905"/>
                        <a:gd name="T14" fmla="*/ 5 w 467"/>
                        <a:gd name="T15" fmla="*/ 11 h 905"/>
                        <a:gd name="T16" fmla="*/ 6 w 467"/>
                        <a:gd name="T17" fmla="*/ 12 h 905"/>
                        <a:gd name="T18" fmla="*/ 7 w 467"/>
                        <a:gd name="T19" fmla="*/ 14 h 905"/>
                        <a:gd name="T20" fmla="*/ 7 w 467"/>
                        <a:gd name="T21" fmla="*/ 14 h 905"/>
                        <a:gd name="T22" fmla="*/ 7 w 467"/>
                        <a:gd name="T23" fmla="*/ 14 h 905"/>
                        <a:gd name="T24" fmla="*/ 6 w 467"/>
                        <a:gd name="T25" fmla="*/ 14 h 905"/>
                        <a:gd name="T26" fmla="*/ 5 w 467"/>
                        <a:gd name="T27" fmla="*/ 14 h 905"/>
                        <a:gd name="T28" fmla="*/ 4 w 467"/>
                        <a:gd name="T29" fmla="*/ 14 h 905"/>
                        <a:gd name="T30" fmla="*/ 3 w 467"/>
                        <a:gd name="T31" fmla="*/ 14 h 905"/>
                        <a:gd name="T32" fmla="*/ 3 w 467"/>
                        <a:gd name="T33" fmla="*/ 14 h 905"/>
                        <a:gd name="T34" fmla="*/ 2 w 467"/>
                        <a:gd name="T35" fmla="*/ 13 h 905"/>
                        <a:gd name="T36" fmla="*/ 1 w 467"/>
                        <a:gd name="T37" fmla="*/ 11 h 905"/>
                        <a:gd name="T38" fmla="*/ 1 w 467"/>
                        <a:gd name="T39" fmla="*/ 9 h 905"/>
                        <a:gd name="T40" fmla="*/ 0 w 467"/>
                        <a:gd name="T41" fmla="*/ 8 h 905"/>
                        <a:gd name="T42" fmla="*/ 0 w 467"/>
                        <a:gd name="T43" fmla="*/ 6 h 905"/>
                        <a:gd name="T44" fmla="*/ 2 w 467"/>
                        <a:gd name="T45" fmla="*/ 5 h 905"/>
                        <a:gd name="T46" fmla="*/ 3 w 467"/>
                        <a:gd name="T47" fmla="*/ 3 h 905"/>
                        <a:gd name="T48" fmla="*/ 3 w 467"/>
                        <a:gd name="T49" fmla="*/ 2 h 905"/>
                        <a:gd name="T50" fmla="*/ 3 w 467"/>
                        <a:gd name="T51" fmla="*/ 1 h 905"/>
                        <a:gd name="T52" fmla="*/ 3 w 467"/>
                        <a:gd name="T53" fmla="*/ 0 h 905"/>
                        <a:gd name="T54" fmla="*/ 6 w 467"/>
                        <a:gd name="T55" fmla="*/ 0 h 905"/>
                        <a:gd name="T56" fmla="*/ 7 w 467"/>
                        <a:gd name="T57" fmla="*/ 0 h 905"/>
                        <a:gd name="T58" fmla="*/ 6 w 467"/>
                        <a:gd name="T59" fmla="*/ 2 h 905"/>
                        <a:gd name="T60" fmla="*/ 6 w 467"/>
                        <a:gd name="T61" fmla="*/ 4 h 90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7"/>
                        <a:gd name="T94" fmla="*/ 0 h 905"/>
                        <a:gd name="T95" fmla="*/ 467 w 467"/>
                        <a:gd name="T96" fmla="*/ 905 h 90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7" h="905">
                          <a:moveTo>
                            <a:pt x="369" y="217"/>
                          </a:moveTo>
                          <a:lnTo>
                            <a:pt x="329" y="313"/>
                          </a:lnTo>
                          <a:lnTo>
                            <a:pt x="287" y="409"/>
                          </a:lnTo>
                          <a:lnTo>
                            <a:pt x="270" y="476"/>
                          </a:lnTo>
                          <a:lnTo>
                            <a:pt x="252" y="519"/>
                          </a:lnTo>
                          <a:lnTo>
                            <a:pt x="240" y="544"/>
                          </a:lnTo>
                          <a:lnTo>
                            <a:pt x="270" y="599"/>
                          </a:lnTo>
                          <a:lnTo>
                            <a:pt x="323" y="675"/>
                          </a:lnTo>
                          <a:lnTo>
                            <a:pt x="372" y="766"/>
                          </a:lnTo>
                          <a:lnTo>
                            <a:pt x="442" y="852"/>
                          </a:lnTo>
                          <a:lnTo>
                            <a:pt x="467" y="892"/>
                          </a:lnTo>
                          <a:lnTo>
                            <a:pt x="424" y="898"/>
                          </a:lnTo>
                          <a:lnTo>
                            <a:pt x="347" y="898"/>
                          </a:lnTo>
                          <a:lnTo>
                            <a:pt x="291" y="902"/>
                          </a:lnTo>
                          <a:lnTo>
                            <a:pt x="245" y="905"/>
                          </a:lnTo>
                          <a:lnTo>
                            <a:pt x="198" y="905"/>
                          </a:lnTo>
                          <a:lnTo>
                            <a:pt x="162" y="884"/>
                          </a:lnTo>
                          <a:lnTo>
                            <a:pt x="141" y="841"/>
                          </a:lnTo>
                          <a:lnTo>
                            <a:pt x="74" y="713"/>
                          </a:lnTo>
                          <a:lnTo>
                            <a:pt x="38" y="596"/>
                          </a:lnTo>
                          <a:lnTo>
                            <a:pt x="0" y="494"/>
                          </a:lnTo>
                          <a:lnTo>
                            <a:pt x="13" y="402"/>
                          </a:lnTo>
                          <a:lnTo>
                            <a:pt x="99" y="299"/>
                          </a:lnTo>
                          <a:lnTo>
                            <a:pt x="162" y="207"/>
                          </a:lnTo>
                          <a:lnTo>
                            <a:pt x="198" y="129"/>
                          </a:lnTo>
                          <a:lnTo>
                            <a:pt x="202" y="33"/>
                          </a:lnTo>
                          <a:lnTo>
                            <a:pt x="209" y="0"/>
                          </a:lnTo>
                          <a:lnTo>
                            <a:pt x="344" y="0"/>
                          </a:lnTo>
                          <a:lnTo>
                            <a:pt x="410" y="0"/>
                          </a:lnTo>
                          <a:lnTo>
                            <a:pt x="404" y="142"/>
                          </a:lnTo>
                          <a:lnTo>
                            <a:pt x="369" y="217"/>
                          </a:lnTo>
                          <a:close/>
                        </a:path>
                      </a:pathLst>
                    </a:custGeom>
                    <a:solidFill>
                      <a:srgbClr val="0000C4"/>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841" name="Freeform 223"/>
                    <p:cNvSpPr>
                      <a:spLocks/>
                    </p:cNvSpPr>
                    <p:nvPr/>
                  </p:nvSpPr>
                  <p:spPr bwMode="auto">
                    <a:xfrm>
                      <a:off x="3015" y="2932"/>
                      <a:ext cx="130" cy="236"/>
                    </a:xfrm>
                    <a:custGeom>
                      <a:avLst/>
                      <a:gdLst>
                        <a:gd name="T0" fmla="*/ 4 w 520"/>
                        <a:gd name="T1" fmla="*/ 0 h 944"/>
                        <a:gd name="T2" fmla="*/ 3 w 520"/>
                        <a:gd name="T3" fmla="*/ 2 h 944"/>
                        <a:gd name="T4" fmla="*/ 3 w 520"/>
                        <a:gd name="T5" fmla="*/ 3 h 944"/>
                        <a:gd name="T6" fmla="*/ 2 w 520"/>
                        <a:gd name="T7" fmla="*/ 4 h 944"/>
                        <a:gd name="T8" fmla="*/ 1 w 520"/>
                        <a:gd name="T9" fmla="*/ 5 h 944"/>
                        <a:gd name="T10" fmla="*/ 1 w 520"/>
                        <a:gd name="T11" fmla="*/ 7 h 944"/>
                        <a:gd name="T12" fmla="*/ 0 w 520"/>
                        <a:gd name="T13" fmla="*/ 7 h 944"/>
                        <a:gd name="T14" fmla="*/ 0 w 520"/>
                        <a:gd name="T15" fmla="*/ 9 h 944"/>
                        <a:gd name="T16" fmla="*/ 0 w 520"/>
                        <a:gd name="T17" fmla="*/ 10 h 944"/>
                        <a:gd name="T18" fmla="*/ 1 w 520"/>
                        <a:gd name="T19" fmla="*/ 11 h 944"/>
                        <a:gd name="T20" fmla="*/ 2 w 520"/>
                        <a:gd name="T21" fmla="*/ 13 h 944"/>
                        <a:gd name="T22" fmla="*/ 3 w 520"/>
                        <a:gd name="T23" fmla="*/ 14 h 944"/>
                        <a:gd name="T24" fmla="*/ 4 w 520"/>
                        <a:gd name="T25" fmla="*/ 15 h 944"/>
                        <a:gd name="T26" fmla="*/ 4 w 520"/>
                        <a:gd name="T27" fmla="*/ 15 h 944"/>
                        <a:gd name="T28" fmla="*/ 5 w 520"/>
                        <a:gd name="T29" fmla="*/ 15 h 944"/>
                        <a:gd name="T30" fmla="*/ 6 w 520"/>
                        <a:gd name="T31" fmla="*/ 15 h 944"/>
                        <a:gd name="T32" fmla="*/ 7 w 520"/>
                        <a:gd name="T33" fmla="*/ 15 h 944"/>
                        <a:gd name="T34" fmla="*/ 7 w 520"/>
                        <a:gd name="T35" fmla="*/ 15 h 944"/>
                        <a:gd name="T36" fmla="*/ 6 w 520"/>
                        <a:gd name="T37" fmla="*/ 13 h 944"/>
                        <a:gd name="T38" fmla="*/ 5 w 520"/>
                        <a:gd name="T39" fmla="*/ 12 h 944"/>
                        <a:gd name="T40" fmla="*/ 5 w 520"/>
                        <a:gd name="T41" fmla="*/ 11 h 944"/>
                        <a:gd name="T42" fmla="*/ 4 w 520"/>
                        <a:gd name="T43" fmla="*/ 10 h 944"/>
                        <a:gd name="T44" fmla="*/ 4 w 520"/>
                        <a:gd name="T45" fmla="*/ 9 h 944"/>
                        <a:gd name="T46" fmla="*/ 3 w 520"/>
                        <a:gd name="T47" fmla="*/ 8 h 944"/>
                        <a:gd name="T48" fmla="*/ 2 w 520"/>
                        <a:gd name="T49" fmla="*/ 8 h 944"/>
                        <a:gd name="T50" fmla="*/ 3 w 520"/>
                        <a:gd name="T51" fmla="*/ 8 h 944"/>
                        <a:gd name="T52" fmla="*/ 4 w 520"/>
                        <a:gd name="T53" fmla="*/ 7 h 944"/>
                        <a:gd name="T54" fmla="*/ 4 w 520"/>
                        <a:gd name="T55" fmla="*/ 7 h 944"/>
                        <a:gd name="T56" fmla="*/ 5 w 520"/>
                        <a:gd name="T57" fmla="*/ 5 h 944"/>
                        <a:gd name="T58" fmla="*/ 6 w 520"/>
                        <a:gd name="T59" fmla="*/ 5 h 944"/>
                        <a:gd name="T60" fmla="*/ 6 w 520"/>
                        <a:gd name="T61" fmla="*/ 4 h 944"/>
                        <a:gd name="T62" fmla="*/ 7 w 520"/>
                        <a:gd name="T63" fmla="*/ 4 h 944"/>
                        <a:gd name="T64" fmla="*/ 8 w 520"/>
                        <a:gd name="T65" fmla="*/ 3 h 944"/>
                        <a:gd name="T66" fmla="*/ 8 w 520"/>
                        <a:gd name="T67" fmla="*/ 2 h 944"/>
                        <a:gd name="T68" fmla="*/ 8 w 520"/>
                        <a:gd name="T69" fmla="*/ 1 h 944"/>
                        <a:gd name="T70" fmla="*/ 8 w 520"/>
                        <a:gd name="T71" fmla="*/ 0 h 944"/>
                        <a:gd name="T72" fmla="*/ 7 w 520"/>
                        <a:gd name="T73" fmla="*/ 0 h 944"/>
                        <a:gd name="T74" fmla="*/ 5 w 520"/>
                        <a:gd name="T75" fmla="*/ 0 h 944"/>
                        <a:gd name="T76" fmla="*/ 4 w 520"/>
                        <a:gd name="T77" fmla="*/ 0 h 9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20"/>
                        <a:gd name="T118" fmla="*/ 0 h 944"/>
                        <a:gd name="T119" fmla="*/ 520 w 520"/>
                        <a:gd name="T120" fmla="*/ 944 h 9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20" h="944">
                          <a:moveTo>
                            <a:pt x="245" y="0"/>
                          </a:moveTo>
                          <a:lnTo>
                            <a:pt x="199" y="124"/>
                          </a:lnTo>
                          <a:lnTo>
                            <a:pt x="174" y="199"/>
                          </a:lnTo>
                          <a:lnTo>
                            <a:pt x="156" y="234"/>
                          </a:lnTo>
                          <a:lnTo>
                            <a:pt x="91" y="313"/>
                          </a:lnTo>
                          <a:lnTo>
                            <a:pt x="35" y="412"/>
                          </a:lnTo>
                          <a:lnTo>
                            <a:pt x="13" y="483"/>
                          </a:lnTo>
                          <a:lnTo>
                            <a:pt x="0" y="546"/>
                          </a:lnTo>
                          <a:lnTo>
                            <a:pt x="13" y="604"/>
                          </a:lnTo>
                          <a:lnTo>
                            <a:pt x="78" y="692"/>
                          </a:lnTo>
                          <a:lnTo>
                            <a:pt x="162" y="816"/>
                          </a:lnTo>
                          <a:lnTo>
                            <a:pt x="212" y="909"/>
                          </a:lnTo>
                          <a:lnTo>
                            <a:pt x="245" y="926"/>
                          </a:lnTo>
                          <a:lnTo>
                            <a:pt x="294" y="940"/>
                          </a:lnTo>
                          <a:lnTo>
                            <a:pt x="348" y="944"/>
                          </a:lnTo>
                          <a:lnTo>
                            <a:pt x="394" y="940"/>
                          </a:lnTo>
                          <a:lnTo>
                            <a:pt x="437" y="937"/>
                          </a:lnTo>
                          <a:lnTo>
                            <a:pt x="457" y="919"/>
                          </a:lnTo>
                          <a:lnTo>
                            <a:pt x="401" y="848"/>
                          </a:lnTo>
                          <a:lnTo>
                            <a:pt x="336" y="748"/>
                          </a:lnTo>
                          <a:lnTo>
                            <a:pt x="301" y="674"/>
                          </a:lnTo>
                          <a:lnTo>
                            <a:pt x="266" y="621"/>
                          </a:lnTo>
                          <a:lnTo>
                            <a:pt x="241" y="558"/>
                          </a:lnTo>
                          <a:lnTo>
                            <a:pt x="212" y="518"/>
                          </a:lnTo>
                          <a:lnTo>
                            <a:pt x="162" y="497"/>
                          </a:lnTo>
                          <a:lnTo>
                            <a:pt x="234" y="522"/>
                          </a:lnTo>
                          <a:lnTo>
                            <a:pt x="258" y="469"/>
                          </a:lnTo>
                          <a:lnTo>
                            <a:pt x="294" y="409"/>
                          </a:lnTo>
                          <a:lnTo>
                            <a:pt x="333" y="338"/>
                          </a:lnTo>
                          <a:lnTo>
                            <a:pt x="379" y="288"/>
                          </a:lnTo>
                          <a:lnTo>
                            <a:pt x="425" y="277"/>
                          </a:lnTo>
                          <a:lnTo>
                            <a:pt x="475" y="252"/>
                          </a:lnTo>
                          <a:lnTo>
                            <a:pt x="503" y="206"/>
                          </a:lnTo>
                          <a:lnTo>
                            <a:pt x="520" y="118"/>
                          </a:lnTo>
                          <a:lnTo>
                            <a:pt x="520" y="39"/>
                          </a:lnTo>
                          <a:lnTo>
                            <a:pt x="520" y="4"/>
                          </a:lnTo>
                          <a:lnTo>
                            <a:pt x="429" y="7"/>
                          </a:lnTo>
                          <a:lnTo>
                            <a:pt x="354" y="7"/>
                          </a:lnTo>
                          <a:lnTo>
                            <a:pt x="245" y="0"/>
                          </a:lnTo>
                          <a:close/>
                        </a:path>
                      </a:pathLst>
                    </a:custGeom>
                    <a:solidFill>
                      <a:srgbClr val="0000E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grpSp>
                  <p:nvGrpSpPr>
                    <p:cNvPr id="239842" name="Group 224"/>
                    <p:cNvGrpSpPr>
                      <a:grpSpLocks/>
                    </p:cNvGrpSpPr>
                    <p:nvPr/>
                  </p:nvGrpSpPr>
                  <p:grpSpPr bwMode="auto">
                    <a:xfrm>
                      <a:off x="3131" y="2982"/>
                      <a:ext cx="32" cy="38"/>
                      <a:chOff x="3131" y="2982"/>
                      <a:chExt cx="32" cy="38"/>
                    </a:xfrm>
                  </p:grpSpPr>
                  <p:sp>
                    <p:nvSpPr>
                      <p:cNvPr id="239843" name="Freeform 225"/>
                      <p:cNvSpPr>
                        <a:spLocks/>
                      </p:cNvSpPr>
                      <p:nvPr/>
                    </p:nvSpPr>
                    <p:spPr bwMode="auto">
                      <a:xfrm>
                        <a:off x="3131" y="2982"/>
                        <a:ext cx="24" cy="27"/>
                      </a:xfrm>
                      <a:custGeom>
                        <a:avLst/>
                        <a:gdLst>
                          <a:gd name="T0" fmla="*/ 1 w 98"/>
                          <a:gd name="T1" fmla="*/ 0 h 107"/>
                          <a:gd name="T2" fmla="*/ 1 w 98"/>
                          <a:gd name="T3" fmla="*/ 1 h 107"/>
                          <a:gd name="T4" fmla="*/ 1 w 98"/>
                          <a:gd name="T5" fmla="*/ 1 h 107"/>
                          <a:gd name="T6" fmla="*/ 0 w 98"/>
                          <a:gd name="T7" fmla="*/ 2 h 107"/>
                          <a:gd name="T8" fmla="*/ 0 w 98"/>
                          <a:gd name="T9" fmla="*/ 2 h 107"/>
                          <a:gd name="T10" fmla="*/ 0 60000 65536"/>
                          <a:gd name="T11" fmla="*/ 0 60000 65536"/>
                          <a:gd name="T12" fmla="*/ 0 60000 65536"/>
                          <a:gd name="T13" fmla="*/ 0 60000 65536"/>
                          <a:gd name="T14" fmla="*/ 0 60000 65536"/>
                          <a:gd name="T15" fmla="*/ 0 w 98"/>
                          <a:gd name="T16" fmla="*/ 0 h 107"/>
                          <a:gd name="T17" fmla="*/ 98 w 98"/>
                          <a:gd name="T18" fmla="*/ 107 h 107"/>
                        </a:gdLst>
                        <a:ahLst/>
                        <a:cxnLst>
                          <a:cxn ang="T10">
                            <a:pos x="T0" y="T1"/>
                          </a:cxn>
                          <a:cxn ang="T11">
                            <a:pos x="T2" y="T3"/>
                          </a:cxn>
                          <a:cxn ang="T12">
                            <a:pos x="T4" y="T5"/>
                          </a:cxn>
                          <a:cxn ang="T13">
                            <a:pos x="T6" y="T7"/>
                          </a:cxn>
                          <a:cxn ang="T14">
                            <a:pos x="T8" y="T9"/>
                          </a:cxn>
                        </a:cxnLst>
                        <a:rect l="T15" t="T16" r="T17" b="T18"/>
                        <a:pathLst>
                          <a:path w="98" h="107">
                            <a:moveTo>
                              <a:pt x="98" y="0"/>
                            </a:moveTo>
                            <a:lnTo>
                              <a:pt x="84" y="39"/>
                            </a:lnTo>
                            <a:lnTo>
                              <a:pt x="63" y="69"/>
                            </a:lnTo>
                            <a:lnTo>
                              <a:pt x="38" y="90"/>
                            </a:lnTo>
                            <a:lnTo>
                              <a:pt x="0" y="107"/>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lgn="l" eaLnBrk="0" hangingPunct="0"/>
                        <a:endParaRPr lang="en-US" sz="2400">
                          <a:solidFill>
                            <a:schemeClr val="tx1"/>
                          </a:solidFill>
                          <a:latin typeface="Times New Roman" pitchFamily="18" charset="0"/>
                        </a:endParaRPr>
                      </a:p>
                    </p:txBody>
                  </p:sp>
                  <p:sp>
                    <p:nvSpPr>
                      <p:cNvPr id="239844" name="Freeform 226"/>
                      <p:cNvSpPr>
                        <a:spLocks/>
                      </p:cNvSpPr>
                      <p:nvPr/>
                    </p:nvSpPr>
                    <p:spPr bwMode="auto">
                      <a:xfrm>
                        <a:off x="3137" y="2990"/>
                        <a:ext cx="26" cy="30"/>
                      </a:xfrm>
                      <a:custGeom>
                        <a:avLst/>
                        <a:gdLst>
                          <a:gd name="T0" fmla="*/ 1 w 108"/>
                          <a:gd name="T1" fmla="*/ 0 h 118"/>
                          <a:gd name="T2" fmla="*/ 1 w 108"/>
                          <a:gd name="T3" fmla="*/ 1 h 118"/>
                          <a:gd name="T4" fmla="*/ 1 w 108"/>
                          <a:gd name="T5" fmla="*/ 1 h 118"/>
                          <a:gd name="T6" fmla="*/ 0 w 108"/>
                          <a:gd name="T7" fmla="*/ 2 h 118"/>
                          <a:gd name="T8" fmla="*/ 0 w 108"/>
                          <a:gd name="T9" fmla="*/ 2 h 118"/>
                          <a:gd name="T10" fmla="*/ 0 60000 65536"/>
                          <a:gd name="T11" fmla="*/ 0 60000 65536"/>
                          <a:gd name="T12" fmla="*/ 0 60000 65536"/>
                          <a:gd name="T13" fmla="*/ 0 60000 65536"/>
                          <a:gd name="T14" fmla="*/ 0 60000 65536"/>
                          <a:gd name="T15" fmla="*/ 0 w 108"/>
                          <a:gd name="T16" fmla="*/ 0 h 118"/>
                          <a:gd name="T17" fmla="*/ 108 w 108"/>
                          <a:gd name="T18" fmla="*/ 118 h 118"/>
                        </a:gdLst>
                        <a:ahLst/>
                        <a:cxnLst>
                          <a:cxn ang="T10">
                            <a:pos x="T0" y="T1"/>
                          </a:cxn>
                          <a:cxn ang="T11">
                            <a:pos x="T2" y="T3"/>
                          </a:cxn>
                          <a:cxn ang="T12">
                            <a:pos x="T4" y="T5"/>
                          </a:cxn>
                          <a:cxn ang="T13">
                            <a:pos x="T6" y="T7"/>
                          </a:cxn>
                          <a:cxn ang="T14">
                            <a:pos x="T8" y="T9"/>
                          </a:cxn>
                        </a:cxnLst>
                        <a:rect l="T15" t="T16" r="T17" b="T18"/>
                        <a:pathLst>
                          <a:path w="108" h="118">
                            <a:moveTo>
                              <a:pt x="108" y="0"/>
                            </a:moveTo>
                            <a:lnTo>
                              <a:pt x="94" y="43"/>
                            </a:lnTo>
                            <a:lnTo>
                              <a:pt x="70" y="76"/>
                            </a:lnTo>
                            <a:lnTo>
                              <a:pt x="41" y="100"/>
                            </a:lnTo>
                            <a:lnTo>
                              <a:pt x="0" y="118"/>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lgn="l" eaLnBrk="0" hangingPunct="0"/>
                        <a:endParaRPr lang="en-US" sz="2400">
                          <a:solidFill>
                            <a:schemeClr val="tx1"/>
                          </a:solidFill>
                          <a:latin typeface="Times New Roman" pitchFamily="18" charset="0"/>
                        </a:endParaRPr>
                      </a:p>
                    </p:txBody>
                  </p:sp>
                </p:grpSp>
              </p:grpSp>
              <p:sp>
                <p:nvSpPr>
                  <p:cNvPr id="239845" name="Freeform 227"/>
                  <p:cNvSpPr>
                    <a:spLocks/>
                  </p:cNvSpPr>
                  <p:nvPr/>
                </p:nvSpPr>
                <p:spPr bwMode="auto">
                  <a:xfrm>
                    <a:off x="2920" y="2671"/>
                    <a:ext cx="92" cy="87"/>
                  </a:xfrm>
                  <a:custGeom>
                    <a:avLst/>
                    <a:gdLst>
                      <a:gd name="T0" fmla="*/ 5 w 365"/>
                      <a:gd name="T1" fmla="*/ 5 h 349"/>
                      <a:gd name="T2" fmla="*/ 3 w 365"/>
                      <a:gd name="T3" fmla="*/ 4 h 349"/>
                      <a:gd name="T4" fmla="*/ 3 w 365"/>
                      <a:gd name="T5" fmla="*/ 4 h 349"/>
                      <a:gd name="T6" fmla="*/ 2 w 365"/>
                      <a:gd name="T7" fmla="*/ 4 h 349"/>
                      <a:gd name="T8" fmla="*/ 1 w 365"/>
                      <a:gd name="T9" fmla="*/ 3 h 349"/>
                      <a:gd name="T10" fmla="*/ 0 w 365"/>
                      <a:gd name="T11" fmla="*/ 2 h 349"/>
                      <a:gd name="T12" fmla="*/ 0 w 365"/>
                      <a:gd name="T13" fmla="*/ 2 h 349"/>
                      <a:gd name="T14" fmla="*/ 0 w 365"/>
                      <a:gd name="T15" fmla="*/ 2 h 349"/>
                      <a:gd name="T16" fmla="*/ 1 w 365"/>
                      <a:gd name="T17" fmla="*/ 2 h 349"/>
                      <a:gd name="T18" fmla="*/ 0 w 365"/>
                      <a:gd name="T19" fmla="*/ 1 h 349"/>
                      <a:gd name="T20" fmla="*/ 1 w 365"/>
                      <a:gd name="T21" fmla="*/ 1 h 349"/>
                      <a:gd name="T22" fmla="*/ 2 w 365"/>
                      <a:gd name="T23" fmla="*/ 2 h 349"/>
                      <a:gd name="T24" fmla="*/ 2 w 365"/>
                      <a:gd name="T25" fmla="*/ 2 h 349"/>
                      <a:gd name="T26" fmla="*/ 1 w 365"/>
                      <a:gd name="T27" fmla="*/ 1 h 349"/>
                      <a:gd name="T28" fmla="*/ 1 w 365"/>
                      <a:gd name="T29" fmla="*/ 1 h 349"/>
                      <a:gd name="T30" fmla="*/ 1 w 365"/>
                      <a:gd name="T31" fmla="*/ 0 h 349"/>
                      <a:gd name="T32" fmla="*/ 2 w 365"/>
                      <a:gd name="T33" fmla="*/ 1 h 349"/>
                      <a:gd name="T34" fmla="*/ 3 w 365"/>
                      <a:gd name="T35" fmla="*/ 1 h 349"/>
                      <a:gd name="T36" fmla="*/ 4 w 365"/>
                      <a:gd name="T37" fmla="*/ 2 h 349"/>
                      <a:gd name="T38" fmla="*/ 4 w 365"/>
                      <a:gd name="T39" fmla="*/ 1 h 349"/>
                      <a:gd name="T40" fmla="*/ 3 w 365"/>
                      <a:gd name="T41" fmla="*/ 1 h 349"/>
                      <a:gd name="T42" fmla="*/ 3 w 365"/>
                      <a:gd name="T43" fmla="*/ 0 h 349"/>
                      <a:gd name="T44" fmla="*/ 3 w 365"/>
                      <a:gd name="T45" fmla="*/ 0 h 349"/>
                      <a:gd name="T46" fmla="*/ 4 w 365"/>
                      <a:gd name="T47" fmla="*/ 0 h 349"/>
                      <a:gd name="T48" fmla="*/ 5 w 365"/>
                      <a:gd name="T49" fmla="*/ 1 h 349"/>
                      <a:gd name="T50" fmla="*/ 5 w 365"/>
                      <a:gd name="T51" fmla="*/ 1 h 349"/>
                      <a:gd name="T52" fmla="*/ 5 w 365"/>
                      <a:gd name="T53" fmla="*/ 2 h 349"/>
                      <a:gd name="T54" fmla="*/ 5 w 365"/>
                      <a:gd name="T55" fmla="*/ 3 h 349"/>
                      <a:gd name="T56" fmla="*/ 5 w 365"/>
                      <a:gd name="T57" fmla="*/ 4 h 349"/>
                      <a:gd name="T58" fmla="*/ 6 w 365"/>
                      <a:gd name="T59" fmla="*/ 4 h 349"/>
                      <a:gd name="T60" fmla="*/ 5 w 365"/>
                      <a:gd name="T61" fmla="*/ 5 h 3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65"/>
                      <a:gd name="T94" fmla="*/ 0 h 349"/>
                      <a:gd name="T95" fmla="*/ 365 w 365"/>
                      <a:gd name="T96" fmla="*/ 349 h 3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65" h="349">
                        <a:moveTo>
                          <a:pt x="291" y="349"/>
                        </a:moveTo>
                        <a:lnTo>
                          <a:pt x="205" y="281"/>
                        </a:lnTo>
                        <a:lnTo>
                          <a:pt x="149" y="271"/>
                        </a:lnTo>
                        <a:lnTo>
                          <a:pt x="89" y="253"/>
                        </a:lnTo>
                        <a:lnTo>
                          <a:pt x="53" y="217"/>
                        </a:lnTo>
                        <a:lnTo>
                          <a:pt x="14" y="164"/>
                        </a:lnTo>
                        <a:lnTo>
                          <a:pt x="0" y="154"/>
                        </a:lnTo>
                        <a:lnTo>
                          <a:pt x="6" y="114"/>
                        </a:lnTo>
                        <a:lnTo>
                          <a:pt x="49" y="139"/>
                        </a:lnTo>
                        <a:lnTo>
                          <a:pt x="21" y="104"/>
                        </a:lnTo>
                        <a:lnTo>
                          <a:pt x="43" y="83"/>
                        </a:lnTo>
                        <a:lnTo>
                          <a:pt x="96" y="114"/>
                        </a:lnTo>
                        <a:lnTo>
                          <a:pt x="138" y="149"/>
                        </a:lnTo>
                        <a:lnTo>
                          <a:pt x="74" y="79"/>
                        </a:lnTo>
                        <a:lnTo>
                          <a:pt x="67" y="47"/>
                        </a:lnTo>
                        <a:lnTo>
                          <a:pt x="81" y="25"/>
                        </a:lnTo>
                        <a:lnTo>
                          <a:pt x="114" y="43"/>
                        </a:lnTo>
                        <a:lnTo>
                          <a:pt x="188" y="96"/>
                        </a:lnTo>
                        <a:lnTo>
                          <a:pt x="213" y="129"/>
                        </a:lnTo>
                        <a:lnTo>
                          <a:pt x="238" y="100"/>
                        </a:lnTo>
                        <a:lnTo>
                          <a:pt x="210" y="43"/>
                        </a:lnTo>
                        <a:lnTo>
                          <a:pt x="198" y="18"/>
                        </a:lnTo>
                        <a:lnTo>
                          <a:pt x="210" y="0"/>
                        </a:lnTo>
                        <a:lnTo>
                          <a:pt x="234" y="8"/>
                        </a:lnTo>
                        <a:lnTo>
                          <a:pt x="287" y="47"/>
                        </a:lnTo>
                        <a:lnTo>
                          <a:pt x="309" y="104"/>
                        </a:lnTo>
                        <a:lnTo>
                          <a:pt x="306" y="146"/>
                        </a:lnTo>
                        <a:lnTo>
                          <a:pt x="301" y="185"/>
                        </a:lnTo>
                        <a:lnTo>
                          <a:pt x="301" y="238"/>
                        </a:lnTo>
                        <a:lnTo>
                          <a:pt x="365" y="281"/>
                        </a:lnTo>
                        <a:lnTo>
                          <a:pt x="291" y="349"/>
                        </a:lnTo>
                        <a:close/>
                      </a:path>
                    </a:pathLst>
                  </a:custGeom>
                  <a:solidFill>
                    <a:srgbClr val="FFE0C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846" name="Freeform 228"/>
                  <p:cNvSpPr>
                    <a:spLocks/>
                  </p:cNvSpPr>
                  <p:nvPr/>
                </p:nvSpPr>
                <p:spPr bwMode="auto">
                  <a:xfrm>
                    <a:off x="2971" y="2718"/>
                    <a:ext cx="197" cy="227"/>
                  </a:xfrm>
                  <a:custGeom>
                    <a:avLst/>
                    <a:gdLst>
                      <a:gd name="T0" fmla="*/ 11 w 786"/>
                      <a:gd name="T1" fmla="*/ 5 h 906"/>
                      <a:gd name="T2" fmla="*/ 11 w 786"/>
                      <a:gd name="T3" fmla="*/ 4 h 906"/>
                      <a:gd name="T4" fmla="*/ 10 w 786"/>
                      <a:gd name="T5" fmla="*/ 4 h 906"/>
                      <a:gd name="T6" fmla="*/ 9 w 786"/>
                      <a:gd name="T7" fmla="*/ 5 h 906"/>
                      <a:gd name="T8" fmla="*/ 8 w 786"/>
                      <a:gd name="T9" fmla="*/ 5 h 906"/>
                      <a:gd name="T10" fmla="*/ 7 w 786"/>
                      <a:gd name="T11" fmla="*/ 5 h 906"/>
                      <a:gd name="T12" fmla="*/ 6 w 786"/>
                      <a:gd name="T13" fmla="*/ 5 h 906"/>
                      <a:gd name="T14" fmla="*/ 6 w 786"/>
                      <a:gd name="T15" fmla="*/ 5 h 906"/>
                      <a:gd name="T16" fmla="*/ 6 w 786"/>
                      <a:gd name="T17" fmla="*/ 4 h 906"/>
                      <a:gd name="T18" fmla="*/ 5 w 786"/>
                      <a:gd name="T19" fmla="*/ 4 h 906"/>
                      <a:gd name="T20" fmla="*/ 4 w 786"/>
                      <a:gd name="T21" fmla="*/ 4 h 906"/>
                      <a:gd name="T22" fmla="*/ 3 w 786"/>
                      <a:gd name="T23" fmla="*/ 2 h 906"/>
                      <a:gd name="T24" fmla="*/ 2 w 786"/>
                      <a:gd name="T25" fmla="*/ 0 h 906"/>
                      <a:gd name="T26" fmla="*/ 0 w 786"/>
                      <a:gd name="T27" fmla="*/ 2 h 906"/>
                      <a:gd name="T28" fmla="*/ 2 w 786"/>
                      <a:gd name="T29" fmla="*/ 4 h 906"/>
                      <a:gd name="T30" fmla="*/ 3 w 786"/>
                      <a:gd name="T31" fmla="*/ 5 h 906"/>
                      <a:gd name="T32" fmla="*/ 4 w 786"/>
                      <a:gd name="T33" fmla="*/ 6 h 906"/>
                      <a:gd name="T34" fmla="*/ 4 w 786"/>
                      <a:gd name="T35" fmla="*/ 7 h 906"/>
                      <a:gd name="T36" fmla="*/ 5 w 786"/>
                      <a:gd name="T37" fmla="*/ 7 h 906"/>
                      <a:gd name="T38" fmla="*/ 6 w 786"/>
                      <a:gd name="T39" fmla="*/ 7 h 906"/>
                      <a:gd name="T40" fmla="*/ 7 w 786"/>
                      <a:gd name="T41" fmla="*/ 8 h 906"/>
                      <a:gd name="T42" fmla="*/ 7 w 786"/>
                      <a:gd name="T43" fmla="*/ 9 h 906"/>
                      <a:gd name="T44" fmla="*/ 7 w 786"/>
                      <a:gd name="T45" fmla="*/ 10 h 906"/>
                      <a:gd name="T46" fmla="*/ 7 w 786"/>
                      <a:gd name="T47" fmla="*/ 11 h 906"/>
                      <a:gd name="T48" fmla="*/ 6 w 786"/>
                      <a:gd name="T49" fmla="*/ 12 h 906"/>
                      <a:gd name="T50" fmla="*/ 6 w 786"/>
                      <a:gd name="T51" fmla="*/ 13 h 906"/>
                      <a:gd name="T52" fmla="*/ 7 w 786"/>
                      <a:gd name="T53" fmla="*/ 14 h 906"/>
                      <a:gd name="T54" fmla="*/ 7 w 786"/>
                      <a:gd name="T55" fmla="*/ 14 h 906"/>
                      <a:gd name="T56" fmla="*/ 8 w 786"/>
                      <a:gd name="T57" fmla="*/ 14 h 906"/>
                      <a:gd name="T58" fmla="*/ 9 w 786"/>
                      <a:gd name="T59" fmla="*/ 14 h 906"/>
                      <a:gd name="T60" fmla="*/ 10 w 786"/>
                      <a:gd name="T61" fmla="*/ 14 h 906"/>
                      <a:gd name="T62" fmla="*/ 11 w 786"/>
                      <a:gd name="T63" fmla="*/ 14 h 906"/>
                      <a:gd name="T64" fmla="*/ 12 w 786"/>
                      <a:gd name="T65" fmla="*/ 14 h 906"/>
                      <a:gd name="T66" fmla="*/ 12 w 786"/>
                      <a:gd name="T67" fmla="*/ 12 h 906"/>
                      <a:gd name="T68" fmla="*/ 12 w 786"/>
                      <a:gd name="T69" fmla="*/ 11 h 906"/>
                      <a:gd name="T70" fmla="*/ 12 w 786"/>
                      <a:gd name="T71" fmla="*/ 10 h 906"/>
                      <a:gd name="T72" fmla="*/ 12 w 786"/>
                      <a:gd name="T73" fmla="*/ 10 h 906"/>
                      <a:gd name="T74" fmla="*/ 12 w 786"/>
                      <a:gd name="T75" fmla="*/ 9 h 906"/>
                      <a:gd name="T76" fmla="*/ 12 w 786"/>
                      <a:gd name="T77" fmla="*/ 9 h 906"/>
                      <a:gd name="T78" fmla="*/ 12 w 786"/>
                      <a:gd name="T79" fmla="*/ 9 h 906"/>
                      <a:gd name="T80" fmla="*/ 12 w 786"/>
                      <a:gd name="T81" fmla="*/ 8 h 906"/>
                      <a:gd name="T82" fmla="*/ 12 w 786"/>
                      <a:gd name="T83" fmla="*/ 7 h 906"/>
                      <a:gd name="T84" fmla="*/ 12 w 786"/>
                      <a:gd name="T85" fmla="*/ 6 h 906"/>
                      <a:gd name="T86" fmla="*/ 12 w 786"/>
                      <a:gd name="T87" fmla="*/ 6 h 906"/>
                      <a:gd name="T88" fmla="*/ 12 w 786"/>
                      <a:gd name="T89" fmla="*/ 5 h 906"/>
                      <a:gd name="T90" fmla="*/ 11 w 786"/>
                      <a:gd name="T91" fmla="*/ 5 h 9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6"/>
                      <a:gd name="T139" fmla="*/ 0 h 906"/>
                      <a:gd name="T140" fmla="*/ 786 w 786"/>
                      <a:gd name="T141" fmla="*/ 906 h 90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6" h="906">
                        <a:moveTo>
                          <a:pt x="719" y="297"/>
                        </a:moveTo>
                        <a:lnTo>
                          <a:pt x="681" y="264"/>
                        </a:lnTo>
                        <a:lnTo>
                          <a:pt x="649" y="268"/>
                        </a:lnTo>
                        <a:lnTo>
                          <a:pt x="550" y="292"/>
                        </a:lnTo>
                        <a:lnTo>
                          <a:pt x="507" y="335"/>
                        </a:lnTo>
                        <a:lnTo>
                          <a:pt x="459" y="316"/>
                        </a:lnTo>
                        <a:lnTo>
                          <a:pt x="394" y="288"/>
                        </a:lnTo>
                        <a:lnTo>
                          <a:pt x="365" y="297"/>
                        </a:lnTo>
                        <a:lnTo>
                          <a:pt x="346" y="277"/>
                        </a:lnTo>
                        <a:lnTo>
                          <a:pt x="317" y="277"/>
                        </a:lnTo>
                        <a:lnTo>
                          <a:pt x="256" y="217"/>
                        </a:lnTo>
                        <a:lnTo>
                          <a:pt x="170" y="89"/>
                        </a:lnTo>
                        <a:lnTo>
                          <a:pt x="105" y="0"/>
                        </a:lnTo>
                        <a:lnTo>
                          <a:pt x="0" y="147"/>
                        </a:lnTo>
                        <a:lnTo>
                          <a:pt x="105" y="217"/>
                        </a:lnTo>
                        <a:lnTo>
                          <a:pt x="209" y="316"/>
                        </a:lnTo>
                        <a:lnTo>
                          <a:pt x="275" y="377"/>
                        </a:lnTo>
                        <a:lnTo>
                          <a:pt x="265" y="415"/>
                        </a:lnTo>
                        <a:lnTo>
                          <a:pt x="313" y="452"/>
                        </a:lnTo>
                        <a:lnTo>
                          <a:pt x="360" y="452"/>
                        </a:lnTo>
                        <a:lnTo>
                          <a:pt x="412" y="514"/>
                        </a:lnTo>
                        <a:lnTo>
                          <a:pt x="446" y="553"/>
                        </a:lnTo>
                        <a:lnTo>
                          <a:pt x="431" y="609"/>
                        </a:lnTo>
                        <a:lnTo>
                          <a:pt x="418" y="704"/>
                        </a:lnTo>
                        <a:lnTo>
                          <a:pt x="403" y="751"/>
                        </a:lnTo>
                        <a:lnTo>
                          <a:pt x="398" y="803"/>
                        </a:lnTo>
                        <a:lnTo>
                          <a:pt x="412" y="864"/>
                        </a:lnTo>
                        <a:lnTo>
                          <a:pt x="441" y="892"/>
                        </a:lnTo>
                        <a:lnTo>
                          <a:pt x="493" y="902"/>
                        </a:lnTo>
                        <a:lnTo>
                          <a:pt x="578" y="906"/>
                        </a:lnTo>
                        <a:lnTo>
                          <a:pt x="659" y="902"/>
                        </a:lnTo>
                        <a:lnTo>
                          <a:pt x="710" y="888"/>
                        </a:lnTo>
                        <a:lnTo>
                          <a:pt x="752" y="854"/>
                        </a:lnTo>
                        <a:lnTo>
                          <a:pt x="762" y="765"/>
                        </a:lnTo>
                        <a:lnTo>
                          <a:pt x="757" y="723"/>
                        </a:lnTo>
                        <a:lnTo>
                          <a:pt x="771" y="648"/>
                        </a:lnTo>
                        <a:lnTo>
                          <a:pt x="757" y="628"/>
                        </a:lnTo>
                        <a:lnTo>
                          <a:pt x="757" y="590"/>
                        </a:lnTo>
                        <a:lnTo>
                          <a:pt x="771" y="564"/>
                        </a:lnTo>
                        <a:lnTo>
                          <a:pt x="781" y="534"/>
                        </a:lnTo>
                        <a:lnTo>
                          <a:pt x="786" y="485"/>
                        </a:lnTo>
                        <a:lnTo>
                          <a:pt x="781" y="443"/>
                        </a:lnTo>
                        <a:lnTo>
                          <a:pt x="774" y="397"/>
                        </a:lnTo>
                        <a:lnTo>
                          <a:pt x="762" y="363"/>
                        </a:lnTo>
                        <a:lnTo>
                          <a:pt x="746" y="329"/>
                        </a:lnTo>
                        <a:lnTo>
                          <a:pt x="719" y="297"/>
                        </a:lnTo>
                        <a:close/>
                      </a:path>
                    </a:pathLst>
                  </a:custGeom>
                  <a:solidFill>
                    <a:srgbClr val="4040FF"/>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grpSp>
                <p:nvGrpSpPr>
                  <p:cNvPr id="239847" name="Group 229"/>
                  <p:cNvGrpSpPr>
                    <a:grpSpLocks/>
                  </p:cNvGrpSpPr>
                  <p:nvPr/>
                </p:nvGrpSpPr>
                <p:grpSpPr bwMode="auto">
                  <a:xfrm>
                    <a:off x="3083" y="2793"/>
                    <a:ext cx="76" cy="135"/>
                    <a:chOff x="3083" y="2793"/>
                    <a:chExt cx="76" cy="135"/>
                  </a:xfrm>
                </p:grpSpPr>
                <p:grpSp>
                  <p:nvGrpSpPr>
                    <p:cNvPr id="239848" name="Group 230"/>
                    <p:cNvGrpSpPr>
                      <a:grpSpLocks/>
                    </p:cNvGrpSpPr>
                    <p:nvPr/>
                  </p:nvGrpSpPr>
                  <p:grpSpPr bwMode="auto">
                    <a:xfrm>
                      <a:off x="3095" y="2811"/>
                      <a:ext cx="64" cy="117"/>
                      <a:chOff x="3095" y="2811"/>
                      <a:chExt cx="64" cy="117"/>
                    </a:xfrm>
                  </p:grpSpPr>
                  <p:sp>
                    <p:nvSpPr>
                      <p:cNvPr id="239849" name="Freeform 231"/>
                      <p:cNvSpPr>
                        <a:spLocks/>
                      </p:cNvSpPr>
                      <p:nvPr/>
                    </p:nvSpPr>
                    <p:spPr bwMode="auto">
                      <a:xfrm>
                        <a:off x="3117" y="2880"/>
                        <a:ext cx="42" cy="48"/>
                      </a:xfrm>
                      <a:custGeom>
                        <a:avLst/>
                        <a:gdLst>
                          <a:gd name="T0" fmla="*/ 3 w 167"/>
                          <a:gd name="T1" fmla="*/ 0 h 189"/>
                          <a:gd name="T2" fmla="*/ 2 w 167"/>
                          <a:gd name="T3" fmla="*/ 2 h 189"/>
                          <a:gd name="T4" fmla="*/ 2 w 167"/>
                          <a:gd name="T5" fmla="*/ 2 h 189"/>
                          <a:gd name="T6" fmla="*/ 1 w 167"/>
                          <a:gd name="T7" fmla="*/ 3 h 189"/>
                          <a:gd name="T8" fmla="*/ 0 w 167"/>
                          <a:gd name="T9" fmla="*/ 3 h 189"/>
                          <a:gd name="T10" fmla="*/ 1 w 167"/>
                          <a:gd name="T11" fmla="*/ 3 h 189"/>
                          <a:gd name="T12" fmla="*/ 2 w 167"/>
                          <a:gd name="T13" fmla="*/ 3 h 189"/>
                          <a:gd name="T14" fmla="*/ 3 w 167"/>
                          <a:gd name="T15" fmla="*/ 3 h 189"/>
                          <a:gd name="T16" fmla="*/ 3 w 167"/>
                          <a:gd name="T17" fmla="*/ 2 h 189"/>
                          <a:gd name="T18" fmla="*/ 3 w 167"/>
                          <a:gd name="T19" fmla="*/ 1 h 189"/>
                          <a:gd name="T20" fmla="*/ 3 w 167"/>
                          <a:gd name="T21" fmla="*/ 0 h 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7"/>
                          <a:gd name="T34" fmla="*/ 0 h 189"/>
                          <a:gd name="T35" fmla="*/ 167 w 167"/>
                          <a:gd name="T36" fmla="*/ 189 h 1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7" h="189">
                            <a:moveTo>
                              <a:pt x="163" y="0"/>
                            </a:moveTo>
                            <a:lnTo>
                              <a:pt x="123" y="90"/>
                            </a:lnTo>
                            <a:lnTo>
                              <a:pt x="87" y="143"/>
                            </a:lnTo>
                            <a:lnTo>
                              <a:pt x="39" y="180"/>
                            </a:lnTo>
                            <a:lnTo>
                              <a:pt x="0" y="185"/>
                            </a:lnTo>
                            <a:lnTo>
                              <a:pt x="64" y="189"/>
                            </a:lnTo>
                            <a:lnTo>
                              <a:pt x="130" y="171"/>
                            </a:lnTo>
                            <a:lnTo>
                              <a:pt x="158" y="149"/>
                            </a:lnTo>
                            <a:lnTo>
                              <a:pt x="158" y="124"/>
                            </a:lnTo>
                            <a:lnTo>
                              <a:pt x="167" y="72"/>
                            </a:lnTo>
                            <a:lnTo>
                              <a:pt x="163" y="0"/>
                            </a:lnTo>
                            <a:close/>
                          </a:path>
                        </a:pathLst>
                      </a:custGeom>
                      <a:solidFill>
                        <a:srgbClr val="00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2400">
                          <a:solidFill>
                            <a:schemeClr val="tx1"/>
                          </a:solidFill>
                          <a:latin typeface="Times New Roman" pitchFamily="18" charset="0"/>
                        </a:endParaRPr>
                      </a:p>
                    </p:txBody>
                  </p:sp>
                  <p:sp>
                    <p:nvSpPr>
                      <p:cNvPr id="239850" name="Freeform 232"/>
                      <p:cNvSpPr>
                        <a:spLocks/>
                      </p:cNvSpPr>
                      <p:nvPr/>
                    </p:nvSpPr>
                    <p:spPr bwMode="auto">
                      <a:xfrm>
                        <a:off x="3095" y="2811"/>
                        <a:ext cx="26" cy="49"/>
                      </a:xfrm>
                      <a:custGeom>
                        <a:avLst/>
                        <a:gdLst>
                          <a:gd name="T0" fmla="*/ 1 w 106"/>
                          <a:gd name="T1" fmla="*/ 0 h 197"/>
                          <a:gd name="T2" fmla="*/ 1 w 106"/>
                          <a:gd name="T3" fmla="*/ 1 h 197"/>
                          <a:gd name="T4" fmla="*/ 1 w 106"/>
                          <a:gd name="T5" fmla="*/ 2 h 197"/>
                          <a:gd name="T6" fmla="*/ 1 w 106"/>
                          <a:gd name="T7" fmla="*/ 3 h 197"/>
                          <a:gd name="T8" fmla="*/ 1 w 106"/>
                          <a:gd name="T9" fmla="*/ 2 h 197"/>
                          <a:gd name="T10" fmla="*/ 1 w 106"/>
                          <a:gd name="T11" fmla="*/ 2 h 197"/>
                          <a:gd name="T12" fmla="*/ 0 w 106"/>
                          <a:gd name="T13" fmla="*/ 3 h 197"/>
                          <a:gd name="T14" fmla="*/ 0 w 106"/>
                          <a:gd name="T15" fmla="*/ 3 h 197"/>
                          <a:gd name="T16" fmla="*/ 0 w 106"/>
                          <a:gd name="T17" fmla="*/ 2 h 197"/>
                          <a:gd name="T18" fmla="*/ 1 w 106"/>
                          <a:gd name="T19" fmla="*/ 1 h 197"/>
                          <a:gd name="T20" fmla="*/ 1 w 106"/>
                          <a:gd name="T21" fmla="*/ 0 h 197"/>
                          <a:gd name="T22" fmla="*/ 1 w 106"/>
                          <a:gd name="T23" fmla="*/ 0 h 1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6"/>
                          <a:gd name="T37" fmla="*/ 0 h 197"/>
                          <a:gd name="T38" fmla="*/ 106 w 106"/>
                          <a:gd name="T39" fmla="*/ 197 h 1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6" h="197">
                            <a:moveTo>
                              <a:pt x="67" y="0"/>
                            </a:moveTo>
                            <a:lnTo>
                              <a:pt x="97" y="59"/>
                            </a:lnTo>
                            <a:lnTo>
                              <a:pt x="106" y="139"/>
                            </a:lnTo>
                            <a:lnTo>
                              <a:pt x="92" y="183"/>
                            </a:lnTo>
                            <a:lnTo>
                              <a:pt x="72" y="115"/>
                            </a:lnTo>
                            <a:lnTo>
                              <a:pt x="53" y="159"/>
                            </a:lnTo>
                            <a:lnTo>
                              <a:pt x="34" y="183"/>
                            </a:lnTo>
                            <a:lnTo>
                              <a:pt x="0" y="197"/>
                            </a:lnTo>
                            <a:lnTo>
                              <a:pt x="39" y="149"/>
                            </a:lnTo>
                            <a:lnTo>
                              <a:pt x="67" y="87"/>
                            </a:lnTo>
                            <a:lnTo>
                              <a:pt x="72" y="39"/>
                            </a:lnTo>
                            <a:lnTo>
                              <a:pt x="67" y="0"/>
                            </a:lnTo>
                            <a:close/>
                          </a:path>
                        </a:pathLst>
                      </a:custGeom>
                      <a:solidFill>
                        <a:srgbClr val="00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2400">
                          <a:solidFill>
                            <a:schemeClr val="tx1"/>
                          </a:solidFill>
                          <a:latin typeface="Times New Roman" pitchFamily="18" charset="0"/>
                        </a:endParaRPr>
                      </a:p>
                    </p:txBody>
                  </p:sp>
                </p:grpSp>
                <p:sp>
                  <p:nvSpPr>
                    <p:cNvPr id="239851" name="Freeform 233"/>
                    <p:cNvSpPr>
                      <a:spLocks/>
                    </p:cNvSpPr>
                    <p:nvPr/>
                  </p:nvSpPr>
                  <p:spPr bwMode="auto">
                    <a:xfrm>
                      <a:off x="3083" y="2854"/>
                      <a:ext cx="28" cy="28"/>
                    </a:xfrm>
                    <a:custGeom>
                      <a:avLst/>
                      <a:gdLst>
                        <a:gd name="T0" fmla="*/ 0 w 113"/>
                        <a:gd name="T1" fmla="*/ 0 h 114"/>
                        <a:gd name="T2" fmla="*/ 1 w 113"/>
                        <a:gd name="T3" fmla="*/ 1 h 114"/>
                        <a:gd name="T4" fmla="*/ 1 w 113"/>
                        <a:gd name="T5" fmla="*/ 1 h 114"/>
                        <a:gd name="T6" fmla="*/ 1 w 113"/>
                        <a:gd name="T7" fmla="*/ 1 h 114"/>
                        <a:gd name="T8" fmla="*/ 2 w 113"/>
                        <a:gd name="T9" fmla="*/ 2 h 114"/>
                        <a:gd name="T10" fmla="*/ 0 60000 65536"/>
                        <a:gd name="T11" fmla="*/ 0 60000 65536"/>
                        <a:gd name="T12" fmla="*/ 0 60000 65536"/>
                        <a:gd name="T13" fmla="*/ 0 60000 65536"/>
                        <a:gd name="T14" fmla="*/ 0 60000 65536"/>
                        <a:gd name="T15" fmla="*/ 0 w 113"/>
                        <a:gd name="T16" fmla="*/ 0 h 114"/>
                        <a:gd name="T17" fmla="*/ 113 w 113"/>
                        <a:gd name="T18" fmla="*/ 114 h 114"/>
                      </a:gdLst>
                      <a:ahLst/>
                      <a:cxnLst>
                        <a:cxn ang="T10">
                          <a:pos x="T0" y="T1"/>
                        </a:cxn>
                        <a:cxn ang="T11">
                          <a:pos x="T2" y="T3"/>
                        </a:cxn>
                        <a:cxn ang="T12">
                          <a:pos x="T4" y="T5"/>
                        </a:cxn>
                        <a:cxn ang="T13">
                          <a:pos x="T6" y="T7"/>
                        </a:cxn>
                        <a:cxn ang="T14">
                          <a:pos x="T8" y="T9"/>
                        </a:cxn>
                      </a:cxnLst>
                      <a:rect l="T15" t="T16" r="T17" b="T18"/>
                      <a:pathLst>
                        <a:path w="113" h="114">
                          <a:moveTo>
                            <a:pt x="0" y="0"/>
                          </a:moveTo>
                          <a:lnTo>
                            <a:pt x="52" y="43"/>
                          </a:lnTo>
                          <a:lnTo>
                            <a:pt x="104" y="75"/>
                          </a:lnTo>
                          <a:lnTo>
                            <a:pt x="47" y="71"/>
                          </a:lnTo>
                          <a:lnTo>
                            <a:pt x="113" y="114"/>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lgn="l" eaLnBrk="0" hangingPunct="0"/>
                      <a:endParaRPr lang="en-US" sz="2400">
                        <a:solidFill>
                          <a:schemeClr val="tx1"/>
                        </a:solidFill>
                        <a:latin typeface="Times New Roman" pitchFamily="18" charset="0"/>
                      </a:endParaRPr>
                    </a:p>
                  </p:txBody>
                </p:sp>
                <p:sp>
                  <p:nvSpPr>
                    <p:cNvPr id="239852" name="Freeform 234"/>
                    <p:cNvSpPr>
                      <a:spLocks/>
                    </p:cNvSpPr>
                    <p:nvPr/>
                  </p:nvSpPr>
                  <p:spPr bwMode="auto">
                    <a:xfrm>
                      <a:off x="3104" y="2793"/>
                      <a:ext cx="43" cy="14"/>
                    </a:xfrm>
                    <a:custGeom>
                      <a:avLst/>
                      <a:gdLst>
                        <a:gd name="T0" fmla="*/ 0 w 169"/>
                        <a:gd name="T1" fmla="*/ 0 h 56"/>
                        <a:gd name="T2" fmla="*/ 0 w 169"/>
                        <a:gd name="T3" fmla="*/ 1 h 56"/>
                        <a:gd name="T4" fmla="*/ 2 w 169"/>
                        <a:gd name="T5" fmla="*/ 1 h 56"/>
                        <a:gd name="T6" fmla="*/ 3 w 169"/>
                        <a:gd name="T7" fmla="*/ 0 h 56"/>
                        <a:gd name="T8" fmla="*/ 0 60000 65536"/>
                        <a:gd name="T9" fmla="*/ 0 60000 65536"/>
                        <a:gd name="T10" fmla="*/ 0 60000 65536"/>
                        <a:gd name="T11" fmla="*/ 0 60000 65536"/>
                        <a:gd name="T12" fmla="*/ 0 w 169"/>
                        <a:gd name="T13" fmla="*/ 0 h 56"/>
                        <a:gd name="T14" fmla="*/ 169 w 169"/>
                        <a:gd name="T15" fmla="*/ 56 h 56"/>
                      </a:gdLst>
                      <a:ahLst/>
                      <a:cxnLst>
                        <a:cxn ang="T8">
                          <a:pos x="T0" y="T1"/>
                        </a:cxn>
                        <a:cxn ang="T9">
                          <a:pos x="T2" y="T3"/>
                        </a:cxn>
                        <a:cxn ang="T10">
                          <a:pos x="T4" y="T5"/>
                        </a:cxn>
                        <a:cxn ang="T11">
                          <a:pos x="T6" y="T7"/>
                        </a:cxn>
                      </a:cxnLst>
                      <a:rect l="T12" t="T13" r="T14" b="T15"/>
                      <a:pathLst>
                        <a:path w="169" h="56">
                          <a:moveTo>
                            <a:pt x="10" y="2"/>
                          </a:moveTo>
                          <a:lnTo>
                            <a:pt x="0" y="56"/>
                          </a:lnTo>
                          <a:lnTo>
                            <a:pt x="114" y="28"/>
                          </a:lnTo>
                          <a:lnTo>
                            <a:pt x="169"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lgn="l" eaLnBrk="0" hangingPunct="0"/>
                      <a:endParaRPr lang="en-US" sz="2400">
                        <a:solidFill>
                          <a:schemeClr val="tx1"/>
                        </a:solidFill>
                        <a:latin typeface="Times New Roman" pitchFamily="18" charset="0"/>
                      </a:endParaRPr>
                    </a:p>
                  </p:txBody>
                </p:sp>
              </p:grpSp>
              <p:grpSp>
                <p:nvGrpSpPr>
                  <p:cNvPr id="239853" name="Group 235"/>
                  <p:cNvGrpSpPr>
                    <a:grpSpLocks/>
                  </p:cNvGrpSpPr>
                  <p:nvPr/>
                </p:nvGrpSpPr>
                <p:grpSpPr bwMode="auto">
                  <a:xfrm>
                    <a:off x="3049" y="2638"/>
                    <a:ext cx="223" cy="157"/>
                    <a:chOff x="3049" y="2638"/>
                    <a:chExt cx="223" cy="157"/>
                  </a:xfrm>
                </p:grpSpPr>
                <p:grpSp>
                  <p:nvGrpSpPr>
                    <p:cNvPr id="239854" name="Group 236"/>
                    <p:cNvGrpSpPr>
                      <a:grpSpLocks/>
                    </p:cNvGrpSpPr>
                    <p:nvPr/>
                  </p:nvGrpSpPr>
                  <p:grpSpPr bwMode="auto">
                    <a:xfrm>
                      <a:off x="3049" y="2649"/>
                      <a:ext cx="204" cy="146"/>
                      <a:chOff x="3049" y="2649"/>
                      <a:chExt cx="204" cy="146"/>
                    </a:xfrm>
                  </p:grpSpPr>
                  <p:sp>
                    <p:nvSpPr>
                      <p:cNvPr id="239855" name="Freeform 237"/>
                      <p:cNvSpPr>
                        <a:spLocks/>
                      </p:cNvSpPr>
                      <p:nvPr/>
                    </p:nvSpPr>
                    <p:spPr bwMode="auto">
                      <a:xfrm>
                        <a:off x="3049" y="2649"/>
                        <a:ext cx="204" cy="146"/>
                      </a:xfrm>
                      <a:custGeom>
                        <a:avLst/>
                        <a:gdLst>
                          <a:gd name="T0" fmla="*/ 7 w 815"/>
                          <a:gd name="T1" fmla="*/ 1 h 582"/>
                          <a:gd name="T2" fmla="*/ 6 w 815"/>
                          <a:gd name="T3" fmla="*/ 1 h 582"/>
                          <a:gd name="T4" fmla="*/ 5 w 815"/>
                          <a:gd name="T5" fmla="*/ 1 h 582"/>
                          <a:gd name="T6" fmla="*/ 4 w 815"/>
                          <a:gd name="T7" fmla="*/ 0 h 582"/>
                          <a:gd name="T8" fmla="*/ 4 w 815"/>
                          <a:gd name="T9" fmla="*/ 0 h 582"/>
                          <a:gd name="T10" fmla="*/ 3 w 815"/>
                          <a:gd name="T11" fmla="*/ 0 h 582"/>
                          <a:gd name="T12" fmla="*/ 2 w 815"/>
                          <a:gd name="T13" fmla="*/ 1 h 582"/>
                          <a:gd name="T14" fmla="*/ 2 w 815"/>
                          <a:gd name="T15" fmla="*/ 1 h 582"/>
                          <a:gd name="T16" fmla="*/ 2 w 815"/>
                          <a:gd name="T17" fmla="*/ 2 h 582"/>
                          <a:gd name="T18" fmla="*/ 3 w 815"/>
                          <a:gd name="T19" fmla="*/ 3 h 582"/>
                          <a:gd name="T20" fmla="*/ 3 w 815"/>
                          <a:gd name="T21" fmla="*/ 3 h 582"/>
                          <a:gd name="T22" fmla="*/ 3 w 815"/>
                          <a:gd name="T23" fmla="*/ 3 h 582"/>
                          <a:gd name="T24" fmla="*/ 3 w 815"/>
                          <a:gd name="T25" fmla="*/ 4 h 582"/>
                          <a:gd name="T26" fmla="*/ 3 w 815"/>
                          <a:gd name="T27" fmla="*/ 5 h 582"/>
                          <a:gd name="T28" fmla="*/ 2 w 815"/>
                          <a:gd name="T29" fmla="*/ 6 h 582"/>
                          <a:gd name="T30" fmla="*/ 1 w 815"/>
                          <a:gd name="T31" fmla="*/ 5 h 582"/>
                          <a:gd name="T32" fmla="*/ 1 w 815"/>
                          <a:gd name="T33" fmla="*/ 5 h 582"/>
                          <a:gd name="T34" fmla="*/ 0 w 815"/>
                          <a:gd name="T35" fmla="*/ 5 h 582"/>
                          <a:gd name="T36" fmla="*/ 0 w 815"/>
                          <a:gd name="T37" fmla="*/ 6 h 582"/>
                          <a:gd name="T38" fmla="*/ 1 w 815"/>
                          <a:gd name="T39" fmla="*/ 7 h 582"/>
                          <a:gd name="T40" fmla="*/ 2 w 815"/>
                          <a:gd name="T41" fmla="*/ 8 h 582"/>
                          <a:gd name="T42" fmla="*/ 4 w 815"/>
                          <a:gd name="T43" fmla="*/ 9 h 582"/>
                          <a:gd name="T44" fmla="*/ 5 w 815"/>
                          <a:gd name="T45" fmla="*/ 9 h 582"/>
                          <a:gd name="T46" fmla="*/ 6 w 815"/>
                          <a:gd name="T47" fmla="*/ 9 h 582"/>
                          <a:gd name="T48" fmla="*/ 7 w 815"/>
                          <a:gd name="T49" fmla="*/ 8 h 582"/>
                          <a:gd name="T50" fmla="*/ 8 w 815"/>
                          <a:gd name="T51" fmla="*/ 8 h 582"/>
                          <a:gd name="T52" fmla="*/ 9 w 815"/>
                          <a:gd name="T53" fmla="*/ 8 h 582"/>
                          <a:gd name="T54" fmla="*/ 10 w 815"/>
                          <a:gd name="T55" fmla="*/ 7 h 582"/>
                          <a:gd name="T56" fmla="*/ 11 w 815"/>
                          <a:gd name="T57" fmla="*/ 7 h 582"/>
                          <a:gd name="T58" fmla="*/ 12 w 815"/>
                          <a:gd name="T59" fmla="*/ 6 h 582"/>
                          <a:gd name="T60" fmla="*/ 13 w 815"/>
                          <a:gd name="T61" fmla="*/ 5 h 582"/>
                          <a:gd name="T62" fmla="*/ 13 w 815"/>
                          <a:gd name="T63" fmla="*/ 4 h 582"/>
                          <a:gd name="T64" fmla="*/ 13 w 815"/>
                          <a:gd name="T65" fmla="*/ 2 h 582"/>
                          <a:gd name="T66" fmla="*/ 12 w 815"/>
                          <a:gd name="T67" fmla="*/ 1 h 582"/>
                          <a:gd name="T68" fmla="*/ 9 w 815"/>
                          <a:gd name="T69" fmla="*/ 0 h 582"/>
                          <a:gd name="T70" fmla="*/ 7 w 815"/>
                          <a:gd name="T71" fmla="*/ 0 h 5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5"/>
                          <a:gd name="T109" fmla="*/ 0 h 582"/>
                          <a:gd name="T110" fmla="*/ 815 w 815"/>
                          <a:gd name="T111" fmla="*/ 582 h 5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5" h="582">
                            <a:moveTo>
                              <a:pt x="468" y="13"/>
                            </a:moveTo>
                            <a:lnTo>
                              <a:pt x="407" y="32"/>
                            </a:lnTo>
                            <a:lnTo>
                              <a:pt x="372" y="56"/>
                            </a:lnTo>
                            <a:lnTo>
                              <a:pt x="345" y="70"/>
                            </a:lnTo>
                            <a:lnTo>
                              <a:pt x="327" y="49"/>
                            </a:lnTo>
                            <a:lnTo>
                              <a:pt x="313" y="34"/>
                            </a:lnTo>
                            <a:lnTo>
                              <a:pt x="298" y="26"/>
                            </a:lnTo>
                            <a:lnTo>
                              <a:pt x="275" y="17"/>
                            </a:lnTo>
                            <a:lnTo>
                              <a:pt x="252" y="13"/>
                            </a:lnTo>
                            <a:lnTo>
                              <a:pt x="233" y="9"/>
                            </a:lnTo>
                            <a:lnTo>
                              <a:pt x="213" y="11"/>
                            </a:lnTo>
                            <a:lnTo>
                              <a:pt x="188" y="16"/>
                            </a:lnTo>
                            <a:lnTo>
                              <a:pt x="163" y="28"/>
                            </a:lnTo>
                            <a:lnTo>
                              <a:pt x="147" y="39"/>
                            </a:lnTo>
                            <a:lnTo>
                              <a:pt x="138" y="52"/>
                            </a:lnTo>
                            <a:lnTo>
                              <a:pt x="128" y="69"/>
                            </a:lnTo>
                            <a:lnTo>
                              <a:pt x="122" y="96"/>
                            </a:lnTo>
                            <a:lnTo>
                              <a:pt x="125" y="120"/>
                            </a:lnTo>
                            <a:lnTo>
                              <a:pt x="138" y="145"/>
                            </a:lnTo>
                            <a:lnTo>
                              <a:pt x="162" y="160"/>
                            </a:lnTo>
                            <a:lnTo>
                              <a:pt x="188" y="171"/>
                            </a:lnTo>
                            <a:lnTo>
                              <a:pt x="200" y="175"/>
                            </a:lnTo>
                            <a:lnTo>
                              <a:pt x="171" y="187"/>
                            </a:lnTo>
                            <a:lnTo>
                              <a:pt x="160" y="198"/>
                            </a:lnTo>
                            <a:lnTo>
                              <a:pt x="184" y="216"/>
                            </a:lnTo>
                            <a:lnTo>
                              <a:pt x="196" y="269"/>
                            </a:lnTo>
                            <a:lnTo>
                              <a:pt x="192" y="307"/>
                            </a:lnTo>
                            <a:lnTo>
                              <a:pt x="184" y="337"/>
                            </a:lnTo>
                            <a:lnTo>
                              <a:pt x="156" y="354"/>
                            </a:lnTo>
                            <a:lnTo>
                              <a:pt x="135" y="354"/>
                            </a:lnTo>
                            <a:lnTo>
                              <a:pt x="96" y="347"/>
                            </a:lnTo>
                            <a:lnTo>
                              <a:pt x="82" y="315"/>
                            </a:lnTo>
                            <a:lnTo>
                              <a:pt x="75" y="283"/>
                            </a:lnTo>
                            <a:lnTo>
                              <a:pt x="47" y="287"/>
                            </a:lnTo>
                            <a:lnTo>
                              <a:pt x="32" y="301"/>
                            </a:lnTo>
                            <a:lnTo>
                              <a:pt x="11" y="304"/>
                            </a:lnTo>
                            <a:lnTo>
                              <a:pt x="0" y="319"/>
                            </a:lnTo>
                            <a:lnTo>
                              <a:pt x="0" y="347"/>
                            </a:lnTo>
                            <a:lnTo>
                              <a:pt x="14" y="393"/>
                            </a:lnTo>
                            <a:lnTo>
                              <a:pt x="47" y="448"/>
                            </a:lnTo>
                            <a:lnTo>
                              <a:pt x="103" y="509"/>
                            </a:lnTo>
                            <a:lnTo>
                              <a:pt x="129" y="529"/>
                            </a:lnTo>
                            <a:lnTo>
                              <a:pt x="168" y="553"/>
                            </a:lnTo>
                            <a:lnTo>
                              <a:pt x="231" y="581"/>
                            </a:lnTo>
                            <a:lnTo>
                              <a:pt x="252" y="582"/>
                            </a:lnTo>
                            <a:lnTo>
                              <a:pt x="298" y="578"/>
                            </a:lnTo>
                            <a:lnTo>
                              <a:pt x="345" y="567"/>
                            </a:lnTo>
                            <a:lnTo>
                              <a:pt x="375" y="559"/>
                            </a:lnTo>
                            <a:lnTo>
                              <a:pt x="436" y="503"/>
                            </a:lnTo>
                            <a:lnTo>
                              <a:pt x="459" y="512"/>
                            </a:lnTo>
                            <a:lnTo>
                              <a:pt x="486" y="520"/>
                            </a:lnTo>
                            <a:lnTo>
                              <a:pt x="511" y="517"/>
                            </a:lnTo>
                            <a:lnTo>
                              <a:pt x="535" y="513"/>
                            </a:lnTo>
                            <a:lnTo>
                              <a:pt x="561" y="504"/>
                            </a:lnTo>
                            <a:lnTo>
                              <a:pt x="585" y="491"/>
                            </a:lnTo>
                            <a:lnTo>
                              <a:pt x="656" y="456"/>
                            </a:lnTo>
                            <a:lnTo>
                              <a:pt x="678" y="442"/>
                            </a:lnTo>
                            <a:lnTo>
                              <a:pt x="695" y="428"/>
                            </a:lnTo>
                            <a:lnTo>
                              <a:pt x="731" y="403"/>
                            </a:lnTo>
                            <a:lnTo>
                              <a:pt x="759" y="375"/>
                            </a:lnTo>
                            <a:lnTo>
                              <a:pt x="787" y="344"/>
                            </a:lnTo>
                            <a:lnTo>
                              <a:pt x="802" y="307"/>
                            </a:lnTo>
                            <a:lnTo>
                              <a:pt x="812" y="265"/>
                            </a:lnTo>
                            <a:lnTo>
                              <a:pt x="815" y="227"/>
                            </a:lnTo>
                            <a:lnTo>
                              <a:pt x="811" y="167"/>
                            </a:lnTo>
                            <a:lnTo>
                              <a:pt x="793" y="116"/>
                            </a:lnTo>
                            <a:lnTo>
                              <a:pt x="768" y="76"/>
                            </a:lnTo>
                            <a:lnTo>
                              <a:pt x="729" y="39"/>
                            </a:lnTo>
                            <a:lnTo>
                              <a:pt x="672" y="13"/>
                            </a:lnTo>
                            <a:lnTo>
                              <a:pt x="595" y="0"/>
                            </a:lnTo>
                            <a:lnTo>
                              <a:pt x="528" y="2"/>
                            </a:lnTo>
                            <a:lnTo>
                              <a:pt x="468" y="13"/>
                            </a:lnTo>
                            <a:close/>
                          </a:path>
                        </a:pathLst>
                      </a:custGeom>
                      <a:solidFill>
                        <a:srgbClr val="FFE0C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grpSp>
                    <p:nvGrpSpPr>
                      <p:cNvPr id="239856" name="Group 238"/>
                      <p:cNvGrpSpPr>
                        <a:grpSpLocks/>
                      </p:cNvGrpSpPr>
                      <p:nvPr/>
                    </p:nvGrpSpPr>
                    <p:grpSpPr bwMode="auto">
                      <a:xfrm>
                        <a:off x="3119" y="2666"/>
                        <a:ext cx="33" cy="27"/>
                        <a:chOff x="3119" y="2666"/>
                        <a:chExt cx="33" cy="27"/>
                      </a:xfrm>
                    </p:grpSpPr>
                    <p:sp>
                      <p:nvSpPr>
                        <p:cNvPr id="239857" name="Oval 239"/>
                        <p:cNvSpPr>
                          <a:spLocks noChangeArrowheads="1"/>
                        </p:cNvSpPr>
                        <p:nvPr/>
                      </p:nvSpPr>
                      <p:spPr bwMode="auto">
                        <a:xfrm>
                          <a:off x="3119" y="2666"/>
                          <a:ext cx="33" cy="27"/>
                        </a:xfrm>
                        <a:prstGeom prst="ellipse">
                          <a:avLst/>
                        </a:prstGeom>
                        <a:solidFill>
                          <a:srgbClr val="FFFFFF"/>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858" name="Oval 240"/>
                        <p:cNvSpPr>
                          <a:spLocks noChangeArrowheads="1"/>
                        </p:cNvSpPr>
                        <p:nvPr/>
                      </p:nvSpPr>
                      <p:spPr bwMode="auto">
                        <a:xfrm>
                          <a:off x="3129" y="2669"/>
                          <a:ext cx="15" cy="14"/>
                        </a:xfrm>
                        <a:prstGeom prst="ellipse">
                          <a:avLst/>
                        </a:prstGeom>
                        <a:solidFill>
                          <a:srgbClr val="4040FF"/>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859" name="Oval 241"/>
                        <p:cNvSpPr>
                          <a:spLocks noChangeArrowheads="1"/>
                        </p:cNvSpPr>
                        <p:nvPr/>
                      </p:nvSpPr>
                      <p:spPr bwMode="auto">
                        <a:xfrm>
                          <a:off x="3131" y="2672"/>
                          <a:ext cx="6" cy="5"/>
                        </a:xfrm>
                        <a:prstGeom prst="ellipse">
                          <a:avLst/>
                        </a:prstGeom>
                        <a:solidFill>
                          <a:srgbClr val="E0E0E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grpSp>
                  <p:sp>
                    <p:nvSpPr>
                      <p:cNvPr id="239860" name="Freeform 242"/>
                      <p:cNvSpPr>
                        <a:spLocks/>
                      </p:cNvSpPr>
                      <p:nvPr/>
                    </p:nvSpPr>
                    <p:spPr bwMode="auto">
                      <a:xfrm>
                        <a:off x="3143" y="2684"/>
                        <a:ext cx="97" cy="108"/>
                      </a:xfrm>
                      <a:custGeom>
                        <a:avLst/>
                        <a:gdLst>
                          <a:gd name="T0" fmla="*/ 3 w 392"/>
                          <a:gd name="T1" fmla="*/ 0 h 436"/>
                          <a:gd name="T2" fmla="*/ 2 w 392"/>
                          <a:gd name="T3" fmla="*/ 0 h 436"/>
                          <a:gd name="T4" fmla="*/ 2 w 392"/>
                          <a:gd name="T5" fmla="*/ 1 h 436"/>
                          <a:gd name="T6" fmla="*/ 2 w 392"/>
                          <a:gd name="T7" fmla="*/ 1 h 436"/>
                          <a:gd name="T8" fmla="*/ 2 w 392"/>
                          <a:gd name="T9" fmla="*/ 1 h 436"/>
                          <a:gd name="T10" fmla="*/ 1 w 392"/>
                          <a:gd name="T11" fmla="*/ 1 h 436"/>
                          <a:gd name="T12" fmla="*/ 0 w 392"/>
                          <a:gd name="T13" fmla="*/ 2 h 436"/>
                          <a:gd name="T14" fmla="*/ 1 w 392"/>
                          <a:gd name="T15" fmla="*/ 2 h 436"/>
                          <a:gd name="T16" fmla="*/ 0 w 392"/>
                          <a:gd name="T17" fmla="*/ 2 h 436"/>
                          <a:gd name="T18" fmla="*/ 0 w 392"/>
                          <a:gd name="T19" fmla="*/ 2 h 436"/>
                          <a:gd name="T20" fmla="*/ 0 w 392"/>
                          <a:gd name="T21" fmla="*/ 2 h 436"/>
                          <a:gd name="T22" fmla="*/ 0 w 392"/>
                          <a:gd name="T23" fmla="*/ 3 h 436"/>
                          <a:gd name="T24" fmla="*/ 0 w 392"/>
                          <a:gd name="T25" fmla="*/ 3 h 436"/>
                          <a:gd name="T26" fmla="*/ 1 w 392"/>
                          <a:gd name="T27" fmla="*/ 3 h 436"/>
                          <a:gd name="T28" fmla="*/ 1 w 392"/>
                          <a:gd name="T29" fmla="*/ 3 h 436"/>
                          <a:gd name="T30" fmla="*/ 2 w 392"/>
                          <a:gd name="T31" fmla="*/ 3 h 436"/>
                          <a:gd name="T32" fmla="*/ 2 w 392"/>
                          <a:gd name="T33" fmla="*/ 3 h 436"/>
                          <a:gd name="T34" fmla="*/ 3 w 392"/>
                          <a:gd name="T35" fmla="*/ 4 h 436"/>
                          <a:gd name="T36" fmla="*/ 3 w 392"/>
                          <a:gd name="T37" fmla="*/ 4 h 436"/>
                          <a:gd name="T38" fmla="*/ 3 w 392"/>
                          <a:gd name="T39" fmla="*/ 4 h 436"/>
                          <a:gd name="T40" fmla="*/ 3 w 392"/>
                          <a:gd name="T41" fmla="*/ 5 h 436"/>
                          <a:gd name="T42" fmla="*/ 3 w 392"/>
                          <a:gd name="T43" fmla="*/ 5 h 436"/>
                          <a:gd name="T44" fmla="*/ 2 w 392"/>
                          <a:gd name="T45" fmla="*/ 6 h 436"/>
                          <a:gd name="T46" fmla="*/ 2 w 392"/>
                          <a:gd name="T47" fmla="*/ 6 h 436"/>
                          <a:gd name="T48" fmla="*/ 2 w 392"/>
                          <a:gd name="T49" fmla="*/ 6 h 436"/>
                          <a:gd name="T50" fmla="*/ 2 w 392"/>
                          <a:gd name="T51" fmla="*/ 7 h 436"/>
                          <a:gd name="T52" fmla="*/ 3 w 392"/>
                          <a:gd name="T53" fmla="*/ 7 h 436"/>
                          <a:gd name="T54" fmla="*/ 3 w 392"/>
                          <a:gd name="T55" fmla="*/ 6 h 436"/>
                          <a:gd name="T56" fmla="*/ 3 w 392"/>
                          <a:gd name="T57" fmla="*/ 6 h 436"/>
                          <a:gd name="T58" fmla="*/ 3 w 392"/>
                          <a:gd name="T59" fmla="*/ 6 h 436"/>
                          <a:gd name="T60" fmla="*/ 4 w 392"/>
                          <a:gd name="T61" fmla="*/ 6 h 436"/>
                          <a:gd name="T62" fmla="*/ 4 w 392"/>
                          <a:gd name="T63" fmla="*/ 5 h 436"/>
                          <a:gd name="T64" fmla="*/ 5 w 392"/>
                          <a:gd name="T65" fmla="*/ 5 h 436"/>
                          <a:gd name="T66" fmla="*/ 5 w 392"/>
                          <a:gd name="T67" fmla="*/ 5 h 436"/>
                          <a:gd name="T68" fmla="*/ 5 w 392"/>
                          <a:gd name="T69" fmla="*/ 4 h 436"/>
                          <a:gd name="T70" fmla="*/ 5 w 392"/>
                          <a:gd name="T71" fmla="*/ 4 h 436"/>
                          <a:gd name="T72" fmla="*/ 6 w 392"/>
                          <a:gd name="T73" fmla="*/ 3 h 436"/>
                          <a:gd name="T74" fmla="*/ 6 w 392"/>
                          <a:gd name="T75" fmla="*/ 2 h 436"/>
                          <a:gd name="T76" fmla="*/ 5 w 392"/>
                          <a:gd name="T77" fmla="*/ 2 h 436"/>
                          <a:gd name="T78" fmla="*/ 5 w 392"/>
                          <a:gd name="T79" fmla="*/ 1 h 436"/>
                          <a:gd name="T80" fmla="*/ 4 w 392"/>
                          <a:gd name="T81" fmla="*/ 1 h 436"/>
                          <a:gd name="T82" fmla="*/ 4 w 392"/>
                          <a:gd name="T83" fmla="*/ 0 h 436"/>
                          <a:gd name="T84" fmla="*/ 4 w 392"/>
                          <a:gd name="T85" fmla="*/ 0 h 436"/>
                          <a:gd name="T86" fmla="*/ 3 w 392"/>
                          <a:gd name="T87" fmla="*/ 0 h 4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92"/>
                          <a:gd name="T133" fmla="*/ 0 h 436"/>
                          <a:gd name="T134" fmla="*/ 392 w 392"/>
                          <a:gd name="T135" fmla="*/ 436 h 4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92" h="436">
                            <a:moveTo>
                              <a:pt x="211" y="0"/>
                            </a:moveTo>
                            <a:lnTo>
                              <a:pt x="166" y="23"/>
                            </a:lnTo>
                            <a:lnTo>
                              <a:pt x="149" y="43"/>
                            </a:lnTo>
                            <a:lnTo>
                              <a:pt x="147" y="94"/>
                            </a:lnTo>
                            <a:lnTo>
                              <a:pt x="115" y="80"/>
                            </a:lnTo>
                            <a:lnTo>
                              <a:pt x="90" y="87"/>
                            </a:lnTo>
                            <a:lnTo>
                              <a:pt x="37" y="115"/>
                            </a:lnTo>
                            <a:lnTo>
                              <a:pt x="58" y="137"/>
                            </a:lnTo>
                            <a:lnTo>
                              <a:pt x="17" y="137"/>
                            </a:lnTo>
                            <a:lnTo>
                              <a:pt x="8" y="156"/>
                            </a:lnTo>
                            <a:lnTo>
                              <a:pt x="0" y="170"/>
                            </a:lnTo>
                            <a:lnTo>
                              <a:pt x="38" y="179"/>
                            </a:lnTo>
                            <a:lnTo>
                              <a:pt x="23" y="195"/>
                            </a:lnTo>
                            <a:lnTo>
                              <a:pt x="62" y="230"/>
                            </a:lnTo>
                            <a:lnTo>
                              <a:pt x="99" y="214"/>
                            </a:lnTo>
                            <a:lnTo>
                              <a:pt x="125" y="211"/>
                            </a:lnTo>
                            <a:lnTo>
                              <a:pt x="163" y="218"/>
                            </a:lnTo>
                            <a:lnTo>
                              <a:pt x="190" y="238"/>
                            </a:lnTo>
                            <a:lnTo>
                              <a:pt x="208" y="263"/>
                            </a:lnTo>
                            <a:lnTo>
                              <a:pt x="216" y="295"/>
                            </a:lnTo>
                            <a:lnTo>
                              <a:pt x="209" y="327"/>
                            </a:lnTo>
                            <a:lnTo>
                              <a:pt x="196" y="356"/>
                            </a:lnTo>
                            <a:lnTo>
                              <a:pt x="168" y="380"/>
                            </a:lnTo>
                            <a:lnTo>
                              <a:pt x="137" y="384"/>
                            </a:lnTo>
                            <a:lnTo>
                              <a:pt x="134" y="402"/>
                            </a:lnTo>
                            <a:lnTo>
                              <a:pt x="140" y="436"/>
                            </a:lnTo>
                            <a:lnTo>
                              <a:pt x="174" y="430"/>
                            </a:lnTo>
                            <a:lnTo>
                              <a:pt x="196" y="423"/>
                            </a:lnTo>
                            <a:lnTo>
                              <a:pt x="215" y="389"/>
                            </a:lnTo>
                            <a:lnTo>
                              <a:pt x="233" y="396"/>
                            </a:lnTo>
                            <a:lnTo>
                              <a:pt x="264" y="383"/>
                            </a:lnTo>
                            <a:lnTo>
                              <a:pt x="279" y="345"/>
                            </a:lnTo>
                            <a:lnTo>
                              <a:pt x="305" y="346"/>
                            </a:lnTo>
                            <a:lnTo>
                              <a:pt x="323" y="322"/>
                            </a:lnTo>
                            <a:lnTo>
                              <a:pt x="330" y="293"/>
                            </a:lnTo>
                            <a:lnTo>
                              <a:pt x="336" y="239"/>
                            </a:lnTo>
                            <a:lnTo>
                              <a:pt x="392" y="181"/>
                            </a:lnTo>
                            <a:lnTo>
                              <a:pt x="385" y="126"/>
                            </a:lnTo>
                            <a:lnTo>
                              <a:pt x="336" y="115"/>
                            </a:lnTo>
                            <a:lnTo>
                              <a:pt x="335" y="68"/>
                            </a:lnTo>
                            <a:lnTo>
                              <a:pt x="296" y="68"/>
                            </a:lnTo>
                            <a:lnTo>
                              <a:pt x="292" y="19"/>
                            </a:lnTo>
                            <a:lnTo>
                              <a:pt x="252" y="19"/>
                            </a:lnTo>
                            <a:lnTo>
                              <a:pt x="211" y="0"/>
                            </a:lnTo>
                            <a:close/>
                          </a:path>
                        </a:pathLst>
                      </a:custGeom>
                      <a:solidFill>
                        <a:srgbClr val="80400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grpSp>
                    <p:nvGrpSpPr>
                      <p:cNvPr id="239861" name="Group 243"/>
                      <p:cNvGrpSpPr>
                        <a:grpSpLocks/>
                      </p:cNvGrpSpPr>
                      <p:nvPr/>
                    </p:nvGrpSpPr>
                    <p:grpSpPr bwMode="auto">
                      <a:xfrm>
                        <a:off x="3097" y="2661"/>
                        <a:ext cx="64" cy="41"/>
                        <a:chOff x="3097" y="2661"/>
                        <a:chExt cx="64" cy="41"/>
                      </a:xfrm>
                    </p:grpSpPr>
                    <p:sp>
                      <p:nvSpPr>
                        <p:cNvPr id="239862" name="Freeform 244"/>
                        <p:cNvSpPr>
                          <a:spLocks/>
                        </p:cNvSpPr>
                        <p:nvPr/>
                      </p:nvSpPr>
                      <p:spPr bwMode="auto">
                        <a:xfrm>
                          <a:off x="3097" y="2690"/>
                          <a:ext cx="20" cy="8"/>
                        </a:xfrm>
                        <a:custGeom>
                          <a:avLst/>
                          <a:gdLst>
                            <a:gd name="T0" fmla="*/ 1 w 79"/>
                            <a:gd name="T1" fmla="*/ 0 h 34"/>
                            <a:gd name="T2" fmla="*/ 1 w 79"/>
                            <a:gd name="T3" fmla="*/ 0 h 34"/>
                            <a:gd name="T4" fmla="*/ 1 w 79"/>
                            <a:gd name="T5" fmla="*/ 0 h 34"/>
                            <a:gd name="T6" fmla="*/ 1 w 79"/>
                            <a:gd name="T7" fmla="*/ 0 h 34"/>
                            <a:gd name="T8" fmla="*/ 1 w 79"/>
                            <a:gd name="T9" fmla="*/ 0 h 34"/>
                            <a:gd name="T10" fmla="*/ 0 w 79"/>
                            <a:gd name="T11" fmla="*/ 0 h 34"/>
                            <a:gd name="T12" fmla="*/ 0 w 79"/>
                            <a:gd name="T13" fmla="*/ 0 h 34"/>
                            <a:gd name="T14" fmla="*/ 0 60000 65536"/>
                            <a:gd name="T15" fmla="*/ 0 60000 65536"/>
                            <a:gd name="T16" fmla="*/ 0 60000 65536"/>
                            <a:gd name="T17" fmla="*/ 0 60000 65536"/>
                            <a:gd name="T18" fmla="*/ 0 60000 65536"/>
                            <a:gd name="T19" fmla="*/ 0 60000 65536"/>
                            <a:gd name="T20" fmla="*/ 0 60000 65536"/>
                            <a:gd name="T21" fmla="*/ 0 w 79"/>
                            <a:gd name="T22" fmla="*/ 0 h 34"/>
                            <a:gd name="T23" fmla="*/ 79 w 7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34">
                              <a:moveTo>
                                <a:pt x="79" y="0"/>
                              </a:moveTo>
                              <a:lnTo>
                                <a:pt x="76" y="18"/>
                              </a:lnTo>
                              <a:lnTo>
                                <a:pt x="65" y="30"/>
                              </a:lnTo>
                              <a:lnTo>
                                <a:pt x="50" y="34"/>
                              </a:lnTo>
                              <a:lnTo>
                                <a:pt x="36" y="30"/>
                              </a:lnTo>
                              <a:lnTo>
                                <a:pt x="19" y="25"/>
                              </a:lnTo>
                              <a:lnTo>
                                <a:pt x="0" y="12"/>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lgn="l" eaLnBrk="0" hangingPunct="0"/>
                          <a:endParaRPr lang="en-US" sz="2400">
                            <a:solidFill>
                              <a:schemeClr val="tx1"/>
                            </a:solidFill>
                            <a:latin typeface="Times New Roman" pitchFamily="18" charset="0"/>
                          </a:endParaRPr>
                        </a:p>
                      </p:txBody>
                    </p:sp>
                    <p:sp>
                      <p:nvSpPr>
                        <p:cNvPr id="239863" name="Freeform 245"/>
                        <p:cNvSpPr>
                          <a:spLocks/>
                        </p:cNvSpPr>
                        <p:nvPr/>
                      </p:nvSpPr>
                      <p:spPr bwMode="auto">
                        <a:xfrm>
                          <a:off x="3129" y="2691"/>
                          <a:ext cx="17" cy="11"/>
                        </a:xfrm>
                        <a:custGeom>
                          <a:avLst/>
                          <a:gdLst>
                            <a:gd name="T0" fmla="*/ 1 w 70"/>
                            <a:gd name="T1" fmla="*/ 1 h 46"/>
                            <a:gd name="T2" fmla="*/ 0 w 70"/>
                            <a:gd name="T3" fmla="*/ 0 h 46"/>
                            <a:gd name="T4" fmla="*/ 0 w 70"/>
                            <a:gd name="T5" fmla="*/ 1 h 46"/>
                            <a:gd name="T6" fmla="*/ 0 60000 65536"/>
                            <a:gd name="T7" fmla="*/ 0 60000 65536"/>
                            <a:gd name="T8" fmla="*/ 0 60000 65536"/>
                            <a:gd name="T9" fmla="*/ 0 w 70"/>
                            <a:gd name="T10" fmla="*/ 0 h 46"/>
                            <a:gd name="T11" fmla="*/ 70 w 70"/>
                            <a:gd name="T12" fmla="*/ 46 h 46"/>
                          </a:gdLst>
                          <a:ahLst/>
                          <a:cxnLst>
                            <a:cxn ang="T6">
                              <a:pos x="T0" y="T1"/>
                            </a:cxn>
                            <a:cxn ang="T7">
                              <a:pos x="T2" y="T3"/>
                            </a:cxn>
                            <a:cxn ang="T8">
                              <a:pos x="T4" y="T5"/>
                            </a:cxn>
                          </a:cxnLst>
                          <a:rect l="T9" t="T10" r="T11" b="T12"/>
                          <a:pathLst>
                            <a:path w="70" h="46">
                              <a:moveTo>
                                <a:pt x="70" y="46"/>
                              </a:moveTo>
                              <a:lnTo>
                                <a:pt x="0" y="0"/>
                              </a:lnTo>
                              <a:lnTo>
                                <a:pt x="31" y="46"/>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lgn="l" eaLnBrk="0" hangingPunct="0"/>
                          <a:endParaRPr lang="en-US" sz="2400">
                            <a:solidFill>
                              <a:schemeClr val="tx1"/>
                            </a:solidFill>
                            <a:latin typeface="Times New Roman" pitchFamily="18" charset="0"/>
                          </a:endParaRPr>
                        </a:p>
                      </p:txBody>
                    </p:sp>
                    <p:sp>
                      <p:nvSpPr>
                        <p:cNvPr id="239864" name="Freeform 246"/>
                        <p:cNvSpPr>
                          <a:spLocks/>
                        </p:cNvSpPr>
                        <p:nvPr/>
                      </p:nvSpPr>
                      <p:spPr bwMode="auto">
                        <a:xfrm>
                          <a:off x="3150" y="2661"/>
                          <a:ext cx="11" cy="21"/>
                        </a:xfrm>
                        <a:custGeom>
                          <a:avLst/>
                          <a:gdLst>
                            <a:gd name="T0" fmla="*/ 1 w 43"/>
                            <a:gd name="T1" fmla="*/ 1 h 84"/>
                            <a:gd name="T2" fmla="*/ 1 w 43"/>
                            <a:gd name="T3" fmla="*/ 1 h 84"/>
                            <a:gd name="T4" fmla="*/ 1 w 43"/>
                            <a:gd name="T5" fmla="*/ 0 h 84"/>
                            <a:gd name="T6" fmla="*/ 0 w 43"/>
                            <a:gd name="T7" fmla="*/ 0 h 84"/>
                            <a:gd name="T8" fmla="*/ 0 w 43"/>
                            <a:gd name="T9" fmla="*/ 0 h 84"/>
                            <a:gd name="T10" fmla="*/ 0 60000 65536"/>
                            <a:gd name="T11" fmla="*/ 0 60000 65536"/>
                            <a:gd name="T12" fmla="*/ 0 60000 65536"/>
                            <a:gd name="T13" fmla="*/ 0 60000 65536"/>
                            <a:gd name="T14" fmla="*/ 0 60000 65536"/>
                            <a:gd name="T15" fmla="*/ 0 w 43"/>
                            <a:gd name="T16" fmla="*/ 0 h 84"/>
                            <a:gd name="T17" fmla="*/ 43 w 43"/>
                            <a:gd name="T18" fmla="*/ 84 h 84"/>
                          </a:gdLst>
                          <a:ahLst/>
                          <a:cxnLst>
                            <a:cxn ang="T10">
                              <a:pos x="T0" y="T1"/>
                            </a:cxn>
                            <a:cxn ang="T11">
                              <a:pos x="T2" y="T3"/>
                            </a:cxn>
                            <a:cxn ang="T12">
                              <a:pos x="T4" y="T5"/>
                            </a:cxn>
                            <a:cxn ang="T13">
                              <a:pos x="T6" y="T7"/>
                            </a:cxn>
                            <a:cxn ang="T14">
                              <a:pos x="T8" y="T9"/>
                            </a:cxn>
                          </a:cxnLst>
                          <a:rect l="T15" t="T16" r="T17" b="T18"/>
                          <a:pathLst>
                            <a:path w="43" h="84">
                              <a:moveTo>
                                <a:pt x="39" y="84"/>
                              </a:moveTo>
                              <a:lnTo>
                                <a:pt x="43" y="53"/>
                              </a:lnTo>
                              <a:lnTo>
                                <a:pt x="29" y="17"/>
                              </a:lnTo>
                              <a:lnTo>
                                <a:pt x="11" y="3"/>
                              </a:lnTo>
                              <a:lnTo>
                                <a:pt x="0"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lgn="l" eaLnBrk="0" hangingPunct="0"/>
                          <a:endParaRPr lang="en-US" sz="2400">
                            <a:solidFill>
                              <a:schemeClr val="tx1"/>
                            </a:solidFill>
                            <a:latin typeface="Times New Roman" pitchFamily="18" charset="0"/>
                          </a:endParaRPr>
                        </a:p>
                      </p:txBody>
                    </p:sp>
                  </p:grpSp>
                  <p:sp>
                    <p:nvSpPr>
                      <p:cNvPr id="239865" name="Freeform 247"/>
                      <p:cNvSpPr>
                        <a:spLocks/>
                      </p:cNvSpPr>
                      <p:nvPr/>
                    </p:nvSpPr>
                    <p:spPr bwMode="auto">
                      <a:xfrm>
                        <a:off x="3165" y="2749"/>
                        <a:ext cx="19" cy="17"/>
                      </a:xfrm>
                      <a:custGeom>
                        <a:avLst/>
                        <a:gdLst>
                          <a:gd name="T0" fmla="*/ 0 w 77"/>
                          <a:gd name="T1" fmla="*/ 0 h 67"/>
                          <a:gd name="T2" fmla="*/ 1 w 77"/>
                          <a:gd name="T3" fmla="*/ 0 h 67"/>
                          <a:gd name="T4" fmla="*/ 1 w 77"/>
                          <a:gd name="T5" fmla="*/ 1 h 67"/>
                          <a:gd name="T6" fmla="*/ 1 w 77"/>
                          <a:gd name="T7" fmla="*/ 1 h 67"/>
                          <a:gd name="T8" fmla="*/ 1 w 77"/>
                          <a:gd name="T9" fmla="*/ 1 h 67"/>
                          <a:gd name="T10" fmla="*/ 0 w 77"/>
                          <a:gd name="T11" fmla="*/ 1 h 67"/>
                          <a:gd name="T12" fmla="*/ 0 w 77"/>
                          <a:gd name="T13" fmla="*/ 1 h 67"/>
                          <a:gd name="T14" fmla="*/ 0 w 77"/>
                          <a:gd name="T15" fmla="*/ 1 h 67"/>
                          <a:gd name="T16" fmla="*/ 0 w 77"/>
                          <a:gd name="T17" fmla="*/ 1 h 67"/>
                          <a:gd name="T18" fmla="*/ 0 w 77"/>
                          <a:gd name="T19" fmla="*/ 1 h 67"/>
                          <a:gd name="T20" fmla="*/ 0 w 77"/>
                          <a:gd name="T21" fmla="*/ 1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7"/>
                          <a:gd name="T34" fmla="*/ 0 h 67"/>
                          <a:gd name="T35" fmla="*/ 77 w 77"/>
                          <a:gd name="T36" fmla="*/ 67 h 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7" h="67">
                            <a:moveTo>
                              <a:pt x="25" y="0"/>
                            </a:moveTo>
                            <a:lnTo>
                              <a:pt x="56" y="0"/>
                            </a:lnTo>
                            <a:lnTo>
                              <a:pt x="77" y="25"/>
                            </a:lnTo>
                            <a:lnTo>
                              <a:pt x="75" y="53"/>
                            </a:lnTo>
                            <a:lnTo>
                              <a:pt x="58" y="67"/>
                            </a:lnTo>
                            <a:lnTo>
                              <a:pt x="39" y="67"/>
                            </a:lnTo>
                            <a:lnTo>
                              <a:pt x="16" y="67"/>
                            </a:lnTo>
                            <a:lnTo>
                              <a:pt x="3" y="59"/>
                            </a:lnTo>
                            <a:lnTo>
                              <a:pt x="0" y="42"/>
                            </a:lnTo>
                            <a:lnTo>
                              <a:pt x="9" y="30"/>
                            </a:lnTo>
                            <a:lnTo>
                              <a:pt x="25" y="35"/>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lgn="l" eaLnBrk="0" hangingPunct="0"/>
                        <a:endParaRPr lang="en-US" sz="2400">
                          <a:solidFill>
                            <a:schemeClr val="tx1"/>
                          </a:solidFill>
                          <a:latin typeface="Times New Roman" pitchFamily="18" charset="0"/>
                        </a:endParaRPr>
                      </a:p>
                    </p:txBody>
                  </p:sp>
                </p:grpSp>
                <p:grpSp>
                  <p:nvGrpSpPr>
                    <p:cNvPr id="239866" name="Group 248"/>
                    <p:cNvGrpSpPr>
                      <a:grpSpLocks/>
                    </p:cNvGrpSpPr>
                    <p:nvPr/>
                  </p:nvGrpSpPr>
                  <p:grpSpPr bwMode="auto">
                    <a:xfrm>
                      <a:off x="3131" y="2638"/>
                      <a:ext cx="141" cy="129"/>
                      <a:chOff x="3131" y="2638"/>
                      <a:chExt cx="141" cy="129"/>
                    </a:xfrm>
                  </p:grpSpPr>
                  <p:sp>
                    <p:nvSpPr>
                      <p:cNvPr id="239867" name="Arc 249"/>
                      <p:cNvSpPr>
                        <a:spLocks/>
                      </p:cNvSpPr>
                      <p:nvPr/>
                    </p:nvSpPr>
                    <p:spPr bwMode="auto">
                      <a:xfrm>
                        <a:off x="3165" y="2643"/>
                        <a:ext cx="107" cy="124"/>
                      </a:xfrm>
                      <a:custGeom>
                        <a:avLst/>
                        <a:gdLst>
                          <a:gd name="T0" fmla="*/ 0 w 30904"/>
                          <a:gd name="T1" fmla="*/ 0 h 41989"/>
                          <a:gd name="T2" fmla="*/ 0 w 30904"/>
                          <a:gd name="T3" fmla="*/ 0 h 41989"/>
                          <a:gd name="T4" fmla="*/ 0 w 30904"/>
                          <a:gd name="T5" fmla="*/ 0 h 41989"/>
                          <a:gd name="T6" fmla="*/ 0 60000 65536"/>
                          <a:gd name="T7" fmla="*/ 0 60000 65536"/>
                          <a:gd name="T8" fmla="*/ 0 60000 65536"/>
                          <a:gd name="T9" fmla="*/ 0 w 30904"/>
                          <a:gd name="T10" fmla="*/ 0 h 41989"/>
                          <a:gd name="T11" fmla="*/ 30904 w 30904"/>
                          <a:gd name="T12" fmla="*/ 41989 h 41989"/>
                        </a:gdLst>
                        <a:ahLst/>
                        <a:cxnLst>
                          <a:cxn ang="T6">
                            <a:pos x="T0" y="T1"/>
                          </a:cxn>
                          <a:cxn ang="T7">
                            <a:pos x="T2" y="T3"/>
                          </a:cxn>
                          <a:cxn ang="T8">
                            <a:pos x="T4" y="T5"/>
                          </a:cxn>
                        </a:cxnLst>
                        <a:rect l="T9" t="T10" r="T11" b="T12"/>
                        <a:pathLst>
                          <a:path w="30904" h="41989" fill="none" extrusionOk="0">
                            <a:moveTo>
                              <a:pt x="-1" y="2106"/>
                            </a:moveTo>
                            <a:cubicBezTo>
                              <a:pt x="2905" y="719"/>
                              <a:pt x="6084" y="-1"/>
                              <a:pt x="9304" y="0"/>
                            </a:cubicBezTo>
                            <a:cubicBezTo>
                              <a:pt x="21233" y="0"/>
                              <a:pt x="30904" y="9670"/>
                              <a:pt x="30904" y="21600"/>
                            </a:cubicBezTo>
                            <a:cubicBezTo>
                              <a:pt x="30904" y="30780"/>
                              <a:pt x="25100" y="38958"/>
                              <a:pt x="16434" y="41988"/>
                            </a:cubicBezTo>
                          </a:path>
                          <a:path w="30904" h="41989" stroke="0" extrusionOk="0">
                            <a:moveTo>
                              <a:pt x="-1" y="2106"/>
                            </a:moveTo>
                            <a:cubicBezTo>
                              <a:pt x="2905" y="719"/>
                              <a:pt x="6084" y="-1"/>
                              <a:pt x="9304" y="0"/>
                            </a:cubicBezTo>
                            <a:cubicBezTo>
                              <a:pt x="21233" y="0"/>
                              <a:pt x="30904" y="9670"/>
                              <a:pt x="30904" y="21600"/>
                            </a:cubicBezTo>
                            <a:cubicBezTo>
                              <a:pt x="30904" y="30780"/>
                              <a:pt x="25100" y="38958"/>
                              <a:pt x="16434" y="41988"/>
                            </a:cubicBezTo>
                            <a:lnTo>
                              <a:pt x="9304" y="21600"/>
                            </a:lnTo>
                            <a:close/>
                          </a:path>
                        </a:pathLst>
                      </a:custGeom>
                      <a:solidFill>
                        <a:srgbClr val="FFFF0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868" name="Freeform 250"/>
                      <p:cNvSpPr>
                        <a:spLocks/>
                      </p:cNvSpPr>
                      <p:nvPr/>
                    </p:nvSpPr>
                    <p:spPr bwMode="auto">
                      <a:xfrm>
                        <a:off x="3131" y="2638"/>
                        <a:ext cx="60" cy="59"/>
                      </a:xfrm>
                      <a:custGeom>
                        <a:avLst/>
                        <a:gdLst>
                          <a:gd name="T0" fmla="*/ 2 w 238"/>
                          <a:gd name="T1" fmla="*/ 0 h 237"/>
                          <a:gd name="T2" fmla="*/ 0 w 238"/>
                          <a:gd name="T3" fmla="*/ 0 h 237"/>
                          <a:gd name="T4" fmla="*/ 1 w 238"/>
                          <a:gd name="T5" fmla="*/ 0 h 237"/>
                          <a:gd name="T6" fmla="*/ 1 w 238"/>
                          <a:gd name="T7" fmla="*/ 1 h 237"/>
                          <a:gd name="T8" fmla="*/ 1 w 238"/>
                          <a:gd name="T9" fmla="*/ 1 h 237"/>
                          <a:gd name="T10" fmla="*/ 2 w 238"/>
                          <a:gd name="T11" fmla="*/ 2 h 237"/>
                          <a:gd name="T12" fmla="*/ 2 w 238"/>
                          <a:gd name="T13" fmla="*/ 2 h 237"/>
                          <a:gd name="T14" fmla="*/ 3 w 238"/>
                          <a:gd name="T15" fmla="*/ 3 h 237"/>
                          <a:gd name="T16" fmla="*/ 3 w 238"/>
                          <a:gd name="T17" fmla="*/ 3 h 237"/>
                          <a:gd name="T18" fmla="*/ 4 w 238"/>
                          <a:gd name="T19" fmla="*/ 4 h 237"/>
                          <a:gd name="T20" fmla="*/ 3 w 238"/>
                          <a:gd name="T21" fmla="*/ 3 h 237"/>
                          <a:gd name="T22" fmla="*/ 3 w 238"/>
                          <a:gd name="T23" fmla="*/ 1 h 237"/>
                          <a:gd name="T24" fmla="*/ 2 w 238"/>
                          <a:gd name="T25" fmla="*/ 0 h 2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8"/>
                          <a:gd name="T40" fmla="*/ 0 h 237"/>
                          <a:gd name="T41" fmla="*/ 238 w 238"/>
                          <a:gd name="T42" fmla="*/ 237 h 2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8" h="237">
                            <a:moveTo>
                              <a:pt x="133" y="38"/>
                            </a:moveTo>
                            <a:lnTo>
                              <a:pt x="0" y="0"/>
                            </a:lnTo>
                            <a:lnTo>
                              <a:pt x="26" y="40"/>
                            </a:lnTo>
                            <a:lnTo>
                              <a:pt x="52" y="77"/>
                            </a:lnTo>
                            <a:lnTo>
                              <a:pt x="64" y="92"/>
                            </a:lnTo>
                            <a:lnTo>
                              <a:pt x="89" y="123"/>
                            </a:lnTo>
                            <a:lnTo>
                              <a:pt x="129" y="155"/>
                            </a:lnTo>
                            <a:lnTo>
                              <a:pt x="166" y="185"/>
                            </a:lnTo>
                            <a:lnTo>
                              <a:pt x="203" y="214"/>
                            </a:lnTo>
                            <a:lnTo>
                              <a:pt x="238" y="237"/>
                            </a:lnTo>
                            <a:lnTo>
                              <a:pt x="204" y="171"/>
                            </a:lnTo>
                            <a:lnTo>
                              <a:pt x="167" y="105"/>
                            </a:lnTo>
                            <a:lnTo>
                              <a:pt x="133" y="38"/>
                            </a:lnTo>
                            <a:close/>
                          </a:path>
                        </a:pathLst>
                      </a:custGeom>
                      <a:solidFill>
                        <a:srgbClr val="C0C00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869" name="Freeform 251"/>
                      <p:cNvSpPr>
                        <a:spLocks/>
                      </p:cNvSpPr>
                      <p:nvPr/>
                    </p:nvSpPr>
                    <p:spPr bwMode="auto">
                      <a:xfrm>
                        <a:off x="3176" y="2659"/>
                        <a:ext cx="85" cy="19"/>
                      </a:xfrm>
                      <a:custGeom>
                        <a:avLst/>
                        <a:gdLst>
                          <a:gd name="T0" fmla="*/ 0 w 342"/>
                          <a:gd name="T1" fmla="*/ 1 h 74"/>
                          <a:gd name="T2" fmla="*/ 0 w 342"/>
                          <a:gd name="T3" fmla="*/ 0 h 74"/>
                          <a:gd name="T4" fmla="*/ 1 w 342"/>
                          <a:gd name="T5" fmla="*/ 0 h 74"/>
                          <a:gd name="T6" fmla="*/ 2 w 342"/>
                          <a:gd name="T7" fmla="*/ 0 h 74"/>
                          <a:gd name="T8" fmla="*/ 3 w 342"/>
                          <a:gd name="T9" fmla="*/ 0 h 74"/>
                          <a:gd name="T10" fmla="*/ 4 w 342"/>
                          <a:gd name="T11" fmla="*/ 0 h 74"/>
                          <a:gd name="T12" fmla="*/ 4 w 342"/>
                          <a:gd name="T13" fmla="*/ 1 h 74"/>
                          <a:gd name="T14" fmla="*/ 5 w 342"/>
                          <a:gd name="T15" fmla="*/ 1 h 74"/>
                          <a:gd name="T16" fmla="*/ 0 60000 65536"/>
                          <a:gd name="T17" fmla="*/ 0 60000 65536"/>
                          <a:gd name="T18" fmla="*/ 0 60000 65536"/>
                          <a:gd name="T19" fmla="*/ 0 60000 65536"/>
                          <a:gd name="T20" fmla="*/ 0 60000 65536"/>
                          <a:gd name="T21" fmla="*/ 0 60000 65536"/>
                          <a:gd name="T22" fmla="*/ 0 60000 65536"/>
                          <a:gd name="T23" fmla="*/ 0 60000 65536"/>
                          <a:gd name="T24" fmla="*/ 0 w 342"/>
                          <a:gd name="T25" fmla="*/ 0 h 74"/>
                          <a:gd name="T26" fmla="*/ 342 w 342"/>
                          <a:gd name="T27" fmla="*/ 74 h 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2" h="74">
                            <a:moveTo>
                              <a:pt x="0" y="22"/>
                            </a:moveTo>
                            <a:lnTo>
                              <a:pt x="26" y="12"/>
                            </a:lnTo>
                            <a:lnTo>
                              <a:pt x="76" y="3"/>
                            </a:lnTo>
                            <a:lnTo>
                              <a:pt x="139" y="0"/>
                            </a:lnTo>
                            <a:lnTo>
                              <a:pt x="185" y="5"/>
                            </a:lnTo>
                            <a:lnTo>
                              <a:pt x="238" y="20"/>
                            </a:lnTo>
                            <a:lnTo>
                              <a:pt x="293" y="40"/>
                            </a:lnTo>
                            <a:lnTo>
                              <a:pt x="342" y="74"/>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lgn="l" eaLnBrk="0" hangingPunct="0"/>
                        <a:endParaRPr lang="en-US" sz="2400">
                          <a:solidFill>
                            <a:schemeClr val="tx1"/>
                          </a:solidFill>
                          <a:latin typeface="Times New Roman" pitchFamily="18" charset="0"/>
                        </a:endParaRPr>
                      </a:p>
                    </p:txBody>
                  </p:sp>
                  <p:sp>
                    <p:nvSpPr>
                      <p:cNvPr id="239870" name="Freeform 252"/>
                      <p:cNvSpPr>
                        <a:spLocks/>
                      </p:cNvSpPr>
                      <p:nvPr/>
                    </p:nvSpPr>
                    <p:spPr bwMode="auto">
                      <a:xfrm>
                        <a:off x="3214" y="2683"/>
                        <a:ext cx="46" cy="59"/>
                      </a:xfrm>
                      <a:custGeom>
                        <a:avLst/>
                        <a:gdLst>
                          <a:gd name="T0" fmla="*/ 3 w 183"/>
                          <a:gd name="T1" fmla="*/ 0 h 236"/>
                          <a:gd name="T2" fmla="*/ 3 w 183"/>
                          <a:gd name="T3" fmla="*/ 1 h 236"/>
                          <a:gd name="T4" fmla="*/ 3 w 183"/>
                          <a:gd name="T5" fmla="*/ 1 h 236"/>
                          <a:gd name="T6" fmla="*/ 3 w 183"/>
                          <a:gd name="T7" fmla="*/ 2 h 236"/>
                          <a:gd name="T8" fmla="*/ 2 w 183"/>
                          <a:gd name="T9" fmla="*/ 2 h 236"/>
                          <a:gd name="T10" fmla="*/ 2 w 183"/>
                          <a:gd name="T11" fmla="*/ 3 h 236"/>
                          <a:gd name="T12" fmla="*/ 2 w 183"/>
                          <a:gd name="T13" fmla="*/ 3 h 236"/>
                          <a:gd name="T14" fmla="*/ 1 w 183"/>
                          <a:gd name="T15" fmla="*/ 3 h 236"/>
                          <a:gd name="T16" fmla="*/ 1 w 183"/>
                          <a:gd name="T17" fmla="*/ 4 h 236"/>
                          <a:gd name="T18" fmla="*/ 0 w 183"/>
                          <a:gd name="T19" fmla="*/ 4 h 2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3"/>
                          <a:gd name="T31" fmla="*/ 0 h 236"/>
                          <a:gd name="T32" fmla="*/ 183 w 183"/>
                          <a:gd name="T33" fmla="*/ 236 h 2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3" h="236">
                            <a:moveTo>
                              <a:pt x="183" y="0"/>
                            </a:moveTo>
                            <a:lnTo>
                              <a:pt x="178" y="29"/>
                            </a:lnTo>
                            <a:lnTo>
                              <a:pt x="167" y="68"/>
                            </a:lnTo>
                            <a:lnTo>
                              <a:pt x="150" y="109"/>
                            </a:lnTo>
                            <a:lnTo>
                              <a:pt x="126" y="145"/>
                            </a:lnTo>
                            <a:lnTo>
                              <a:pt x="113" y="162"/>
                            </a:lnTo>
                            <a:lnTo>
                              <a:pt x="96" y="179"/>
                            </a:lnTo>
                            <a:lnTo>
                              <a:pt x="64" y="205"/>
                            </a:lnTo>
                            <a:lnTo>
                              <a:pt x="33" y="223"/>
                            </a:lnTo>
                            <a:lnTo>
                              <a:pt x="0" y="236"/>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lgn="l" eaLnBrk="0" hangingPunct="0"/>
                        <a:endParaRPr lang="en-US" sz="2400">
                          <a:solidFill>
                            <a:schemeClr val="tx1"/>
                          </a:solidFill>
                          <a:latin typeface="Times New Roman" pitchFamily="18" charset="0"/>
                        </a:endParaRPr>
                      </a:p>
                    </p:txBody>
                  </p:sp>
                </p:grpSp>
              </p:grpSp>
            </p:grpSp>
            <p:grpSp>
              <p:nvGrpSpPr>
                <p:cNvPr id="239871" name="Group 253"/>
                <p:cNvGrpSpPr>
                  <a:grpSpLocks/>
                </p:cNvGrpSpPr>
                <p:nvPr/>
              </p:nvGrpSpPr>
              <p:grpSpPr bwMode="auto">
                <a:xfrm>
                  <a:off x="2728" y="2488"/>
                  <a:ext cx="306" cy="227"/>
                  <a:chOff x="2728" y="2488"/>
                  <a:chExt cx="306" cy="227"/>
                </a:xfrm>
              </p:grpSpPr>
              <p:sp>
                <p:nvSpPr>
                  <p:cNvPr id="239872" name="Freeform 254"/>
                  <p:cNvSpPr>
                    <a:spLocks/>
                  </p:cNvSpPr>
                  <p:nvPr/>
                </p:nvSpPr>
                <p:spPr bwMode="auto">
                  <a:xfrm>
                    <a:off x="2728" y="2488"/>
                    <a:ext cx="135" cy="227"/>
                  </a:xfrm>
                  <a:custGeom>
                    <a:avLst/>
                    <a:gdLst>
                      <a:gd name="T0" fmla="*/ 0 w 541"/>
                      <a:gd name="T1" fmla="*/ 2 h 909"/>
                      <a:gd name="T2" fmla="*/ 8 w 541"/>
                      <a:gd name="T3" fmla="*/ 0 h 909"/>
                      <a:gd name="T4" fmla="*/ 8 w 541"/>
                      <a:gd name="T5" fmla="*/ 14 h 909"/>
                      <a:gd name="T6" fmla="*/ 0 w 541"/>
                      <a:gd name="T7" fmla="*/ 14 h 909"/>
                      <a:gd name="T8" fmla="*/ 0 w 541"/>
                      <a:gd name="T9" fmla="*/ 2 h 909"/>
                      <a:gd name="T10" fmla="*/ 0 60000 65536"/>
                      <a:gd name="T11" fmla="*/ 0 60000 65536"/>
                      <a:gd name="T12" fmla="*/ 0 60000 65536"/>
                      <a:gd name="T13" fmla="*/ 0 60000 65536"/>
                      <a:gd name="T14" fmla="*/ 0 60000 65536"/>
                      <a:gd name="T15" fmla="*/ 0 w 541"/>
                      <a:gd name="T16" fmla="*/ 0 h 909"/>
                      <a:gd name="T17" fmla="*/ 541 w 541"/>
                      <a:gd name="T18" fmla="*/ 909 h 909"/>
                    </a:gdLst>
                    <a:ahLst/>
                    <a:cxnLst>
                      <a:cxn ang="T10">
                        <a:pos x="T0" y="T1"/>
                      </a:cxn>
                      <a:cxn ang="T11">
                        <a:pos x="T2" y="T3"/>
                      </a:cxn>
                      <a:cxn ang="T12">
                        <a:pos x="T4" y="T5"/>
                      </a:cxn>
                      <a:cxn ang="T13">
                        <a:pos x="T6" y="T7"/>
                      </a:cxn>
                      <a:cxn ang="T14">
                        <a:pos x="T8" y="T9"/>
                      </a:cxn>
                    </a:cxnLst>
                    <a:rect l="T15" t="T16" r="T17" b="T18"/>
                    <a:pathLst>
                      <a:path w="541" h="909">
                        <a:moveTo>
                          <a:pt x="0" y="114"/>
                        </a:moveTo>
                        <a:lnTo>
                          <a:pt x="541" y="0"/>
                        </a:lnTo>
                        <a:lnTo>
                          <a:pt x="541" y="877"/>
                        </a:lnTo>
                        <a:lnTo>
                          <a:pt x="0" y="909"/>
                        </a:lnTo>
                        <a:lnTo>
                          <a:pt x="0" y="114"/>
                        </a:lnTo>
                        <a:close/>
                      </a:path>
                    </a:pathLst>
                  </a:custGeom>
                  <a:solidFill>
                    <a:srgbClr val="FFC08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873" name="Freeform 255"/>
                  <p:cNvSpPr>
                    <a:spLocks/>
                  </p:cNvSpPr>
                  <p:nvPr/>
                </p:nvSpPr>
                <p:spPr bwMode="auto">
                  <a:xfrm>
                    <a:off x="2863" y="2488"/>
                    <a:ext cx="128" cy="227"/>
                  </a:xfrm>
                  <a:custGeom>
                    <a:avLst/>
                    <a:gdLst>
                      <a:gd name="T0" fmla="*/ 0 w 510"/>
                      <a:gd name="T1" fmla="*/ 0 h 905"/>
                      <a:gd name="T2" fmla="*/ 8 w 510"/>
                      <a:gd name="T3" fmla="*/ 1 h 905"/>
                      <a:gd name="T4" fmla="*/ 8 w 510"/>
                      <a:gd name="T5" fmla="*/ 14 h 905"/>
                      <a:gd name="T6" fmla="*/ 0 w 510"/>
                      <a:gd name="T7" fmla="*/ 14 h 905"/>
                      <a:gd name="T8" fmla="*/ 0 w 510"/>
                      <a:gd name="T9" fmla="*/ 0 h 905"/>
                      <a:gd name="T10" fmla="*/ 0 60000 65536"/>
                      <a:gd name="T11" fmla="*/ 0 60000 65536"/>
                      <a:gd name="T12" fmla="*/ 0 60000 65536"/>
                      <a:gd name="T13" fmla="*/ 0 60000 65536"/>
                      <a:gd name="T14" fmla="*/ 0 60000 65536"/>
                      <a:gd name="T15" fmla="*/ 0 w 510"/>
                      <a:gd name="T16" fmla="*/ 0 h 905"/>
                      <a:gd name="T17" fmla="*/ 510 w 510"/>
                      <a:gd name="T18" fmla="*/ 905 h 905"/>
                    </a:gdLst>
                    <a:ahLst/>
                    <a:cxnLst>
                      <a:cxn ang="T10">
                        <a:pos x="T0" y="T1"/>
                      </a:cxn>
                      <a:cxn ang="T11">
                        <a:pos x="T2" y="T3"/>
                      </a:cxn>
                      <a:cxn ang="T12">
                        <a:pos x="T4" y="T5"/>
                      </a:cxn>
                      <a:cxn ang="T13">
                        <a:pos x="T6" y="T7"/>
                      </a:cxn>
                      <a:cxn ang="T14">
                        <a:pos x="T8" y="T9"/>
                      </a:cxn>
                    </a:cxnLst>
                    <a:rect l="T15" t="T16" r="T17" b="T18"/>
                    <a:pathLst>
                      <a:path w="510" h="905">
                        <a:moveTo>
                          <a:pt x="0" y="0"/>
                        </a:moveTo>
                        <a:lnTo>
                          <a:pt x="510" y="57"/>
                        </a:lnTo>
                        <a:lnTo>
                          <a:pt x="510" y="905"/>
                        </a:lnTo>
                        <a:lnTo>
                          <a:pt x="0" y="877"/>
                        </a:lnTo>
                        <a:lnTo>
                          <a:pt x="0" y="0"/>
                        </a:lnTo>
                        <a:close/>
                      </a:path>
                    </a:pathLst>
                  </a:custGeom>
                  <a:solidFill>
                    <a:srgbClr val="E0700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874" name="Freeform 256"/>
                  <p:cNvSpPr>
                    <a:spLocks/>
                  </p:cNvSpPr>
                  <p:nvPr/>
                </p:nvSpPr>
                <p:spPr bwMode="auto">
                  <a:xfrm>
                    <a:off x="2863" y="2488"/>
                    <a:ext cx="171" cy="107"/>
                  </a:xfrm>
                  <a:custGeom>
                    <a:avLst/>
                    <a:gdLst>
                      <a:gd name="T0" fmla="*/ 0 w 680"/>
                      <a:gd name="T1" fmla="*/ 0 h 427"/>
                      <a:gd name="T2" fmla="*/ 8 w 680"/>
                      <a:gd name="T3" fmla="*/ 1 h 427"/>
                      <a:gd name="T4" fmla="*/ 11 w 680"/>
                      <a:gd name="T5" fmla="*/ 7 h 427"/>
                      <a:gd name="T6" fmla="*/ 1 w 680"/>
                      <a:gd name="T7" fmla="*/ 6 h 427"/>
                      <a:gd name="T8" fmla="*/ 0 w 680"/>
                      <a:gd name="T9" fmla="*/ 0 h 427"/>
                      <a:gd name="T10" fmla="*/ 0 60000 65536"/>
                      <a:gd name="T11" fmla="*/ 0 60000 65536"/>
                      <a:gd name="T12" fmla="*/ 0 60000 65536"/>
                      <a:gd name="T13" fmla="*/ 0 60000 65536"/>
                      <a:gd name="T14" fmla="*/ 0 60000 65536"/>
                      <a:gd name="T15" fmla="*/ 0 w 680"/>
                      <a:gd name="T16" fmla="*/ 0 h 427"/>
                      <a:gd name="T17" fmla="*/ 680 w 680"/>
                      <a:gd name="T18" fmla="*/ 427 h 427"/>
                    </a:gdLst>
                    <a:ahLst/>
                    <a:cxnLst>
                      <a:cxn ang="T10">
                        <a:pos x="T0" y="T1"/>
                      </a:cxn>
                      <a:cxn ang="T11">
                        <a:pos x="T2" y="T3"/>
                      </a:cxn>
                      <a:cxn ang="T12">
                        <a:pos x="T4" y="T5"/>
                      </a:cxn>
                      <a:cxn ang="T13">
                        <a:pos x="T6" y="T7"/>
                      </a:cxn>
                      <a:cxn ang="T14">
                        <a:pos x="T8" y="T9"/>
                      </a:cxn>
                    </a:cxnLst>
                    <a:rect l="T15" t="T16" r="T17" b="T18"/>
                    <a:pathLst>
                      <a:path w="680" h="427">
                        <a:moveTo>
                          <a:pt x="0" y="0"/>
                        </a:moveTo>
                        <a:lnTo>
                          <a:pt x="510" y="54"/>
                        </a:lnTo>
                        <a:lnTo>
                          <a:pt x="680" y="427"/>
                        </a:lnTo>
                        <a:lnTo>
                          <a:pt x="84" y="369"/>
                        </a:lnTo>
                        <a:lnTo>
                          <a:pt x="0" y="0"/>
                        </a:lnTo>
                        <a:close/>
                      </a:path>
                    </a:pathLst>
                  </a:custGeom>
                  <a:solidFill>
                    <a:srgbClr val="FFC08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875" name="Freeform 257"/>
                  <p:cNvSpPr>
                    <a:spLocks/>
                  </p:cNvSpPr>
                  <p:nvPr/>
                </p:nvSpPr>
                <p:spPr bwMode="auto">
                  <a:xfrm>
                    <a:off x="2863" y="2594"/>
                    <a:ext cx="171" cy="121"/>
                  </a:xfrm>
                  <a:custGeom>
                    <a:avLst/>
                    <a:gdLst>
                      <a:gd name="T0" fmla="*/ 0 w 680"/>
                      <a:gd name="T1" fmla="*/ 7 h 482"/>
                      <a:gd name="T2" fmla="*/ 2 w 680"/>
                      <a:gd name="T3" fmla="*/ 0 h 482"/>
                      <a:gd name="T4" fmla="*/ 11 w 680"/>
                      <a:gd name="T5" fmla="*/ 1 h 482"/>
                      <a:gd name="T6" fmla="*/ 8 w 680"/>
                      <a:gd name="T7" fmla="*/ 8 h 482"/>
                      <a:gd name="T8" fmla="*/ 0 w 680"/>
                      <a:gd name="T9" fmla="*/ 7 h 482"/>
                      <a:gd name="T10" fmla="*/ 0 60000 65536"/>
                      <a:gd name="T11" fmla="*/ 0 60000 65536"/>
                      <a:gd name="T12" fmla="*/ 0 60000 65536"/>
                      <a:gd name="T13" fmla="*/ 0 60000 65536"/>
                      <a:gd name="T14" fmla="*/ 0 60000 65536"/>
                      <a:gd name="T15" fmla="*/ 0 w 680"/>
                      <a:gd name="T16" fmla="*/ 0 h 482"/>
                      <a:gd name="T17" fmla="*/ 680 w 680"/>
                      <a:gd name="T18" fmla="*/ 482 h 482"/>
                    </a:gdLst>
                    <a:ahLst/>
                    <a:cxnLst>
                      <a:cxn ang="T10">
                        <a:pos x="T0" y="T1"/>
                      </a:cxn>
                      <a:cxn ang="T11">
                        <a:pos x="T2" y="T3"/>
                      </a:cxn>
                      <a:cxn ang="T12">
                        <a:pos x="T4" y="T5"/>
                      </a:cxn>
                      <a:cxn ang="T13">
                        <a:pos x="T6" y="T7"/>
                      </a:cxn>
                      <a:cxn ang="T14">
                        <a:pos x="T8" y="T9"/>
                      </a:cxn>
                    </a:cxnLst>
                    <a:rect l="T15" t="T16" r="T17" b="T18"/>
                    <a:pathLst>
                      <a:path w="680" h="482">
                        <a:moveTo>
                          <a:pt x="0" y="454"/>
                        </a:moveTo>
                        <a:lnTo>
                          <a:pt x="113" y="0"/>
                        </a:lnTo>
                        <a:lnTo>
                          <a:pt x="680" y="56"/>
                        </a:lnTo>
                        <a:lnTo>
                          <a:pt x="481" y="482"/>
                        </a:lnTo>
                        <a:lnTo>
                          <a:pt x="0" y="454"/>
                        </a:lnTo>
                        <a:close/>
                      </a:path>
                    </a:pathLst>
                  </a:custGeom>
                  <a:solidFill>
                    <a:srgbClr val="FF800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grpSp>
            <p:grpSp>
              <p:nvGrpSpPr>
                <p:cNvPr id="239876" name="Group 258"/>
                <p:cNvGrpSpPr>
                  <a:grpSpLocks/>
                </p:cNvGrpSpPr>
                <p:nvPr/>
              </p:nvGrpSpPr>
              <p:grpSpPr bwMode="auto">
                <a:xfrm>
                  <a:off x="2243" y="2618"/>
                  <a:ext cx="442" cy="536"/>
                  <a:chOff x="2243" y="2618"/>
                  <a:chExt cx="442" cy="536"/>
                </a:xfrm>
              </p:grpSpPr>
              <p:sp>
                <p:nvSpPr>
                  <p:cNvPr id="239877" name="Freeform 259"/>
                  <p:cNvSpPr>
                    <a:spLocks/>
                  </p:cNvSpPr>
                  <p:nvPr/>
                </p:nvSpPr>
                <p:spPr bwMode="auto">
                  <a:xfrm>
                    <a:off x="2419" y="2842"/>
                    <a:ext cx="89" cy="162"/>
                  </a:xfrm>
                  <a:custGeom>
                    <a:avLst/>
                    <a:gdLst>
                      <a:gd name="T0" fmla="*/ 6 w 355"/>
                      <a:gd name="T1" fmla="*/ 1 h 647"/>
                      <a:gd name="T2" fmla="*/ 5 w 355"/>
                      <a:gd name="T3" fmla="*/ 5 h 647"/>
                      <a:gd name="T4" fmla="*/ 5 w 355"/>
                      <a:gd name="T5" fmla="*/ 7 h 647"/>
                      <a:gd name="T6" fmla="*/ 5 w 355"/>
                      <a:gd name="T7" fmla="*/ 8 h 647"/>
                      <a:gd name="T8" fmla="*/ 5 w 355"/>
                      <a:gd name="T9" fmla="*/ 10 h 647"/>
                      <a:gd name="T10" fmla="*/ 3 w 355"/>
                      <a:gd name="T11" fmla="*/ 10 h 647"/>
                      <a:gd name="T12" fmla="*/ 2 w 355"/>
                      <a:gd name="T13" fmla="*/ 9 h 647"/>
                      <a:gd name="T14" fmla="*/ 1 w 355"/>
                      <a:gd name="T15" fmla="*/ 8 h 647"/>
                      <a:gd name="T16" fmla="*/ 0 w 355"/>
                      <a:gd name="T17" fmla="*/ 7 h 647"/>
                      <a:gd name="T18" fmla="*/ 4 w 355"/>
                      <a:gd name="T19" fmla="*/ 0 h 647"/>
                      <a:gd name="T20" fmla="*/ 6 w 355"/>
                      <a:gd name="T21" fmla="*/ 1 h 6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5"/>
                      <a:gd name="T34" fmla="*/ 0 h 647"/>
                      <a:gd name="T35" fmla="*/ 355 w 355"/>
                      <a:gd name="T36" fmla="*/ 647 h 6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5" h="647">
                        <a:moveTo>
                          <a:pt x="355" y="30"/>
                        </a:moveTo>
                        <a:lnTo>
                          <a:pt x="322" y="303"/>
                        </a:lnTo>
                        <a:lnTo>
                          <a:pt x="319" y="441"/>
                        </a:lnTo>
                        <a:lnTo>
                          <a:pt x="302" y="521"/>
                        </a:lnTo>
                        <a:lnTo>
                          <a:pt x="283" y="647"/>
                        </a:lnTo>
                        <a:lnTo>
                          <a:pt x="200" y="624"/>
                        </a:lnTo>
                        <a:lnTo>
                          <a:pt x="141" y="594"/>
                        </a:lnTo>
                        <a:lnTo>
                          <a:pt x="74" y="532"/>
                        </a:lnTo>
                        <a:lnTo>
                          <a:pt x="0" y="445"/>
                        </a:lnTo>
                        <a:lnTo>
                          <a:pt x="265" y="0"/>
                        </a:lnTo>
                        <a:lnTo>
                          <a:pt x="355" y="30"/>
                        </a:lnTo>
                        <a:close/>
                      </a:path>
                    </a:pathLst>
                  </a:custGeom>
                  <a:solidFill>
                    <a:srgbClr val="0000E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grpSp>
                <p:nvGrpSpPr>
                  <p:cNvPr id="239878" name="Group 260"/>
                  <p:cNvGrpSpPr>
                    <a:grpSpLocks/>
                  </p:cNvGrpSpPr>
                  <p:nvPr/>
                </p:nvGrpSpPr>
                <p:grpSpPr bwMode="auto">
                  <a:xfrm>
                    <a:off x="2243" y="2618"/>
                    <a:ext cx="442" cy="536"/>
                    <a:chOff x="2243" y="2618"/>
                    <a:chExt cx="442" cy="536"/>
                  </a:xfrm>
                </p:grpSpPr>
                <p:grpSp>
                  <p:nvGrpSpPr>
                    <p:cNvPr id="239879" name="Group 261"/>
                    <p:cNvGrpSpPr>
                      <a:grpSpLocks/>
                    </p:cNvGrpSpPr>
                    <p:nvPr/>
                  </p:nvGrpSpPr>
                  <p:grpSpPr bwMode="auto">
                    <a:xfrm>
                      <a:off x="2600" y="2724"/>
                      <a:ext cx="78" cy="79"/>
                      <a:chOff x="2600" y="2724"/>
                      <a:chExt cx="78" cy="79"/>
                    </a:xfrm>
                  </p:grpSpPr>
                  <p:sp>
                    <p:nvSpPr>
                      <p:cNvPr id="239880" name="Freeform 262"/>
                      <p:cNvSpPr>
                        <a:spLocks/>
                      </p:cNvSpPr>
                      <p:nvPr/>
                    </p:nvSpPr>
                    <p:spPr bwMode="auto">
                      <a:xfrm>
                        <a:off x="2600" y="2724"/>
                        <a:ext cx="78" cy="79"/>
                      </a:xfrm>
                      <a:custGeom>
                        <a:avLst/>
                        <a:gdLst>
                          <a:gd name="T0" fmla="*/ 0 w 310"/>
                          <a:gd name="T1" fmla="*/ 3 h 318"/>
                          <a:gd name="T2" fmla="*/ 2 w 310"/>
                          <a:gd name="T3" fmla="*/ 3 h 318"/>
                          <a:gd name="T4" fmla="*/ 2 w 310"/>
                          <a:gd name="T5" fmla="*/ 3 h 318"/>
                          <a:gd name="T6" fmla="*/ 2 w 310"/>
                          <a:gd name="T7" fmla="*/ 2 h 318"/>
                          <a:gd name="T8" fmla="*/ 2 w 310"/>
                          <a:gd name="T9" fmla="*/ 1 h 318"/>
                          <a:gd name="T10" fmla="*/ 2 w 310"/>
                          <a:gd name="T11" fmla="*/ 1 h 318"/>
                          <a:gd name="T12" fmla="*/ 2 w 310"/>
                          <a:gd name="T13" fmla="*/ 0 h 318"/>
                          <a:gd name="T14" fmla="*/ 2 w 310"/>
                          <a:gd name="T15" fmla="*/ 0 h 318"/>
                          <a:gd name="T16" fmla="*/ 3 w 310"/>
                          <a:gd name="T17" fmla="*/ 0 h 318"/>
                          <a:gd name="T18" fmla="*/ 4 w 310"/>
                          <a:gd name="T19" fmla="*/ 0 h 318"/>
                          <a:gd name="T20" fmla="*/ 4 w 310"/>
                          <a:gd name="T21" fmla="*/ 0 h 318"/>
                          <a:gd name="T22" fmla="*/ 5 w 310"/>
                          <a:gd name="T23" fmla="*/ 0 h 318"/>
                          <a:gd name="T24" fmla="*/ 5 w 310"/>
                          <a:gd name="T25" fmla="*/ 0 h 318"/>
                          <a:gd name="T26" fmla="*/ 4 w 310"/>
                          <a:gd name="T27" fmla="*/ 0 h 318"/>
                          <a:gd name="T28" fmla="*/ 4 w 310"/>
                          <a:gd name="T29" fmla="*/ 1 h 318"/>
                          <a:gd name="T30" fmla="*/ 4 w 310"/>
                          <a:gd name="T31" fmla="*/ 0 h 318"/>
                          <a:gd name="T32" fmla="*/ 5 w 310"/>
                          <a:gd name="T33" fmla="*/ 1 h 318"/>
                          <a:gd name="T34" fmla="*/ 5 w 310"/>
                          <a:gd name="T35" fmla="*/ 1 h 318"/>
                          <a:gd name="T36" fmla="*/ 5 w 310"/>
                          <a:gd name="T37" fmla="*/ 1 h 318"/>
                          <a:gd name="T38" fmla="*/ 5 w 310"/>
                          <a:gd name="T39" fmla="*/ 1 h 318"/>
                          <a:gd name="T40" fmla="*/ 5 w 310"/>
                          <a:gd name="T41" fmla="*/ 1 h 318"/>
                          <a:gd name="T42" fmla="*/ 4 w 310"/>
                          <a:gd name="T43" fmla="*/ 1 h 318"/>
                          <a:gd name="T44" fmla="*/ 4 w 310"/>
                          <a:gd name="T45" fmla="*/ 1 h 318"/>
                          <a:gd name="T46" fmla="*/ 5 w 310"/>
                          <a:gd name="T47" fmla="*/ 1 h 318"/>
                          <a:gd name="T48" fmla="*/ 5 w 310"/>
                          <a:gd name="T49" fmla="*/ 1 h 318"/>
                          <a:gd name="T50" fmla="*/ 5 w 310"/>
                          <a:gd name="T51" fmla="*/ 2 h 318"/>
                          <a:gd name="T52" fmla="*/ 5 w 310"/>
                          <a:gd name="T53" fmla="*/ 2 h 318"/>
                          <a:gd name="T54" fmla="*/ 5 w 310"/>
                          <a:gd name="T55" fmla="*/ 2 h 318"/>
                          <a:gd name="T56" fmla="*/ 4 w 310"/>
                          <a:gd name="T57" fmla="*/ 2 h 318"/>
                          <a:gd name="T58" fmla="*/ 4 w 310"/>
                          <a:gd name="T59" fmla="*/ 2 h 318"/>
                          <a:gd name="T60" fmla="*/ 3 w 310"/>
                          <a:gd name="T61" fmla="*/ 2 h 318"/>
                          <a:gd name="T62" fmla="*/ 3 w 310"/>
                          <a:gd name="T63" fmla="*/ 2 h 318"/>
                          <a:gd name="T64" fmla="*/ 3 w 310"/>
                          <a:gd name="T65" fmla="*/ 2 h 318"/>
                          <a:gd name="T66" fmla="*/ 3 w 310"/>
                          <a:gd name="T67" fmla="*/ 3 h 318"/>
                          <a:gd name="T68" fmla="*/ 3 w 310"/>
                          <a:gd name="T69" fmla="*/ 4 h 318"/>
                          <a:gd name="T70" fmla="*/ 4 w 310"/>
                          <a:gd name="T71" fmla="*/ 4 h 318"/>
                          <a:gd name="T72" fmla="*/ 4 w 310"/>
                          <a:gd name="T73" fmla="*/ 5 h 318"/>
                          <a:gd name="T74" fmla="*/ 3 w 310"/>
                          <a:gd name="T75" fmla="*/ 5 h 318"/>
                          <a:gd name="T76" fmla="*/ 3 w 310"/>
                          <a:gd name="T77" fmla="*/ 5 h 318"/>
                          <a:gd name="T78" fmla="*/ 3 w 310"/>
                          <a:gd name="T79" fmla="*/ 4 h 318"/>
                          <a:gd name="T80" fmla="*/ 2 w 310"/>
                          <a:gd name="T81" fmla="*/ 4 h 318"/>
                          <a:gd name="T82" fmla="*/ 2 w 310"/>
                          <a:gd name="T83" fmla="*/ 4 h 318"/>
                          <a:gd name="T84" fmla="*/ 2 w 310"/>
                          <a:gd name="T85" fmla="*/ 4 h 318"/>
                          <a:gd name="T86" fmla="*/ 1 w 310"/>
                          <a:gd name="T87" fmla="*/ 4 h 318"/>
                          <a:gd name="T88" fmla="*/ 0 w 310"/>
                          <a:gd name="T89" fmla="*/ 4 h 318"/>
                          <a:gd name="T90" fmla="*/ 0 w 310"/>
                          <a:gd name="T91" fmla="*/ 3 h 318"/>
                          <a:gd name="T92" fmla="*/ 0 w 310"/>
                          <a:gd name="T93" fmla="*/ 3 h 3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0"/>
                          <a:gd name="T142" fmla="*/ 0 h 318"/>
                          <a:gd name="T143" fmla="*/ 310 w 310"/>
                          <a:gd name="T144" fmla="*/ 318 h 3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0" h="318">
                            <a:moveTo>
                              <a:pt x="21" y="206"/>
                            </a:moveTo>
                            <a:lnTo>
                              <a:pt x="102" y="183"/>
                            </a:lnTo>
                            <a:lnTo>
                              <a:pt x="110" y="173"/>
                            </a:lnTo>
                            <a:lnTo>
                              <a:pt x="108" y="139"/>
                            </a:lnTo>
                            <a:lnTo>
                              <a:pt x="96" y="94"/>
                            </a:lnTo>
                            <a:lnTo>
                              <a:pt x="91" y="56"/>
                            </a:lnTo>
                            <a:lnTo>
                              <a:pt x="93" y="42"/>
                            </a:lnTo>
                            <a:lnTo>
                              <a:pt x="110" y="32"/>
                            </a:lnTo>
                            <a:lnTo>
                              <a:pt x="203" y="11"/>
                            </a:lnTo>
                            <a:lnTo>
                              <a:pt x="263" y="0"/>
                            </a:lnTo>
                            <a:lnTo>
                              <a:pt x="268" y="2"/>
                            </a:lnTo>
                            <a:lnTo>
                              <a:pt x="277" y="16"/>
                            </a:lnTo>
                            <a:lnTo>
                              <a:pt x="278" y="31"/>
                            </a:lnTo>
                            <a:lnTo>
                              <a:pt x="261" y="40"/>
                            </a:lnTo>
                            <a:lnTo>
                              <a:pt x="242" y="48"/>
                            </a:lnTo>
                            <a:lnTo>
                              <a:pt x="274" y="42"/>
                            </a:lnTo>
                            <a:lnTo>
                              <a:pt x="298" y="44"/>
                            </a:lnTo>
                            <a:lnTo>
                              <a:pt x="310" y="50"/>
                            </a:lnTo>
                            <a:lnTo>
                              <a:pt x="310" y="64"/>
                            </a:lnTo>
                            <a:lnTo>
                              <a:pt x="309" y="72"/>
                            </a:lnTo>
                            <a:lnTo>
                              <a:pt x="298" y="79"/>
                            </a:lnTo>
                            <a:lnTo>
                              <a:pt x="275" y="88"/>
                            </a:lnTo>
                            <a:lnTo>
                              <a:pt x="255" y="92"/>
                            </a:lnTo>
                            <a:lnTo>
                              <a:pt x="291" y="97"/>
                            </a:lnTo>
                            <a:lnTo>
                              <a:pt x="308" y="104"/>
                            </a:lnTo>
                            <a:lnTo>
                              <a:pt x="310" y="119"/>
                            </a:lnTo>
                            <a:lnTo>
                              <a:pt x="309" y="131"/>
                            </a:lnTo>
                            <a:lnTo>
                              <a:pt x="301" y="137"/>
                            </a:lnTo>
                            <a:lnTo>
                              <a:pt x="271" y="143"/>
                            </a:lnTo>
                            <a:lnTo>
                              <a:pt x="247" y="143"/>
                            </a:lnTo>
                            <a:lnTo>
                              <a:pt x="210" y="147"/>
                            </a:lnTo>
                            <a:lnTo>
                              <a:pt x="193" y="158"/>
                            </a:lnTo>
                            <a:lnTo>
                              <a:pt x="189" y="170"/>
                            </a:lnTo>
                            <a:lnTo>
                              <a:pt x="189" y="202"/>
                            </a:lnTo>
                            <a:lnTo>
                              <a:pt x="212" y="249"/>
                            </a:lnTo>
                            <a:lnTo>
                              <a:pt x="225" y="293"/>
                            </a:lnTo>
                            <a:lnTo>
                              <a:pt x="225" y="314"/>
                            </a:lnTo>
                            <a:lnTo>
                              <a:pt x="193" y="318"/>
                            </a:lnTo>
                            <a:lnTo>
                              <a:pt x="170" y="308"/>
                            </a:lnTo>
                            <a:lnTo>
                              <a:pt x="154" y="295"/>
                            </a:lnTo>
                            <a:lnTo>
                              <a:pt x="143" y="266"/>
                            </a:lnTo>
                            <a:lnTo>
                              <a:pt x="143" y="259"/>
                            </a:lnTo>
                            <a:lnTo>
                              <a:pt x="119" y="262"/>
                            </a:lnTo>
                            <a:lnTo>
                              <a:pt x="64" y="278"/>
                            </a:lnTo>
                            <a:lnTo>
                              <a:pt x="0" y="295"/>
                            </a:lnTo>
                            <a:lnTo>
                              <a:pt x="0" y="211"/>
                            </a:lnTo>
                            <a:lnTo>
                              <a:pt x="21" y="206"/>
                            </a:lnTo>
                            <a:close/>
                          </a:path>
                        </a:pathLst>
                      </a:custGeom>
                      <a:solidFill>
                        <a:srgbClr val="FFE0C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881" name="Freeform 263"/>
                      <p:cNvSpPr>
                        <a:spLocks/>
                      </p:cNvSpPr>
                      <p:nvPr/>
                    </p:nvSpPr>
                    <p:spPr bwMode="auto">
                      <a:xfrm>
                        <a:off x="2642" y="2736"/>
                        <a:ext cx="17" cy="3"/>
                      </a:xfrm>
                      <a:custGeom>
                        <a:avLst/>
                        <a:gdLst>
                          <a:gd name="T0" fmla="*/ 1 w 71"/>
                          <a:gd name="T1" fmla="*/ 0 h 11"/>
                          <a:gd name="T2" fmla="*/ 0 w 71"/>
                          <a:gd name="T3" fmla="*/ 0 h 11"/>
                          <a:gd name="T4" fmla="*/ 0 w 71"/>
                          <a:gd name="T5" fmla="*/ 0 h 11"/>
                          <a:gd name="T6" fmla="*/ 0 60000 65536"/>
                          <a:gd name="T7" fmla="*/ 0 60000 65536"/>
                          <a:gd name="T8" fmla="*/ 0 60000 65536"/>
                          <a:gd name="T9" fmla="*/ 0 w 71"/>
                          <a:gd name="T10" fmla="*/ 0 h 11"/>
                          <a:gd name="T11" fmla="*/ 71 w 71"/>
                          <a:gd name="T12" fmla="*/ 11 h 11"/>
                        </a:gdLst>
                        <a:ahLst/>
                        <a:cxnLst>
                          <a:cxn ang="T6">
                            <a:pos x="T0" y="T1"/>
                          </a:cxn>
                          <a:cxn ang="T7">
                            <a:pos x="T2" y="T3"/>
                          </a:cxn>
                          <a:cxn ang="T8">
                            <a:pos x="T4" y="T5"/>
                          </a:cxn>
                        </a:cxnLst>
                        <a:rect l="T9" t="T10" r="T11" b="T12"/>
                        <a:pathLst>
                          <a:path w="71" h="11">
                            <a:moveTo>
                              <a:pt x="71" y="0"/>
                            </a:moveTo>
                            <a:lnTo>
                              <a:pt x="26" y="5"/>
                            </a:lnTo>
                            <a:lnTo>
                              <a:pt x="0" y="11"/>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lgn="l" eaLnBrk="0" hangingPunct="0"/>
                        <a:endParaRPr lang="en-US" sz="2400">
                          <a:solidFill>
                            <a:schemeClr val="tx1"/>
                          </a:solidFill>
                          <a:latin typeface="Times New Roman" pitchFamily="18" charset="0"/>
                        </a:endParaRPr>
                      </a:p>
                    </p:txBody>
                  </p:sp>
                  <p:sp>
                    <p:nvSpPr>
                      <p:cNvPr id="239882" name="Freeform 264"/>
                      <p:cNvSpPr>
                        <a:spLocks/>
                      </p:cNvSpPr>
                      <p:nvPr/>
                    </p:nvSpPr>
                    <p:spPr bwMode="auto">
                      <a:xfrm>
                        <a:off x="2645" y="2747"/>
                        <a:ext cx="19" cy="2"/>
                      </a:xfrm>
                      <a:custGeom>
                        <a:avLst/>
                        <a:gdLst>
                          <a:gd name="T0" fmla="*/ 1 w 77"/>
                          <a:gd name="T1" fmla="*/ 0 h 10"/>
                          <a:gd name="T2" fmla="*/ 1 w 77"/>
                          <a:gd name="T3" fmla="*/ 0 h 10"/>
                          <a:gd name="T4" fmla="*/ 0 w 77"/>
                          <a:gd name="T5" fmla="*/ 0 h 10"/>
                          <a:gd name="T6" fmla="*/ 0 w 77"/>
                          <a:gd name="T7" fmla="*/ 0 h 10"/>
                          <a:gd name="T8" fmla="*/ 0 60000 65536"/>
                          <a:gd name="T9" fmla="*/ 0 60000 65536"/>
                          <a:gd name="T10" fmla="*/ 0 60000 65536"/>
                          <a:gd name="T11" fmla="*/ 0 60000 65536"/>
                          <a:gd name="T12" fmla="*/ 0 w 77"/>
                          <a:gd name="T13" fmla="*/ 0 h 10"/>
                          <a:gd name="T14" fmla="*/ 77 w 77"/>
                          <a:gd name="T15" fmla="*/ 10 h 10"/>
                        </a:gdLst>
                        <a:ahLst/>
                        <a:cxnLst>
                          <a:cxn ang="T8">
                            <a:pos x="T0" y="T1"/>
                          </a:cxn>
                          <a:cxn ang="T9">
                            <a:pos x="T2" y="T3"/>
                          </a:cxn>
                          <a:cxn ang="T10">
                            <a:pos x="T4" y="T5"/>
                          </a:cxn>
                          <a:cxn ang="T11">
                            <a:pos x="T6" y="T7"/>
                          </a:cxn>
                        </a:cxnLst>
                        <a:rect l="T12" t="T13" r="T14" b="T15"/>
                        <a:pathLst>
                          <a:path w="77" h="10">
                            <a:moveTo>
                              <a:pt x="77" y="0"/>
                            </a:moveTo>
                            <a:lnTo>
                              <a:pt x="53" y="0"/>
                            </a:lnTo>
                            <a:lnTo>
                              <a:pt x="32" y="5"/>
                            </a:lnTo>
                            <a:lnTo>
                              <a:pt x="0" y="1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lgn="l" eaLnBrk="0" hangingPunct="0"/>
                        <a:endParaRPr lang="en-US" sz="2400">
                          <a:solidFill>
                            <a:schemeClr val="tx1"/>
                          </a:solidFill>
                          <a:latin typeface="Times New Roman" pitchFamily="18" charset="0"/>
                        </a:endParaRPr>
                      </a:p>
                    </p:txBody>
                  </p:sp>
                </p:grpSp>
                <p:grpSp>
                  <p:nvGrpSpPr>
                    <p:cNvPr id="239883" name="Group 265"/>
                    <p:cNvGrpSpPr>
                      <a:grpSpLocks/>
                    </p:cNvGrpSpPr>
                    <p:nvPr/>
                  </p:nvGrpSpPr>
                  <p:grpSpPr bwMode="auto">
                    <a:xfrm>
                      <a:off x="2243" y="2922"/>
                      <a:ext cx="213" cy="232"/>
                      <a:chOff x="2243" y="2922"/>
                      <a:chExt cx="213" cy="232"/>
                    </a:xfrm>
                  </p:grpSpPr>
                  <p:grpSp>
                    <p:nvGrpSpPr>
                      <p:cNvPr id="239884" name="Group 266"/>
                      <p:cNvGrpSpPr>
                        <a:grpSpLocks/>
                      </p:cNvGrpSpPr>
                      <p:nvPr/>
                    </p:nvGrpSpPr>
                    <p:grpSpPr bwMode="auto">
                      <a:xfrm>
                        <a:off x="2266" y="2926"/>
                        <a:ext cx="190" cy="221"/>
                        <a:chOff x="2266" y="2926"/>
                        <a:chExt cx="190" cy="221"/>
                      </a:xfrm>
                    </p:grpSpPr>
                    <p:sp>
                      <p:nvSpPr>
                        <p:cNvPr id="239885" name="Freeform 267"/>
                        <p:cNvSpPr>
                          <a:spLocks/>
                        </p:cNvSpPr>
                        <p:nvPr/>
                      </p:nvSpPr>
                      <p:spPr bwMode="auto">
                        <a:xfrm>
                          <a:off x="2269" y="2926"/>
                          <a:ext cx="187" cy="194"/>
                        </a:xfrm>
                        <a:custGeom>
                          <a:avLst/>
                          <a:gdLst>
                            <a:gd name="T0" fmla="*/ 7 w 749"/>
                            <a:gd name="T1" fmla="*/ 1 h 775"/>
                            <a:gd name="T2" fmla="*/ 6 w 749"/>
                            <a:gd name="T3" fmla="*/ 2 h 775"/>
                            <a:gd name="T4" fmla="*/ 6 w 749"/>
                            <a:gd name="T5" fmla="*/ 3 h 775"/>
                            <a:gd name="T6" fmla="*/ 6 w 749"/>
                            <a:gd name="T7" fmla="*/ 4 h 775"/>
                            <a:gd name="T8" fmla="*/ 4 w 749"/>
                            <a:gd name="T9" fmla="*/ 6 h 775"/>
                            <a:gd name="T10" fmla="*/ 2 w 749"/>
                            <a:gd name="T11" fmla="*/ 8 h 775"/>
                            <a:gd name="T12" fmla="*/ 1 w 749"/>
                            <a:gd name="T13" fmla="*/ 10 h 775"/>
                            <a:gd name="T14" fmla="*/ 0 w 749"/>
                            <a:gd name="T15" fmla="*/ 11 h 775"/>
                            <a:gd name="T16" fmla="*/ 0 w 749"/>
                            <a:gd name="T17" fmla="*/ 11 h 775"/>
                            <a:gd name="T18" fmla="*/ 0 w 749"/>
                            <a:gd name="T19" fmla="*/ 12 h 775"/>
                            <a:gd name="T20" fmla="*/ 2 w 749"/>
                            <a:gd name="T21" fmla="*/ 12 h 775"/>
                            <a:gd name="T22" fmla="*/ 2 w 749"/>
                            <a:gd name="T23" fmla="*/ 12 h 775"/>
                            <a:gd name="T24" fmla="*/ 3 w 749"/>
                            <a:gd name="T25" fmla="*/ 12 h 775"/>
                            <a:gd name="T26" fmla="*/ 5 w 749"/>
                            <a:gd name="T27" fmla="*/ 11 h 775"/>
                            <a:gd name="T28" fmla="*/ 6 w 749"/>
                            <a:gd name="T29" fmla="*/ 9 h 775"/>
                            <a:gd name="T30" fmla="*/ 7 w 749"/>
                            <a:gd name="T31" fmla="*/ 8 h 775"/>
                            <a:gd name="T32" fmla="*/ 8 w 749"/>
                            <a:gd name="T33" fmla="*/ 7 h 775"/>
                            <a:gd name="T34" fmla="*/ 9 w 749"/>
                            <a:gd name="T35" fmla="*/ 5 h 775"/>
                            <a:gd name="T36" fmla="*/ 10 w 749"/>
                            <a:gd name="T37" fmla="*/ 4 h 775"/>
                            <a:gd name="T38" fmla="*/ 11 w 749"/>
                            <a:gd name="T39" fmla="*/ 3 h 775"/>
                            <a:gd name="T40" fmla="*/ 12 w 749"/>
                            <a:gd name="T41" fmla="*/ 2 h 775"/>
                            <a:gd name="T42" fmla="*/ 11 w 749"/>
                            <a:gd name="T43" fmla="*/ 1 h 775"/>
                            <a:gd name="T44" fmla="*/ 10 w 749"/>
                            <a:gd name="T45" fmla="*/ 1 h 775"/>
                            <a:gd name="T46" fmla="*/ 9 w 749"/>
                            <a:gd name="T47" fmla="*/ 1 h 775"/>
                            <a:gd name="T48" fmla="*/ 8 w 749"/>
                            <a:gd name="T49" fmla="*/ 0 h 775"/>
                            <a:gd name="T50" fmla="*/ 7 w 749"/>
                            <a:gd name="T51" fmla="*/ 1 h 7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49"/>
                            <a:gd name="T79" fmla="*/ 0 h 775"/>
                            <a:gd name="T80" fmla="*/ 749 w 749"/>
                            <a:gd name="T81" fmla="*/ 775 h 7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49" h="775">
                              <a:moveTo>
                                <a:pt x="447" y="61"/>
                              </a:moveTo>
                              <a:lnTo>
                                <a:pt x="401" y="122"/>
                              </a:lnTo>
                              <a:lnTo>
                                <a:pt x="375" y="194"/>
                              </a:lnTo>
                              <a:lnTo>
                                <a:pt x="369" y="245"/>
                              </a:lnTo>
                              <a:lnTo>
                                <a:pt x="253" y="363"/>
                              </a:lnTo>
                              <a:lnTo>
                                <a:pt x="137" y="491"/>
                              </a:lnTo>
                              <a:lnTo>
                                <a:pt x="68" y="603"/>
                              </a:lnTo>
                              <a:lnTo>
                                <a:pt x="5" y="668"/>
                              </a:lnTo>
                              <a:lnTo>
                                <a:pt x="0" y="710"/>
                              </a:lnTo>
                              <a:lnTo>
                                <a:pt x="29" y="760"/>
                              </a:lnTo>
                              <a:lnTo>
                                <a:pt x="108" y="767"/>
                              </a:lnTo>
                              <a:lnTo>
                                <a:pt x="156" y="775"/>
                              </a:lnTo>
                              <a:lnTo>
                                <a:pt x="233" y="756"/>
                              </a:lnTo>
                              <a:lnTo>
                                <a:pt x="311" y="663"/>
                              </a:lnTo>
                              <a:lnTo>
                                <a:pt x="422" y="553"/>
                              </a:lnTo>
                              <a:lnTo>
                                <a:pt x="486" y="531"/>
                              </a:lnTo>
                              <a:lnTo>
                                <a:pt x="522" y="424"/>
                              </a:lnTo>
                              <a:lnTo>
                                <a:pt x="586" y="338"/>
                              </a:lnTo>
                              <a:lnTo>
                                <a:pt x="669" y="263"/>
                              </a:lnTo>
                              <a:lnTo>
                                <a:pt x="700" y="208"/>
                              </a:lnTo>
                              <a:lnTo>
                                <a:pt x="749" y="123"/>
                              </a:lnTo>
                              <a:lnTo>
                                <a:pt x="693" y="78"/>
                              </a:lnTo>
                              <a:lnTo>
                                <a:pt x="621" y="55"/>
                              </a:lnTo>
                              <a:lnTo>
                                <a:pt x="559" y="30"/>
                              </a:lnTo>
                              <a:lnTo>
                                <a:pt x="516" y="0"/>
                              </a:lnTo>
                              <a:lnTo>
                                <a:pt x="447" y="61"/>
                              </a:lnTo>
                              <a:close/>
                            </a:path>
                          </a:pathLst>
                        </a:custGeom>
                        <a:solidFill>
                          <a:srgbClr val="A0A0A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886" name="Freeform 268"/>
                        <p:cNvSpPr>
                          <a:spLocks/>
                        </p:cNvSpPr>
                        <p:nvPr/>
                      </p:nvSpPr>
                      <p:spPr bwMode="auto">
                        <a:xfrm>
                          <a:off x="2266" y="3093"/>
                          <a:ext cx="155" cy="54"/>
                        </a:xfrm>
                        <a:custGeom>
                          <a:avLst/>
                          <a:gdLst>
                            <a:gd name="T0" fmla="*/ 1 w 621"/>
                            <a:gd name="T1" fmla="*/ 0 h 215"/>
                            <a:gd name="T2" fmla="*/ 0 w 621"/>
                            <a:gd name="T3" fmla="*/ 1 h 215"/>
                            <a:gd name="T4" fmla="*/ 0 w 621"/>
                            <a:gd name="T5" fmla="*/ 2 h 215"/>
                            <a:gd name="T6" fmla="*/ 0 w 621"/>
                            <a:gd name="T7" fmla="*/ 2 h 215"/>
                            <a:gd name="T8" fmla="*/ 1 w 621"/>
                            <a:gd name="T9" fmla="*/ 3 h 215"/>
                            <a:gd name="T10" fmla="*/ 2 w 621"/>
                            <a:gd name="T11" fmla="*/ 3 h 215"/>
                            <a:gd name="T12" fmla="*/ 3 w 621"/>
                            <a:gd name="T13" fmla="*/ 2 h 215"/>
                            <a:gd name="T14" fmla="*/ 4 w 621"/>
                            <a:gd name="T15" fmla="*/ 3 h 215"/>
                            <a:gd name="T16" fmla="*/ 5 w 621"/>
                            <a:gd name="T17" fmla="*/ 3 h 215"/>
                            <a:gd name="T18" fmla="*/ 7 w 621"/>
                            <a:gd name="T19" fmla="*/ 3 h 215"/>
                            <a:gd name="T20" fmla="*/ 8 w 621"/>
                            <a:gd name="T21" fmla="*/ 4 h 215"/>
                            <a:gd name="T22" fmla="*/ 9 w 621"/>
                            <a:gd name="T23" fmla="*/ 3 h 215"/>
                            <a:gd name="T24" fmla="*/ 9 w 621"/>
                            <a:gd name="T25" fmla="*/ 3 h 215"/>
                            <a:gd name="T26" fmla="*/ 10 w 621"/>
                            <a:gd name="T27" fmla="*/ 2 h 215"/>
                            <a:gd name="T28" fmla="*/ 9 w 621"/>
                            <a:gd name="T29" fmla="*/ 2 h 215"/>
                            <a:gd name="T30" fmla="*/ 9 w 621"/>
                            <a:gd name="T31" fmla="*/ 1 h 215"/>
                            <a:gd name="T32" fmla="*/ 8 w 621"/>
                            <a:gd name="T33" fmla="*/ 1 h 215"/>
                            <a:gd name="T34" fmla="*/ 7 w 621"/>
                            <a:gd name="T35" fmla="*/ 1 h 215"/>
                            <a:gd name="T36" fmla="*/ 6 w 621"/>
                            <a:gd name="T37" fmla="*/ 1 h 215"/>
                            <a:gd name="T38" fmla="*/ 5 w 621"/>
                            <a:gd name="T39" fmla="*/ 1 h 215"/>
                            <a:gd name="T40" fmla="*/ 4 w 621"/>
                            <a:gd name="T41" fmla="*/ 1 h 215"/>
                            <a:gd name="T42" fmla="*/ 3 w 621"/>
                            <a:gd name="T43" fmla="*/ 1 h 215"/>
                            <a:gd name="T44" fmla="*/ 1 w 621"/>
                            <a:gd name="T45" fmla="*/ 0 h 2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21"/>
                            <a:gd name="T70" fmla="*/ 0 h 215"/>
                            <a:gd name="T71" fmla="*/ 621 w 621"/>
                            <a:gd name="T72" fmla="*/ 215 h 2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21" h="215">
                              <a:moveTo>
                                <a:pt x="68" y="0"/>
                              </a:moveTo>
                              <a:lnTo>
                                <a:pt x="28" y="42"/>
                              </a:lnTo>
                              <a:lnTo>
                                <a:pt x="14" y="90"/>
                              </a:lnTo>
                              <a:lnTo>
                                <a:pt x="0" y="147"/>
                              </a:lnTo>
                              <a:lnTo>
                                <a:pt x="98" y="177"/>
                              </a:lnTo>
                              <a:lnTo>
                                <a:pt x="157" y="167"/>
                              </a:lnTo>
                              <a:lnTo>
                                <a:pt x="182" y="139"/>
                              </a:lnTo>
                              <a:lnTo>
                                <a:pt x="236" y="172"/>
                              </a:lnTo>
                              <a:lnTo>
                                <a:pt x="359" y="196"/>
                              </a:lnTo>
                              <a:lnTo>
                                <a:pt x="474" y="211"/>
                              </a:lnTo>
                              <a:lnTo>
                                <a:pt x="533" y="215"/>
                              </a:lnTo>
                              <a:lnTo>
                                <a:pt x="592" y="196"/>
                              </a:lnTo>
                              <a:lnTo>
                                <a:pt x="616" y="172"/>
                              </a:lnTo>
                              <a:lnTo>
                                <a:pt x="621" y="129"/>
                              </a:lnTo>
                              <a:lnTo>
                                <a:pt x="612" y="86"/>
                              </a:lnTo>
                              <a:lnTo>
                                <a:pt x="592" y="67"/>
                              </a:lnTo>
                              <a:lnTo>
                                <a:pt x="543" y="42"/>
                              </a:lnTo>
                              <a:lnTo>
                                <a:pt x="467" y="38"/>
                              </a:lnTo>
                              <a:lnTo>
                                <a:pt x="379" y="38"/>
                              </a:lnTo>
                              <a:lnTo>
                                <a:pt x="315" y="47"/>
                              </a:lnTo>
                              <a:lnTo>
                                <a:pt x="265" y="47"/>
                              </a:lnTo>
                              <a:lnTo>
                                <a:pt x="192" y="38"/>
                              </a:lnTo>
                              <a:lnTo>
                                <a:pt x="68" y="0"/>
                              </a:lnTo>
                              <a:close/>
                            </a:path>
                          </a:pathLst>
                        </a:custGeom>
                        <a:solidFill>
                          <a:srgbClr val="40200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grpSp>
                  <p:grpSp>
                    <p:nvGrpSpPr>
                      <p:cNvPr id="239887" name="Group 269"/>
                      <p:cNvGrpSpPr>
                        <a:grpSpLocks/>
                      </p:cNvGrpSpPr>
                      <p:nvPr/>
                    </p:nvGrpSpPr>
                    <p:grpSpPr bwMode="auto">
                      <a:xfrm>
                        <a:off x="2243" y="2922"/>
                        <a:ext cx="210" cy="232"/>
                        <a:chOff x="2243" y="2922"/>
                        <a:chExt cx="210" cy="232"/>
                      </a:xfrm>
                    </p:grpSpPr>
                    <p:sp>
                      <p:nvSpPr>
                        <p:cNvPr id="239888" name="Freeform 270"/>
                        <p:cNvSpPr>
                          <a:spLocks/>
                        </p:cNvSpPr>
                        <p:nvPr/>
                      </p:nvSpPr>
                      <p:spPr bwMode="auto">
                        <a:xfrm>
                          <a:off x="2258" y="2922"/>
                          <a:ext cx="195" cy="190"/>
                        </a:xfrm>
                        <a:custGeom>
                          <a:avLst/>
                          <a:gdLst>
                            <a:gd name="T0" fmla="*/ 7 w 780"/>
                            <a:gd name="T1" fmla="*/ 1 h 756"/>
                            <a:gd name="T2" fmla="*/ 6 w 780"/>
                            <a:gd name="T3" fmla="*/ 2 h 756"/>
                            <a:gd name="T4" fmla="*/ 6 w 780"/>
                            <a:gd name="T5" fmla="*/ 3 h 756"/>
                            <a:gd name="T6" fmla="*/ 6 w 780"/>
                            <a:gd name="T7" fmla="*/ 4 h 756"/>
                            <a:gd name="T8" fmla="*/ 4 w 780"/>
                            <a:gd name="T9" fmla="*/ 6 h 756"/>
                            <a:gd name="T10" fmla="*/ 2 w 780"/>
                            <a:gd name="T11" fmla="*/ 8 h 756"/>
                            <a:gd name="T12" fmla="*/ 1 w 780"/>
                            <a:gd name="T13" fmla="*/ 10 h 756"/>
                            <a:gd name="T14" fmla="*/ 0 w 780"/>
                            <a:gd name="T15" fmla="*/ 11 h 756"/>
                            <a:gd name="T16" fmla="*/ 0 w 780"/>
                            <a:gd name="T17" fmla="*/ 11 h 756"/>
                            <a:gd name="T18" fmla="*/ 2 w 780"/>
                            <a:gd name="T19" fmla="*/ 12 h 756"/>
                            <a:gd name="T20" fmla="*/ 3 w 780"/>
                            <a:gd name="T21" fmla="*/ 12 h 756"/>
                            <a:gd name="T22" fmla="*/ 5 w 780"/>
                            <a:gd name="T23" fmla="*/ 11 h 756"/>
                            <a:gd name="T24" fmla="*/ 6 w 780"/>
                            <a:gd name="T25" fmla="*/ 9 h 756"/>
                            <a:gd name="T26" fmla="*/ 7 w 780"/>
                            <a:gd name="T27" fmla="*/ 8 h 756"/>
                            <a:gd name="T28" fmla="*/ 8 w 780"/>
                            <a:gd name="T29" fmla="*/ 7 h 756"/>
                            <a:gd name="T30" fmla="*/ 9 w 780"/>
                            <a:gd name="T31" fmla="*/ 5 h 756"/>
                            <a:gd name="T32" fmla="*/ 11 w 780"/>
                            <a:gd name="T33" fmla="*/ 4 h 756"/>
                            <a:gd name="T34" fmla="*/ 12 w 780"/>
                            <a:gd name="T35" fmla="*/ 3 h 756"/>
                            <a:gd name="T36" fmla="*/ 11 w 780"/>
                            <a:gd name="T37" fmla="*/ 2 h 756"/>
                            <a:gd name="T38" fmla="*/ 10 w 780"/>
                            <a:gd name="T39" fmla="*/ 2 h 756"/>
                            <a:gd name="T40" fmla="*/ 9 w 780"/>
                            <a:gd name="T41" fmla="*/ 1 h 756"/>
                            <a:gd name="T42" fmla="*/ 8 w 780"/>
                            <a:gd name="T43" fmla="*/ 0 h 756"/>
                            <a:gd name="T44" fmla="*/ 7 w 780"/>
                            <a:gd name="T45" fmla="*/ 1 h 7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80"/>
                            <a:gd name="T70" fmla="*/ 0 h 756"/>
                            <a:gd name="T71" fmla="*/ 780 w 780"/>
                            <a:gd name="T72" fmla="*/ 756 h 75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80" h="756">
                              <a:moveTo>
                                <a:pt x="449" y="61"/>
                              </a:moveTo>
                              <a:lnTo>
                                <a:pt x="401" y="123"/>
                              </a:lnTo>
                              <a:lnTo>
                                <a:pt x="375" y="194"/>
                              </a:lnTo>
                              <a:lnTo>
                                <a:pt x="370" y="245"/>
                              </a:lnTo>
                              <a:lnTo>
                                <a:pt x="254" y="363"/>
                              </a:lnTo>
                              <a:lnTo>
                                <a:pt x="137" y="492"/>
                              </a:lnTo>
                              <a:lnTo>
                                <a:pt x="69" y="604"/>
                              </a:lnTo>
                              <a:lnTo>
                                <a:pt x="6" y="670"/>
                              </a:lnTo>
                              <a:lnTo>
                                <a:pt x="0" y="710"/>
                              </a:lnTo>
                              <a:lnTo>
                                <a:pt x="111" y="747"/>
                              </a:lnTo>
                              <a:lnTo>
                                <a:pt x="233" y="756"/>
                              </a:lnTo>
                              <a:lnTo>
                                <a:pt x="312" y="665"/>
                              </a:lnTo>
                              <a:lnTo>
                                <a:pt x="423" y="553"/>
                              </a:lnTo>
                              <a:lnTo>
                                <a:pt x="486" y="531"/>
                              </a:lnTo>
                              <a:lnTo>
                                <a:pt x="523" y="424"/>
                              </a:lnTo>
                              <a:lnTo>
                                <a:pt x="586" y="337"/>
                              </a:lnTo>
                              <a:lnTo>
                                <a:pt x="700" y="256"/>
                              </a:lnTo>
                              <a:lnTo>
                                <a:pt x="780" y="159"/>
                              </a:lnTo>
                              <a:lnTo>
                                <a:pt x="681" y="123"/>
                              </a:lnTo>
                              <a:lnTo>
                                <a:pt x="602" y="87"/>
                              </a:lnTo>
                              <a:lnTo>
                                <a:pt x="559" y="30"/>
                              </a:lnTo>
                              <a:lnTo>
                                <a:pt x="517" y="0"/>
                              </a:lnTo>
                              <a:lnTo>
                                <a:pt x="449" y="61"/>
                              </a:lnTo>
                              <a:close/>
                            </a:path>
                          </a:pathLst>
                        </a:custGeom>
                        <a:solidFill>
                          <a:srgbClr val="A0A0A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889" name="Freeform 271"/>
                        <p:cNvSpPr>
                          <a:spLocks/>
                        </p:cNvSpPr>
                        <p:nvPr/>
                      </p:nvSpPr>
                      <p:spPr bwMode="auto">
                        <a:xfrm>
                          <a:off x="2243" y="3096"/>
                          <a:ext cx="167" cy="58"/>
                        </a:xfrm>
                        <a:custGeom>
                          <a:avLst/>
                          <a:gdLst>
                            <a:gd name="T0" fmla="*/ 1 w 665"/>
                            <a:gd name="T1" fmla="*/ 0 h 230"/>
                            <a:gd name="T2" fmla="*/ 1 w 665"/>
                            <a:gd name="T3" fmla="*/ 1 h 230"/>
                            <a:gd name="T4" fmla="*/ 0 w 665"/>
                            <a:gd name="T5" fmla="*/ 2 h 230"/>
                            <a:gd name="T6" fmla="*/ 0 w 665"/>
                            <a:gd name="T7" fmla="*/ 3 h 230"/>
                            <a:gd name="T8" fmla="*/ 2 w 665"/>
                            <a:gd name="T9" fmla="*/ 3 h 230"/>
                            <a:gd name="T10" fmla="*/ 3 w 665"/>
                            <a:gd name="T11" fmla="*/ 3 h 230"/>
                            <a:gd name="T12" fmla="*/ 3 w 665"/>
                            <a:gd name="T13" fmla="*/ 2 h 230"/>
                            <a:gd name="T14" fmla="*/ 4 w 665"/>
                            <a:gd name="T15" fmla="*/ 3 h 230"/>
                            <a:gd name="T16" fmla="*/ 6 w 665"/>
                            <a:gd name="T17" fmla="*/ 3 h 230"/>
                            <a:gd name="T18" fmla="*/ 8 w 665"/>
                            <a:gd name="T19" fmla="*/ 4 h 230"/>
                            <a:gd name="T20" fmla="*/ 9 w 665"/>
                            <a:gd name="T21" fmla="*/ 4 h 230"/>
                            <a:gd name="T22" fmla="*/ 10 w 665"/>
                            <a:gd name="T23" fmla="*/ 3 h 230"/>
                            <a:gd name="T24" fmla="*/ 10 w 665"/>
                            <a:gd name="T25" fmla="*/ 3 h 230"/>
                            <a:gd name="T26" fmla="*/ 11 w 665"/>
                            <a:gd name="T27" fmla="*/ 2 h 230"/>
                            <a:gd name="T28" fmla="*/ 10 w 665"/>
                            <a:gd name="T29" fmla="*/ 2 h 230"/>
                            <a:gd name="T30" fmla="*/ 10 w 665"/>
                            <a:gd name="T31" fmla="*/ 1 h 230"/>
                            <a:gd name="T32" fmla="*/ 9 w 665"/>
                            <a:gd name="T33" fmla="*/ 1 h 230"/>
                            <a:gd name="T34" fmla="*/ 8 w 665"/>
                            <a:gd name="T35" fmla="*/ 1 h 230"/>
                            <a:gd name="T36" fmla="*/ 7 w 665"/>
                            <a:gd name="T37" fmla="*/ 1 h 230"/>
                            <a:gd name="T38" fmla="*/ 5 w 665"/>
                            <a:gd name="T39" fmla="*/ 1 h 230"/>
                            <a:gd name="T40" fmla="*/ 5 w 665"/>
                            <a:gd name="T41" fmla="*/ 1 h 230"/>
                            <a:gd name="T42" fmla="*/ 3 w 665"/>
                            <a:gd name="T43" fmla="*/ 1 h 230"/>
                            <a:gd name="T44" fmla="*/ 1 w 665"/>
                            <a:gd name="T45" fmla="*/ 0 h 2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65"/>
                            <a:gd name="T70" fmla="*/ 0 h 230"/>
                            <a:gd name="T71" fmla="*/ 665 w 665"/>
                            <a:gd name="T72" fmla="*/ 230 h 2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65" h="230">
                              <a:moveTo>
                                <a:pt x="73" y="0"/>
                              </a:moveTo>
                              <a:lnTo>
                                <a:pt x="30" y="45"/>
                              </a:lnTo>
                              <a:lnTo>
                                <a:pt x="16" y="97"/>
                              </a:lnTo>
                              <a:lnTo>
                                <a:pt x="0" y="159"/>
                              </a:lnTo>
                              <a:lnTo>
                                <a:pt x="105" y="190"/>
                              </a:lnTo>
                              <a:lnTo>
                                <a:pt x="168" y="179"/>
                              </a:lnTo>
                              <a:lnTo>
                                <a:pt x="194" y="148"/>
                              </a:lnTo>
                              <a:lnTo>
                                <a:pt x="254" y="184"/>
                              </a:lnTo>
                              <a:lnTo>
                                <a:pt x="384" y="210"/>
                              </a:lnTo>
                              <a:lnTo>
                                <a:pt x="506" y="225"/>
                              </a:lnTo>
                              <a:lnTo>
                                <a:pt x="569" y="230"/>
                              </a:lnTo>
                              <a:lnTo>
                                <a:pt x="633" y="210"/>
                              </a:lnTo>
                              <a:lnTo>
                                <a:pt x="659" y="184"/>
                              </a:lnTo>
                              <a:lnTo>
                                <a:pt x="665" y="138"/>
                              </a:lnTo>
                              <a:lnTo>
                                <a:pt x="653" y="91"/>
                              </a:lnTo>
                              <a:lnTo>
                                <a:pt x="633" y="71"/>
                              </a:lnTo>
                              <a:lnTo>
                                <a:pt x="580" y="45"/>
                              </a:lnTo>
                              <a:lnTo>
                                <a:pt x="501" y="41"/>
                              </a:lnTo>
                              <a:lnTo>
                                <a:pt x="405" y="41"/>
                              </a:lnTo>
                              <a:lnTo>
                                <a:pt x="337" y="52"/>
                              </a:lnTo>
                              <a:lnTo>
                                <a:pt x="284" y="52"/>
                              </a:lnTo>
                              <a:lnTo>
                                <a:pt x="205" y="41"/>
                              </a:lnTo>
                              <a:lnTo>
                                <a:pt x="73" y="0"/>
                              </a:lnTo>
                              <a:close/>
                            </a:path>
                          </a:pathLst>
                        </a:custGeom>
                        <a:solidFill>
                          <a:srgbClr val="60300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grpSp>
                </p:grpSp>
                <p:sp>
                  <p:nvSpPr>
                    <p:cNvPr id="239890" name="Freeform 272"/>
                    <p:cNvSpPr>
                      <a:spLocks/>
                    </p:cNvSpPr>
                    <p:nvPr/>
                  </p:nvSpPr>
                  <p:spPr bwMode="auto">
                    <a:xfrm>
                      <a:off x="2352" y="2769"/>
                      <a:ext cx="268" cy="235"/>
                    </a:xfrm>
                    <a:custGeom>
                      <a:avLst/>
                      <a:gdLst>
                        <a:gd name="T0" fmla="*/ 4 w 1073"/>
                        <a:gd name="T1" fmla="*/ 5 h 940"/>
                        <a:gd name="T2" fmla="*/ 4 w 1073"/>
                        <a:gd name="T3" fmla="*/ 6 h 940"/>
                        <a:gd name="T4" fmla="*/ 3 w 1073"/>
                        <a:gd name="T5" fmla="*/ 6 h 940"/>
                        <a:gd name="T6" fmla="*/ 3 w 1073"/>
                        <a:gd name="T7" fmla="*/ 7 h 940"/>
                        <a:gd name="T8" fmla="*/ 2 w 1073"/>
                        <a:gd name="T9" fmla="*/ 8 h 940"/>
                        <a:gd name="T10" fmla="*/ 1 w 1073"/>
                        <a:gd name="T11" fmla="*/ 8 h 940"/>
                        <a:gd name="T12" fmla="*/ 0 w 1073"/>
                        <a:gd name="T13" fmla="*/ 9 h 940"/>
                        <a:gd name="T14" fmla="*/ 0 w 1073"/>
                        <a:gd name="T15" fmla="*/ 10 h 940"/>
                        <a:gd name="T16" fmla="*/ 1 w 1073"/>
                        <a:gd name="T17" fmla="*/ 11 h 940"/>
                        <a:gd name="T18" fmla="*/ 2 w 1073"/>
                        <a:gd name="T19" fmla="*/ 11 h 940"/>
                        <a:gd name="T20" fmla="*/ 3 w 1073"/>
                        <a:gd name="T21" fmla="*/ 12 h 940"/>
                        <a:gd name="T22" fmla="*/ 4 w 1073"/>
                        <a:gd name="T23" fmla="*/ 13 h 940"/>
                        <a:gd name="T24" fmla="*/ 4 w 1073"/>
                        <a:gd name="T25" fmla="*/ 14 h 940"/>
                        <a:gd name="T26" fmla="*/ 5 w 1073"/>
                        <a:gd name="T27" fmla="*/ 14 h 940"/>
                        <a:gd name="T28" fmla="*/ 6 w 1073"/>
                        <a:gd name="T29" fmla="*/ 15 h 940"/>
                        <a:gd name="T30" fmla="*/ 6 w 1073"/>
                        <a:gd name="T31" fmla="*/ 14 h 940"/>
                        <a:gd name="T32" fmla="*/ 6 w 1073"/>
                        <a:gd name="T33" fmla="*/ 12 h 940"/>
                        <a:gd name="T34" fmla="*/ 7 w 1073"/>
                        <a:gd name="T35" fmla="*/ 11 h 940"/>
                        <a:gd name="T36" fmla="*/ 8 w 1073"/>
                        <a:gd name="T37" fmla="*/ 9 h 940"/>
                        <a:gd name="T38" fmla="*/ 9 w 1073"/>
                        <a:gd name="T39" fmla="*/ 7 h 940"/>
                        <a:gd name="T40" fmla="*/ 9 w 1073"/>
                        <a:gd name="T41" fmla="*/ 6 h 940"/>
                        <a:gd name="T42" fmla="*/ 9 w 1073"/>
                        <a:gd name="T43" fmla="*/ 4 h 940"/>
                        <a:gd name="T44" fmla="*/ 10 w 1073"/>
                        <a:gd name="T45" fmla="*/ 4 h 940"/>
                        <a:gd name="T46" fmla="*/ 14 w 1073"/>
                        <a:gd name="T47" fmla="*/ 3 h 940"/>
                        <a:gd name="T48" fmla="*/ 16 w 1073"/>
                        <a:gd name="T49" fmla="*/ 3 h 940"/>
                        <a:gd name="T50" fmla="*/ 16 w 1073"/>
                        <a:gd name="T51" fmla="*/ 2 h 940"/>
                        <a:gd name="T52" fmla="*/ 16 w 1073"/>
                        <a:gd name="T53" fmla="*/ 1 h 940"/>
                        <a:gd name="T54" fmla="*/ 17 w 1073"/>
                        <a:gd name="T55" fmla="*/ 0 h 940"/>
                        <a:gd name="T56" fmla="*/ 16 w 1073"/>
                        <a:gd name="T57" fmla="*/ 0 h 940"/>
                        <a:gd name="T58" fmla="*/ 14 w 1073"/>
                        <a:gd name="T59" fmla="*/ 1 h 940"/>
                        <a:gd name="T60" fmla="*/ 13 w 1073"/>
                        <a:gd name="T61" fmla="*/ 1 h 940"/>
                        <a:gd name="T62" fmla="*/ 12 w 1073"/>
                        <a:gd name="T63" fmla="*/ 1 h 940"/>
                        <a:gd name="T64" fmla="*/ 11 w 1073"/>
                        <a:gd name="T65" fmla="*/ 1 h 940"/>
                        <a:gd name="T66" fmla="*/ 10 w 1073"/>
                        <a:gd name="T67" fmla="*/ 2 h 940"/>
                        <a:gd name="T68" fmla="*/ 8 w 1073"/>
                        <a:gd name="T69" fmla="*/ 2 h 940"/>
                        <a:gd name="T70" fmla="*/ 7 w 1073"/>
                        <a:gd name="T71" fmla="*/ 2 h 940"/>
                        <a:gd name="T72" fmla="*/ 5 w 1073"/>
                        <a:gd name="T73" fmla="*/ 2 h 940"/>
                        <a:gd name="T74" fmla="*/ 4 w 1073"/>
                        <a:gd name="T75" fmla="*/ 3 h 940"/>
                        <a:gd name="T76" fmla="*/ 4 w 1073"/>
                        <a:gd name="T77" fmla="*/ 4 h 940"/>
                        <a:gd name="T78" fmla="*/ 4 w 1073"/>
                        <a:gd name="T79" fmla="*/ 5 h 9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73"/>
                        <a:gd name="T121" fmla="*/ 0 h 940"/>
                        <a:gd name="T122" fmla="*/ 1073 w 1073"/>
                        <a:gd name="T123" fmla="*/ 940 h 94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73" h="940">
                          <a:moveTo>
                            <a:pt x="271" y="300"/>
                          </a:moveTo>
                          <a:lnTo>
                            <a:pt x="253" y="355"/>
                          </a:lnTo>
                          <a:lnTo>
                            <a:pt x="228" y="394"/>
                          </a:lnTo>
                          <a:lnTo>
                            <a:pt x="192" y="445"/>
                          </a:lnTo>
                          <a:lnTo>
                            <a:pt x="129" y="491"/>
                          </a:lnTo>
                          <a:lnTo>
                            <a:pt x="87" y="517"/>
                          </a:lnTo>
                          <a:lnTo>
                            <a:pt x="0" y="561"/>
                          </a:lnTo>
                          <a:lnTo>
                            <a:pt x="31" y="622"/>
                          </a:lnTo>
                          <a:lnTo>
                            <a:pt x="103" y="667"/>
                          </a:lnTo>
                          <a:lnTo>
                            <a:pt x="166" y="689"/>
                          </a:lnTo>
                          <a:lnTo>
                            <a:pt x="206" y="744"/>
                          </a:lnTo>
                          <a:lnTo>
                            <a:pt x="245" y="829"/>
                          </a:lnTo>
                          <a:lnTo>
                            <a:pt x="269" y="882"/>
                          </a:lnTo>
                          <a:lnTo>
                            <a:pt x="321" y="913"/>
                          </a:lnTo>
                          <a:lnTo>
                            <a:pt x="380" y="940"/>
                          </a:lnTo>
                          <a:lnTo>
                            <a:pt x="391" y="898"/>
                          </a:lnTo>
                          <a:lnTo>
                            <a:pt x="426" y="770"/>
                          </a:lnTo>
                          <a:lnTo>
                            <a:pt x="489" y="669"/>
                          </a:lnTo>
                          <a:lnTo>
                            <a:pt x="530" y="570"/>
                          </a:lnTo>
                          <a:lnTo>
                            <a:pt x="561" y="478"/>
                          </a:lnTo>
                          <a:lnTo>
                            <a:pt x="576" y="379"/>
                          </a:lnTo>
                          <a:lnTo>
                            <a:pt x="587" y="261"/>
                          </a:lnTo>
                          <a:lnTo>
                            <a:pt x="666" y="235"/>
                          </a:lnTo>
                          <a:lnTo>
                            <a:pt x="893" y="204"/>
                          </a:lnTo>
                          <a:lnTo>
                            <a:pt x="1061" y="162"/>
                          </a:lnTo>
                          <a:lnTo>
                            <a:pt x="1061" y="116"/>
                          </a:lnTo>
                          <a:lnTo>
                            <a:pt x="1061" y="35"/>
                          </a:lnTo>
                          <a:lnTo>
                            <a:pt x="1073" y="0"/>
                          </a:lnTo>
                          <a:lnTo>
                            <a:pt x="1004" y="9"/>
                          </a:lnTo>
                          <a:lnTo>
                            <a:pt x="936" y="35"/>
                          </a:lnTo>
                          <a:lnTo>
                            <a:pt x="872" y="45"/>
                          </a:lnTo>
                          <a:lnTo>
                            <a:pt x="809" y="55"/>
                          </a:lnTo>
                          <a:lnTo>
                            <a:pt x="740" y="61"/>
                          </a:lnTo>
                          <a:lnTo>
                            <a:pt x="619" y="91"/>
                          </a:lnTo>
                          <a:lnTo>
                            <a:pt x="534" y="86"/>
                          </a:lnTo>
                          <a:lnTo>
                            <a:pt x="444" y="102"/>
                          </a:lnTo>
                          <a:lnTo>
                            <a:pt x="333" y="127"/>
                          </a:lnTo>
                          <a:lnTo>
                            <a:pt x="271" y="173"/>
                          </a:lnTo>
                          <a:lnTo>
                            <a:pt x="256" y="230"/>
                          </a:lnTo>
                          <a:lnTo>
                            <a:pt x="271" y="300"/>
                          </a:lnTo>
                          <a:close/>
                        </a:path>
                      </a:pathLst>
                    </a:custGeom>
                    <a:solidFill>
                      <a:srgbClr val="0000FF"/>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891" name="Freeform 273"/>
                    <p:cNvSpPr>
                      <a:spLocks/>
                    </p:cNvSpPr>
                    <p:nvPr/>
                  </p:nvSpPr>
                  <p:spPr bwMode="auto">
                    <a:xfrm>
                      <a:off x="2486" y="2816"/>
                      <a:ext cx="50" cy="138"/>
                    </a:xfrm>
                    <a:custGeom>
                      <a:avLst/>
                      <a:gdLst>
                        <a:gd name="T0" fmla="*/ 0 w 201"/>
                        <a:gd name="T1" fmla="*/ 1 h 552"/>
                        <a:gd name="T2" fmla="*/ 0 w 201"/>
                        <a:gd name="T3" fmla="*/ 3 h 552"/>
                        <a:gd name="T4" fmla="*/ 0 w 201"/>
                        <a:gd name="T5" fmla="*/ 4 h 552"/>
                        <a:gd name="T6" fmla="*/ 0 w 201"/>
                        <a:gd name="T7" fmla="*/ 5 h 552"/>
                        <a:gd name="T8" fmla="*/ 0 w 201"/>
                        <a:gd name="T9" fmla="*/ 7 h 552"/>
                        <a:gd name="T10" fmla="*/ 1 w 201"/>
                        <a:gd name="T11" fmla="*/ 8 h 552"/>
                        <a:gd name="T12" fmla="*/ 2 w 201"/>
                        <a:gd name="T13" fmla="*/ 9 h 552"/>
                        <a:gd name="T14" fmla="*/ 3 w 201"/>
                        <a:gd name="T15" fmla="*/ 7 h 552"/>
                        <a:gd name="T16" fmla="*/ 3 w 201"/>
                        <a:gd name="T17" fmla="*/ 5 h 552"/>
                        <a:gd name="T18" fmla="*/ 3 w 201"/>
                        <a:gd name="T19" fmla="*/ 4 h 552"/>
                        <a:gd name="T20" fmla="*/ 2 w 201"/>
                        <a:gd name="T21" fmla="*/ 2 h 552"/>
                        <a:gd name="T22" fmla="*/ 1 w 201"/>
                        <a:gd name="T23" fmla="*/ 1 h 552"/>
                        <a:gd name="T24" fmla="*/ 1 w 201"/>
                        <a:gd name="T25" fmla="*/ 0 h 552"/>
                        <a:gd name="T26" fmla="*/ 0 w 201"/>
                        <a:gd name="T27" fmla="*/ 0 h 552"/>
                        <a:gd name="T28" fmla="*/ 0 w 201"/>
                        <a:gd name="T29" fmla="*/ 1 h 5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1"/>
                        <a:gd name="T46" fmla="*/ 0 h 552"/>
                        <a:gd name="T47" fmla="*/ 201 w 201"/>
                        <a:gd name="T48" fmla="*/ 552 h 5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1" h="552">
                          <a:moveTo>
                            <a:pt x="37" y="73"/>
                          </a:moveTo>
                          <a:lnTo>
                            <a:pt x="15" y="184"/>
                          </a:lnTo>
                          <a:lnTo>
                            <a:pt x="0" y="283"/>
                          </a:lnTo>
                          <a:lnTo>
                            <a:pt x="5" y="348"/>
                          </a:lnTo>
                          <a:lnTo>
                            <a:pt x="37" y="445"/>
                          </a:lnTo>
                          <a:lnTo>
                            <a:pt x="94" y="506"/>
                          </a:lnTo>
                          <a:lnTo>
                            <a:pt x="159" y="552"/>
                          </a:lnTo>
                          <a:lnTo>
                            <a:pt x="201" y="439"/>
                          </a:lnTo>
                          <a:lnTo>
                            <a:pt x="201" y="359"/>
                          </a:lnTo>
                          <a:lnTo>
                            <a:pt x="173" y="257"/>
                          </a:lnTo>
                          <a:lnTo>
                            <a:pt x="120" y="123"/>
                          </a:lnTo>
                          <a:lnTo>
                            <a:pt x="94" y="61"/>
                          </a:lnTo>
                          <a:lnTo>
                            <a:pt x="68" y="0"/>
                          </a:lnTo>
                          <a:lnTo>
                            <a:pt x="0" y="21"/>
                          </a:lnTo>
                          <a:lnTo>
                            <a:pt x="37" y="73"/>
                          </a:lnTo>
                          <a:close/>
                        </a:path>
                      </a:pathLst>
                    </a:custGeom>
                    <a:solidFill>
                      <a:srgbClr val="FF000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grpSp>
                  <p:nvGrpSpPr>
                    <p:cNvPr id="239892" name="Group 274"/>
                    <p:cNvGrpSpPr>
                      <a:grpSpLocks/>
                    </p:cNvGrpSpPr>
                    <p:nvPr/>
                  </p:nvGrpSpPr>
                  <p:grpSpPr bwMode="auto">
                    <a:xfrm>
                      <a:off x="2412" y="2737"/>
                      <a:ext cx="273" cy="120"/>
                      <a:chOff x="2412" y="2737"/>
                      <a:chExt cx="273" cy="120"/>
                    </a:xfrm>
                  </p:grpSpPr>
                  <p:grpSp>
                    <p:nvGrpSpPr>
                      <p:cNvPr id="239893" name="Group 275"/>
                      <p:cNvGrpSpPr>
                        <a:grpSpLocks/>
                      </p:cNvGrpSpPr>
                      <p:nvPr/>
                    </p:nvGrpSpPr>
                    <p:grpSpPr bwMode="auto">
                      <a:xfrm>
                        <a:off x="2601" y="2737"/>
                        <a:ext cx="84" cy="84"/>
                        <a:chOff x="2601" y="2737"/>
                        <a:chExt cx="84" cy="84"/>
                      </a:xfrm>
                    </p:grpSpPr>
                    <p:sp>
                      <p:nvSpPr>
                        <p:cNvPr id="239894" name="Freeform 276"/>
                        <p:cNvSpPr>
                          <a:spLocks/>
                        </p:cNvSpPr>
                        <p:nvPr/>
                      </p:nvSpPr>
                      <p:spPr bwMode="auto">
                        <a:xfrm>
                          <a:off x="2601" y="2737"/>
                          <a:ext cx="84" cy="84"/>
                        </a:xfrm>
                        <a:custGeom>
                          <a:avLst/>
                          <a:gdLst>
                            <a:gd name="T0" fmla="*/ 1 w 333"/>
                            <a:gd name="T1" fmla="*/ 3 h 339"/>
                            <a:gd name="T2" fmla="*/ 2 w 333"/>
                            <a:gd name="T3" fmla="*/ 3 h 339"/>
                            <a:gd name="T4" fmla="*/ 2 w 333"/>
                            <a:gd name="T5" fmla="*/ 3 h 339"/>
                            <a:gd name="T6" fmla="*/ 2 w 333"/>
                            <a:gd name="T7" fmla="*/ 2 h 339"/>
                            <a:gd name="T8" fmla="*/ 2 w 333"/>
                            <a:gd name="T9" fmla="*/ 1 h 339"/>
                            <a:gd name="T10" fmla="*/ 2 w 333"/>
                            <a:gd name="T11" fmla="*/ 1 h 339"/>
                            <a:gd name="T12" fmla="*/ 2 w 333"/>
                            <a:gd name="T13" fmla="*/ 1 h 339"/>
                            <a:gd name="T14" fmla="*/ 2 w 333"/>
                            <a:gd name="T15" fmla="*/ 0 h 339"/>
                            <a:gd name="T16" fmla="*/ 4 w 333"/>
                            <a:gd name="T17" fmla="*/ 0 h 339"/>
                            <a:gd name="T18" fmla="*/ 5 w 333"/>
                            <a:gd name="T19" fmla="*/ 0 h 339"/>
                            <a:gd name="T20" fmla="*/ 5 w 333"/>
                            <a:gd name="T21" fmla="*/ 0 h 339"/>
                            <a:gd name="T22" fmla="*/ 5 w 333"/>
                            <a:gd name="T23" fmla="*/ 0 h 339"/>
                            <a:gd name="T24" fmla="*/ 5 w 333"/>
                            <a:gd name="T25" fmla="*/ 0 h 339"/>
                            <a:gd name="T26" fmla="*/ 5 w 333"/>
                            <a:gd name="T27" fmla="*/ 1 h 339"/>
                            <a:gd name="T28" fmla="*/ 4 w 333"/>
                            <a:gd name="T29" fmla="*/ 1 h 339"/>
                            <a:gd name="T30" fmla="*/ 5 w 333"/>
                            <a:gd name="T31" fmla="*/ 1 h 339"/>
                            <a:gd name="T32" fmla="*/ 5 w 333"/>
                            <a:gd name="T33" fmla="*/ 1 h 339"/>
                            <a:gd name="T34" fmla="*/ 5 w 333"/>
                            <a:gd name="T35" fmla="*/ 1 h 339"/>
                            <a:gd name="T36" fmla="*/ 5 w 333"/>
                            <a:gd name="T37" fmla="*/ 1 h 339"/>
                            <a:gd name="T38" fmla="*/ 5 w 333"/>
                            <a:gd name="T39" fmla="*/ 1 h 339"/>
                            <a:gd name="T40" fmla="*/ 5 w 333"/>
                            <a:gd name="T41" fmla="*/ 1 h 339"/>
                            <a:gd name="T42" fmla="*/ 5 w 333"/>
                            <a:gd name="T43" fmla="*/ 1 h 339"/>
                            <a:gd name="T44" fmla="*/ 4 w 333"/>
                            <a:gd name="T45" fmla="*/ 1 h 339"/>
                            <a:gd name="T46" fmla="*/ 5 w 333"/>
                            <a:gd name="T47" fmla="*/ 1 h 339"/>
                            <a:gd name="T48" fmla="*/ 5 w 333"/>
                            <a:gd name="T49" fmla="*/ 2 h 339"/>
                            <a:gd name="T50" fmla="*/ 5 w 333"/>
                            <a:gd name="T51" fmla="*/ 2 h 339"/>
                            <a:gd name="T52" fmla="*/ 5 w 333"/>
                            <a:gd name="T53" fmla="*/ 2 h 339"/>
                            <a:gd name="T54" fmla="*/ 5 w 333"/>
                            <a:gd name="T55" fmla="*/ 2 h 339"/>
                            <a:gd name="T56" fmla="*/ 5 w 333"/>
                            <a:gd name="T57" fmla="*/ 2 h 339"/>
                            <a:gd name="T58" fmla="*/ 4 w 333"/>
                            <a:gd name="T59" fmla="*/ 2 h 339"/>
                            <a:gd name="T60" fmla="*/ 4 w 333"/>
                            <a:gd name="T61" fmla="*/ 2 h 339"/>
                            <a:gd name="T62" fmla="*/ 3 w 333"/>
                            <a:gd name="T63" fmla="*/ 2 h 339"/>
                            <a:gd name="T64" fmla="*/ 3 w 333"/>
                            <a:gd name="T65" fmla="*/ 3 h 339"/>
                            <a:gd name="T66" fmla="*/ 3 w 333"/>
                            <a:gd name="T67" fmla="*/ 3 h 339"/>
                            <a:gd name="T68" fmla="*/ 4 w 333"/>
                            <a:gd name="T69" fmla="*/ 4 h 339"/>
                            <a:gd name="T70" fmla="*/ 4 w 333"/>
                            <a:gd name="T71" fmla="*/ 5 h 339"/>
                            <a:gd name="T72" fmla="*/ 4 w 333"/>
                            <a:gd name="T73" fmla="*/ 5 h 339"/>
                            <a:gd name="T74" fmla="*/ 3 w 333"/>
                            <a:gd name="T75" fmla="*/ 5 h 339"/>
                            <a:gd name="T76" fmla="*/ 3 w 333"/>
                            <a:gd name="T77" fmla="*/ 5 h 339"/>
                            <a:gd name="T78" fmla="*/ 3 w 333"/>
                            <a:gd name="T79" fmla="*/ 5 h 339"/>
                            <a:gd name="T80" fmla="*/ 3 w 333"/>
                            <a:gd name="T81" fmla="*/ 4 h 339"/>
                            <a:gd name="T82" fmla="*/ 3 w 333"/>
                            <a:gd name="T83" fmla="*/ 4 h 339"/>
                            <a:gd name="T84" fmla="*/ 2 w 333"/>
                            <a:gd name="T85" fmla="*/ 4 h 339"/>
                            <a:gd name="T86" fmla="*/ 1 w 333"/>
                            <a:gd name="T87" fmla="*/ 4 h 339"/>
                            <a:gd name="T88" fmla="*/ 0 w 333"/>
                            <a:gd name="T89" fmla="*/ 5 h 339"/>
                            <a:gd name="T90" fmla="*/ 0 w 333"/>
                            <a:gd name="T91" fmla="*/ 3 h 339"/>
                            <a:gd name="T92" fmla="*/ 1 w 333"/>
                            <a:gd name="T93" fmla="*/ 3 h 33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33"/>
                            <a:gd name="T142" fmla="*/ 0 h 339"/>
                            <a:gd name="T143" fmla="*/ 333 w 333"/>
                            <a:gd name="T144" fmla="*/ 339 h 33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33" h="339">
                              <a:moveTo>
                                <a:pt x="24" y="220"/>
                              </a:moveTo>
                              <a:lnTo>
                                <a:pt x="111" y="195"/>
                              </a:lnTo>
                              <a:lnTo>
                                <a:pt x="119" y="185"/>
                              </a:lnTo>
                              <a:lnTo>
                                <a:pt x="118" y="149"/>
                              </a:lnTo>
                              <a:lnTo>
                                <a:pt x="105" y="99"/>
                              </a:lnTo>
                              <a:lnTo>
                                <a:pt x="98" y="60"/>
                              </a:lnTo>
                              <a:lnTo>
                                <a:pt x="101" y="46"/>
                              </a:lnTo>
                              <a:lnTo>
                                <a:pt x="119" y="35"/>
                              </a:lnTo>
                              <a:lnTo>
                                <a:pt x="218" y="13"/>
                              </a:lnTo>
                              <a:lnTo>
                                <a:pt x="282" y="0"/>
                              </a:lnTo>
                              <a:lnTo>
                                <a:pt x="287" y="2"/>
                              </a:lnTo>
                              <a:lnTo>
                                <a:pt x="297" y="17"/>
                              </a:lnTo>
                              <a:lnTo>
                                <a:pt x="299" y="33"/>
                              </a:lnTo>
                              <a:lnTo>
                                <a:pt x="280" y="43"/>
                              </a:lnTo>
                              <a:lnTo>
                                <a:pt x="259" y="50"/>
                              </a:lnTo>
                              <a:lnTo>
                                <a:pt x="294" y="46"/>
                              </a:lnTo>
                              <a:lnTo>
                                <a:pt x="320" y="49"/>
                              </a:lnTo>
                              <a:lnTo>
                                <a:pt x="333" y="53"/>
                              </a:lnTo>
                              <a:lnTo>
                                <a:pt x="333" y="67"/>
                              </a:lnTo>
                              <a:lnTo>
                                <a:pt x="331" y="77"/>
                              </a:lnTo>
                              <a:lnTo>
                                <a:pt x="320" y="84"/>
                              </a:lnTo>
                              <a:lnTo>
                                <a:pt x="296" y="93"/>
                              </a:lnTo>
                              <a:lnTo>
                                <a:pt x="273" y="96"/>
                              </a:lnTo>
                              <a:lnTo>
                                <a:pt x="314" y="103"/>
                              </a:lnTo>
                              <a:lnTo>
                                <a:pt x="329" y="110"/>
                              </a:lnTo>
                              <a:lnTo>
                                <a:pt x="333" y="125"/>
                              </a:lnTo>
                              <a:lnTo>
                                <a:pt x="331" y="139"/>
                              </a:lnTo>
                              <a:lnTo>
                                <a:pt x="324" y="146"/>
                              </a:lnTo>
                              <a:lnTo>
                                <a:pt x="292" y="153"/>
                              </a:lnTo>
                              <a:lnTo>
                                <a:pt x="264" y="153"/>
                              </a:lnTo>
                              <a:lnTo>
                                <a:pt x="226" y="158"/>
                              </a:lnTo>
                              <a:lnTo>
                                <a:pt x="208" y="169"/>
                              </a:lnTo>
                              <a:lnTo>
                                <a:pt x="204" y="182"/>
                              </a:lnTo>
                              <a:lnTo>
                                <a:pt x="204" y="216"/>
                              </a:lnTo>
                              <a:lnTo>
                                <a:pt x="228" y="267"/>
                              </a:lnTo>
                              <a:lnTo>
                                <a:pt x="243" y="313"/>
                              </a:lnTo>
                              <a:lnTo>
                                <a:pt x="243" y="335"/>
                              </a:lnTo>
                              <a:lnTo>
                                <a:pt x="208" y="339"/>
                              </a:lnTo>
                              <a:lnTo>
                                <a:pt x="184" y="330"/>
                              </a:lnTo>
                              <a:lnTo>
                                <a:pt x="166" y="314"/>
                              </a:lnTo>
                              <a:lnTo>
                                <a:pt x="154" y="283"/>
                              </a:lnTo>
                              <a:lnTo>
                                <a:pt x="154" y="276"/>
                              </a:lnTo>
                              <a:lnTo>
                                <a:pt x="129" y="279"/>
                              </a:lnTo>
                              <a:lnTo>
                                <a:pt x="69" y="297"/>
                              </a:lnTo>
                              <a:lnTo>
                                <a:pt x="0" y="314"/>
                              </a:lnTo>
                              <a:lnTo>
                                <a:pt x="0" y="226"/>
                              </a:lnTo>
                              <a:lnTo>
                                <a:pt x="24" y="220"/>
                              </a:lnTo>
                              <a:close/>
                            </a:path>
                          </a:pathLst>
                        </a:custGeom>
                        <a:solidFill>
                          <a:srgbClr val="FFE0C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895" name="Freeform 277"/>
                        <p:cNvSpPr>
                          <a:spLocks/>
                        </p:cNvSpPr>
                        <p:nvPr/>
                      </p:nvSpPr>
                      <p:spPr bwMode="auto">
                        <a:xfrm>
                          <a:off x="2646" y="2749"/>
                          <a:ext cx="19" cy="3"/>
                        </a:xfrm>
                        <a:custGeom>
                          <a:avLst/>
                          <a:gdLst>
                            <a:gd name="T0" fmla="*/ 1 w 77"/>
                            <a:gd name="T1" fmla="*/ 0 h 13"/>
                            <a:gd name="T2" fmla="*/ 0 w 77"/>
                            <a:gd name="T3" fmla="*/ 0 h 13"/>
                            <a:gd name="T4" fmla="*/ 0 w 77"/>
                            <a:gd name="T5" fmla="*/ 0 h 13"/>
                            <a:gd name="T6" fmla="*/ 0 60000 65536"/>
                            <a:gd name="T7" fmla="*/ 0 60000 65536"/>
                            <a:gd name="T8" fmla="*/ 0 60000 65536"/>
                            <a:gd name="T9" fmla="*/ 0 w 77"/>
                            <a:gd name="T10" fmla="*/ 0 h 13"/>
                            <a:gd name="T11" fmla="*/ 77 w 77"/>
                            <a:gd name="T12" fmla="*/ 13 h 13"/>
                          </a:gdLst>
                          <a:ahLst/>
                          <a:cxnLst>
                            <a:cxn ang="T6">
                              <a:pos x="T0" y="T1"/>
                            </a:cxn>
                            <a:cxn ang="T7">
                              <a:pos x="T2" y="T3"/>
                            </a:cxn>
                            <a:cxn ang="T8">
                              <a:pos x="T4" y="T5"/>
                            </a:cxn>
                          </a:cxnLst>
                          <a:rect l="T9" t="T10" r="T11" b="T12"/>
                          <a:pathLst>
                            <a:path w="77" h="13">
                              <a:moveTo>
                                <a:pt x="77" y="0"/>
                              </a:moveTo>
                              <a:lnTo>
                                <a:pt x="29" y="8"/>
                              </a:lnTo>
                              <a:lnTo>
                                <a:pt x="0" y="1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lgn="l" eaLnBrk="0" hangingPunct="0"/>
                          <a:endParaRPr lang="en-US" sz="2400">
                            <a:solidFill>
                              <a:schemeClr val="tx1"/>
                            </a:solidFill>
                            <a:latin typeface="Times New Roman" pitchFamily="18" charset="0"/>
                          </a:endParaRPr>
                        </a:p>
                      </p:txBody>
                    </p:sp>
                    <p:sp>
                      <p:nvSpPr>
                        <p:cNvPr id="239896" name="Freeform 278"/>
                        <p:cNvSpPr>
                          <a:spLocks/>
                        </p:cNvSpPr>
                        <p:nvPr/>
                      </p:nvSpPr>
                      <p:spPr bwMode="auto">
                        <a:xfrm>
                          <a:off x="2649" y="2761"/>
                          <a:ext cx="21" cy="3"/>
                        </a:xfrm>
                        <a:custGeom>
                          <a:avLst/>
                          <a:gdLst>
                            <a:gd name="T0" fmla="*/ 1 w 82"/>
                            <a:gd name="T1" fmla="*/ 0 h 13"/>
                            <a:gd name="T2" fmla="*/ 1 w 82"/>
                            <a:gd name="T3" fmla="*/ 0 h 13"/>
                            <a:gd name="T4" fmla="*/ 1 w 82"/>
                            <a:gd name="T5" fmla="*/ 0 h 13"/>
                            <a:gd name="T6" fmla="*/ 0 w 82"/>
                            <a:gd name="T7" fmla="*/ 0 h 13"/>
                            <a:gd name="T8" fmla="*/ 0 60000 65536"/>
                            <a:gd name="T9" fmla="*/ 0 60000 65536"/>
                            <a:gd name="T10" fmla="*/ 0 60000 65536"/>
                            <a:gd name="T11" fmla="*/ 0 60000 65536"/>
                            <a:gd name="T12" fmla="*/ 0 w 82"/>
                            <a:gd name="T13" fmla="*/ 0 h 13"/>
                            <a:gd name="T14" fmla="*/ 82 w 82"/>
                            <a:gd name="T15" fmla="*/ 13 h 13"/>
                          </a:gdLst>
                          <a:ahLst/>
                          <a:cxnLst>
                            <a:cxn ang="T8">
                              <a:pos x="T0" y="T1"/>
                            </a:cxn>
                            <a:cxn ang="T9">
                              <a:pos x="T2" y="T3"/>
                            </a:cxn>
                            <a:cxn ang="T10">
                              <a:pos x="T4" y="T5"/>
                            </a:cxn>
                            <a:cxn ang="T11">
                              <a:pos x="T6" y="T7"/>
                            </a:cxn>
                          </a:cxnLst>
                          <a:rect l="T12" t="T13" r="T14" b="T15"/>
                          <a:pathLst>
                            <a:path w="82" h="13">
                              <a:moveTo>
                                <a:pt x="82" y="0"/>
                              </a:moveTo>
                              <a:lnTo>
                                <a:pt x="56" y="0"/>
                              </a:lnTo>
                              <a:lnTo>
                                <a:pt x="35" y="7"/>
                              </a:lnTo>
                              <a:lnTo>
                                <a:pt x="0" y="1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lgn="l" eaLnBrk="0" hangingPunct="0"/>
                          <a:endParaRPr lang="en-US" sz="2400">
                            <a:solidFill>
                              <a:schemeClr val="tx1"/>
                            </a:solidFill>
                            <a:latin typeface="Times New Roman" pitchFamily="18" charset="0"/>
                          </a:endParaRPr>
                        </a:p>
                      </p:txBody>
                    </p:sp>
                  </p:grpSp>
                  <p:sp>
                    <p:nvSpPr>
                      <p:cNvPr id="239897" name="Freeform 279"/>
                      <p:cNvSpPr>
                        <a:spLocks/>
                      </p:cNvSpPr>
                      <p:nvPr/>
                    </p:nvSpPr>
                    <p:spPr bwMode="auto">
                      <a:xfrm>
                        <a:off x="2412" y="2784"/>
                        <a:ext cx="205" cy="73"/>
                      </a:xfrm>
                      <a:custGeom>
                        <a:avLst/>
                        <a:gdLst>
                          <a:gd name="T0" fmla="*/ 13 w 821"/>
                          <a:gd name="T1" fmla="*/ 0 h 291"/>
                          <a:gd name="T2" fmla="*/ 11 w 821"/>
                          <a:gd name="T3" fmla="*/ 0 h 291"/>
                          <a:gd name="T4" fmla="*/ 9 w 821"/>
                          <a:gd name="T5" fmla="*/ 1 h 291"/>
                          <a:gd name="T6" fmla="*/ 8 w 821"/>
                          <a:gd name="T7" fmla="*/ 1 h 291"/>
                          <a:gd name="T8" fmla="*/ 7 w 821"/>
                          <a:gd name="T9" fmla="*/ 1 h 291"/>
                          <a:gd name="T10" fmla="*/ 5 w 821"/>
                          <a:gd name="T11" fmla="*/ 1 h 291"/>
                          <a:gd name="T12" fmla="*/ 4 w 821"/>
                          <a:gd name="T13" fmla="*/ 1 h 291"/>
                          <a:gd name="T14" fmla="*/ 3 w 821"/>
                          <a:gd name="T15" fmla="*/ 1 h 291"/>
                          <a:gd name="T16" fmla="*/ 2 w 821"/>
                          <a:gd name="T17" fmla="*/ 1 h 291"/>
                          <a:gd name="T18" fmla="*/ 1 w 821"/>
                          <a:gd name="T19" fmla="*/ 2 h 291"/>
                          <a:gd name="T20" fmla="*/ 0 w 821"/>
                          <a:gd name="T21" fmla="*/ 2 h 291"/>
                          <a:gd name="T22" fmla="*/ 0 w 821"/>
                          <a:gd name="T23" fmla="*/ 3 h 291"/>
                          <a:gd name="T24" fmla="*/ 0 w 821"/>
                          <a:gd name="T25" fmla="*/ 3 h 291"/>
                          <a:gd name="T26" fmla="*/ 0 w 821"/>
                          <a:gd name="T27" fmla="*/ 4 h 291"/>
                          <a:gd name="T28" fmla="*/ 0 w 821"/>
                          <a:gd name="T29" fmla="*/ 4 h 291"/>
                          <a:gd name="T30" fmla="*/ 2 w 821"/>
                          <a:gd name="T31" fmla="*/ 5 h 291"/>
                          <a:gd name="T32" fmla="*/ 3 w 821"/>
                          <a:gd name="T33" fmla="*/ 5 h 291"/>
                          <a:gd name="T34" fmla="*/ 5 w 821"/>
                          <a:gd name="T35" fmla="*/ 4 h 291"/>
                          <a:gd name="T36" fmla="*/ 7 w 821"/>
                          <a:gd name="T37" fmla="*/ 4 h 291"/>
                          <a:gd name="T38" fmla="*/ 10 w 821"/>
                          <a:gd name="T39" fmla="*/ 3 h 291"/>
                          <a:gd name="T40" fmla="*/ 11 w 821"/>
                          <a:gd name="T41" fmla="*/ 3 h 291"/>
                          <a:gd name="T42" fmla="*/ 13 w 821"/>
                          <a:gd name="T43" fmla="*/ 2 h 291"/>
                          <a:gd name="T44" fmla="*/ 12 w 821"/>
                          <a:gd name="T45" fmla="*/ 2 h 291"/>
                          <a:gd name="T46" fmla="*/ 12 w 821"/>
                          <a:gd name="T47" fmla="*/ 1 h 291"/>
                          <a:gd name="T48" fmla="*/ 13 w 821"/>
                          <a:gd name="T49" fmla="*/ 0 h 2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21"/>
                          <a:gd name="T76" fmla="*/ 0 h 291"/>
                          <a:gd name="T77" fmla="*/ 821 w 821"/>
                          <a:gd name="T78" fmla="*/ 291 h 2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21" h="291">
                            <a:moveTo>
                              <a:pt x="811" y="0"/>
                            </a:moveTo>
                            <a:lnTo>
                              <a:pt x="685" y="20"/>
                            </a:lnTo>
                            <a:lnTo>
                              <a:pt x="590" y="41"/>
                            </a:lnTo>
                            <a:lnTo>
                              <a:pt x="516" y="61"/>
                            </a:lnTo>
                            <a:lnTo>
                              <a:pt x="454" y="61"/>
                            </a:lnTo>
                            <a:lnTo>
                              <a:pt x="347" y="71"/>
                            </a:lnTo>
                            <a:lnTo>
                              <a:pt x="273" y="77"/>
                            </a:lnTo>
                            <a:lnTo>
                              <a:pt x="211" y="77"/>
                            </a:lnTo>
                            <a:lnTo>
                              <a:pt x="125" y="77"/>
                            </a:lnTo>
                            <a:lnTo>
                              <a:pt x="52" y="92"/>
                            </a:lnTo>
                            <a:lnTo>
                              <a:pt x="18" y="112"/>
                            </a:lnTo>
                            <a:lnTo>
                              <a:pt x="0" y="153"/>
                            </a:lnTo>
                            <a:lnTo>
                              <a:pt x="0" y="204"/>
                            </a:lnTo>
                            <a:lnTo>
                              <a:pt x="27" y="261"/>
                            </a:lnTo>
                            <a:lnTo>
                              <a:pt x="42" y="276"/>
                            </a:lnTo>
                            <a:lnTo>
                              <a:pt x="119" y="291"/>
                            </a:lnTo>
                            <a:lnTo>
                              <a:pt x="204" y="291"/>
                            </a:lnTo>
                            <a:lnTo>
                              <a:pt x="341" y="270"/>
                            </a:lnTo>
                            <a:lnTo>
                              <a:pt x="479" y="214"/>
                            </a:lnTo>
                            <a:lnTo>
                              <a:pt x="622" y="184"/>
                            </a:lnTo>
                            <a:lnTo>
                              <a:pt x="721" y="169"/>
                            </a:lnTo>
                            <a:lnTo>
                              <a:pt x="821" y="148"/>
                            </a:lnTo>
                            <a:lnTo>
                              <a:pt x="800" y="92"/>
                            </a:lnTo>
                            <a:lnTo>
                              <a:pt x="796" y="51"/>
                            </a:lnTo>
                            <a:lnTo>
                              <a:pt x="811" y="0"/>
                            </a:lnTo>
                            <a:close/>
                          </a:path>
                        </a:pathLst>
                      </a:custGeom>
                      <a:solidFill>
                        <a:srgbClr val="0000FF"/>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grpSp>
                <p:grpSp>
                  <p:nvGrpSpPr>
                    <p:cNvPr id="239898" name="Group 280"/>
                    <p:cNvGrpSpPr>
                      <a:grpSpLocks/>
                    </p:cNvGrpSpPr>
                    <p:nvPr/>
                  </p:nvGrpSpPr>
                  <p:grpSpPr bwMode="auto">
                    <a:xfrm>
                      <a:off x="2360" y="2899"/>
                      <a:ext cx="89" cy="46"/>
                      <a:chOff x="2360" y="2899"/>
                      <a:chExt cx="89" cy="46"/>
                    </a:xfrm>
                  </p:grpSpPr>
                  <p:sp>
                    <p:nvSpPr>
                      <p:cNvPr id="239899" name="Freeform 281"/>
                      <p:cNvSpPr>
                        <a:spLocks/>
                      </p:cNvSpPr>
                      <p:nvPr/>
                    </p:nvSpPr>
                    <p:spPr bwMode="auto">
                      <a:xfrm>
                        <a:off x="2360" y="2899"/>
                        <a:ext cx="38" cy="27"/>
                      </a:xfrm>
                      <a:custGeom>
                        <a:avLst/>
                        <a:gdLst>
                          <a:gd name="T0" fmla="*/ 0 w 150"/>
                          <a:gd name="T1" fmla="*/ 1 h 110"/>
                          <a:gd name="T2" fmla="*/ 3 w 150"/>
                          <a:gd name="T3" fmla="*/ 0 h 110"/>
                          <a:gd name="T4" fmla="*/ 1 w 150"/>
                          <a:gd name="T5" fmla="*/ 2 h 110"/>
                          <a:gd name="T6" fmla="*/ 0 60000 65536"/>
                          <a:gd name="T7" fmla="*/ 0 60000 65536"/>
                          <a:gd name="T8" fmla="*/ 0 60000 65536"/>
                          <a:gd name="T9" fmla="*/ 0 w 150"/>
                          <a:gd name="T10" fmla="*/ 0 h 110"/>
                          <a:gd name="T11" fmla="*/ 150 w 150"/>
                          <a:gd name="T12" fmla="*/ 110 h 110"/>
                        </a:gdLst>
                        <a:ahLst/>
                        <a:cxnLst>
                          <a:cxn ang="T6">
                            <a:pos x="T0" y="T1"/>
                          </a:cxn>
                          <a:cxn ang="T7">
                            <a:pos x="T2" y="T3"/>
                          </a:cxn>
                          <a:cxn ang="T8">
                            <a:pos x="T4" y="T5"/>
                          </a:cxn>
                        </a:cxnLst>
                        <a:rect l="T9" t="T10" r="T11" b="T12"/>
                        <a:pathLst>
                          <a:path w="150" h="110">
                            <a:moveTo>
                              <a:pt x="0" y="103"/>
                            </a:moveTo>
                            <a:lnTo>
                              <a:pt x="150" y="0"/>
                            </a:lnTo>
                            <a:lnTo>
                              <a:pt x="27" y="11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lgn="l" eaLnBrk="0" hangingPunct="0"/>
                        <a:endParaRPr lang="en-US" sz="2400">
                          <a:solidFill>
                            <a:schemeClr val="tx1"/>
                          </a:solidFill>
                          <a:latin typeface="Times New Roman" pitchFamily="18" charset="0"/>
                        </a:endParaRPr>
                      </a:p>
                    </p:txBody>
                  </p:sp>
                  <p:sp>
                    <p:nvSpPr>
                      <p:cNvPr id="239900" name="Freeform 282"/>
                      <p:cNvSpPr>
                        <a:spLocks/>
                      </p:cNvSpPr>
                      <p:nvPr/>
                    </p:nvSpPr>
                    <p:spPr bwMode="auto">
                      <a:xfrm>
                        <a:off x="2426" y="2918"/>
                        <a:ext cx="23" cy="27"/>
                      </a:xfrm>
                      <a:custGeom>
                        <a:avLst/>
                        <a:gdLst>
                          <a:gd name="T0" fmla="*/ 0 w 91"/>
                          <a:gd name="T1" fmla="*/ 0 h 109"/>
                          <a:gd name="T2" fmla="*/ 1 w 91"/>
                          <a:gd name="T3" fmla="*/ 0 h 109"/>
                          <a:gd name="T4" fmla="*/ 1 w 91"/>
                          <a:gd name="T5" fmla="*/ 1 h 109"/>
                          <a:gd name="T6" fmla="*/ 2 w 91"/>
                          <a:gd name="T7" fmla="*/ 2 h 109"/>
                          <a:gd name="T8" fmla="*/ 0 60000 65536"/>
                          <a:gd name="T9" fmla="*/ 0 60000 65536"/>
                          <a:gd name="T10" fmla="*/ 0 60000 65536"/>
                          <a:gd name="T11" fmla="*/ 0 60000 65536"/>
                          <a:gd name="T12" fmla="*/ 0 w 91"/>
                          <a:gd name="T13" fmla="*/ 0 h 109"/>
                          <a:gd name="T14" fmla="*/ 91 w 91"/>
                          <a:gd name="T15" fmla="*/ 109 h 109"/>
                        </a:gdLst>
                        <a:ahLst/>
                        <a:cxnLst>
                          <a:cxn ang="T8">
                            <a:pos x="T0" y="T1"/>
                          </a:cxn>
                          <a:cxn ang="T9">
                            <a:pos x="T2" y="T3"/>
                          </a:cxn>
                          <a:cxn ang="T10">
                            <a:pos x="T4" y="T5"/>
                          </a:cxn>
                          <a:cxn ang="T11">
                            <a:pos x="T6" y="T7"/>
                          </a:cxn>
                        </a:cxnLst>
                        <a:rect l="T12" t="T13" r="T14" b="T15"/>
                        <a:pathLst>
                          <a:path w="91" h="109">
                            <a:moveTo>
                              <a:pt x="0" y="0"/>
                            </a:moveTo>
                            <a:lnTo>
                              <a:pt x="44" y="26"/>
                            </a:lnTo>
                            <a:lnTo>
                              <a:pt x="71" y="60"/>
                            </a:lnTo>
                            <a:lnTo>
                              <a:pt x="91" y="109"/>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lgn="l" eaLnBrk="0" hangingPunct="0"/>
                        <a:endParaRPr lang="en-US" sz="2400">
                          <a:solidFill>
                            <a:schemeClr val="tx1"/>
                          </a:solidFill>
                          <a:latin typeface="Times New Roman" pitchFamily="18" charset="0"/>
                        </a:endParaRPr>
                      </a:p>
                    </p:txBody>
                  </p:sp>
                </p:grpSp>
                <p:grpSp>
                  <p:nvGrpSpPr>
                    <p:cNvPr id="239901" name="Group 283"/>
                    <p:cNvGrpSpPr>
                      <a:grpSpLocks/>
                    </p:cNvGrpSpPr>
                    <p:nvPr/>
                  </p:nvGrpSpPr>
                  <p:grpSpPr bwMode="auto">
                    <a:xfrm>
                      <a:off x="2370" y="2618"/>
                      <a:ext cx="190" cy="183"/>
                      <a:chOff x="2370" y="2618"/>
                      <a:chExt cx="190" cy="183"/>
                    </a:xfrm>
                  </p:grpSpPr>
                  <p:sp>
                    <p:nvSpPr>
                      <p:cNvPr id="239902" name="Freeform 284"/>
                      <p:cNvSpPr>
                        <a:spLocks/>
                      </p:cNvSpPr>
                      <p:nvPr/>
                    </p:nvSpPr>
                    <p:spPr bwMode="auto">
                      <a:xfrm>
                        <a:off x="2399" y="2630"/>
                        <a:ext cx="161" cy="171"/>
                      </a:xfrm>
                      <a:custGeom>
                        <a:avLst/>
                        <a:gdLst>
                          <a:gd name="T0" fmla="*/ 7 w 643"/>
                          <a:gd name="T1" fmla="*/ 1 h 685"/>
                          <a:gd name="T2" fmla="*/ 8 w 643"/>
                          <a:gd name="T3" fmla="*/ 2 h 685"/>
                          <a:gd name="T4" fmla="*/ 8 w 643"/>
                          <a:gd name="T5" fmla="*/ 3 h 685"/>
                          <a:gd name="T6" fmla="*/ 9 w 643"/>
                          <a:gd name="T7" fmla="*/ 3 h 685"/>
                          <a:gd name="T8" fmla="*/ 9 w 643"/>
                          <a:gd name="T9" fmla="*/ 3 h 685"/>
                          <a:gd name="T10" fmla="*/ 10 w 643"/>
                          <a:gd name="T11" fmla="*/ 3 h 685"/>
                          <a:gd name="T12" fmla="*/ 10 w 643"/>
                          <a:gd name="T13" fmla="*/ 4 h 685"/>
                          <a:gd name="T14" fmla="*/ 10 w 643"/>
                          <a:gd name="T15" fmla="*/ 4 h 685"/>
                          <a:gd name="T16" fmla="*/ 10 w 643"/>
                          <a:gd name="T17" fmla="*/ 5 h 685"/>
                          <a:gd name="T18" fmla="*/ 9 w 643"/>
                          <a:gd name="T19" fmla="*/ 5 h 685"/>
                          <a:gd name="T20" fmla="*/ 9 w 643"/>
                          <a:gd name="T21" fmla="*/ 5 h 685"/>
                          <a:gd name="T22" fmla="*/ 8 w 643"/>
                          <a:gd name="T23" fmla="*/ 5 h 685"/>
                          <a:gd name="T24" fmla="*/ 9 w 643"/>
                          <a:gd name="T25" fmla="*/ 6 h 685"/>
                          <a:gd name="T26" fmla="*/ 8 w 643"/>
                          <a:gd name="T27" fmla="*/ 6 h 685"/>
                          <a:gd name="T28" fmla="*/ 7 w 643"/>
                          <a:gd name="T29" fmla="*/ 6 h 685"/>
                          <a:gd name="T30" fmla="*/ 7 w 643"/>
                          <a:gd name="T31" fmla="*/ 6 h 685"/>
                          <a:gd name="T32" fmla="*/ 6 w 643"/>
                          <a:gd name="T33" fmla="*/ 7 h 685"/>
                          <a:gd name="T34" fmla="*/ 6 w 643"/>
                          <a:gd name="T35" fmla="*/ 8 h 685"/>
                          <a:gd name="T36" fmla="*/ 6 w 643"/>
                          <a:gd name="T37" fmla="*/ 8 h 685"/>
                          <a:gd name="T38" fmla="*/ 7 w 643"/>
                          <a:gd name="T39" fmla="*/ 8 h 685"/>
                          <a:gd name="T40" fmla="*/ 7 w 643"/>
                          <a:gd name="T41" fmla="*/ 8 h 685"/>
                          <a:gd name="T42" fmla="*/ 8 w 643"/>
                          <a:gd name="T43" fmla="*/ 8 h 685"/>
                          <a:gd name="T44" fmla="*/ 8 w 643"/>
                          <a:gd name="T45" fmla="*/ 7 h 685"/>
                          <a:gd name="T46" fmla="*/ 9 w 643"/>
                          <a:gd name="T47" fmla="*/ 7 h 685"/>
                          <a:gd name="T48" fmla="*/ 9 w 643"/>
                          <a:gd name="T49" fmla="*/ 8 h 685"/>
                          <a:gd name="T50" fmla="*/ 9 w 643"/>
                          <a:gd name="T51" fmla="*/ 9 h 685"/>
                          <a:gd name="T52" fmla="*/ 8 w 643"/>
                          <a:gd name="T53" fmla="*/ 9 h 685"/>
                          <a:gd name="T54" fmla="*/ 6 w 643"/>
                          <a:gd name="T55" fmla="*/ 10 h 685"/>
                          <a:gd name="T56" fmla="*/ 5 w 643"/>
                          <a:gd name="T57" fmla="*/ 10 h 685"/>
                          <a:gd name="T58" fmla="*/ 5 w 643"/>
                          <a:gd name="T59" fmla="*/ 10 h 685"/>
                          <a:gd name="T60" fmla="*/ 2 w 643"/>
                          <a:gd name="T61" fmla="*/ 10 h 685"/>
                          <a:gd name="T62" fmla="*/ 1 w 643"/>
                          <a:gd name="T63" fmla="*/ 9 h 685"/>
                          <a:gd name="T64" fmla="*/ 0 w 643"/>
                          <a:gd name="T65" fmla="*/ 7 h 685"/>
                          <a:gd name="T66" fmla="*/ 0 w 643"/>
                          <a:gd name="T67" fmla="*/ 3 h 685"/>
                          <a:gd name="T68" fmla="*/ 2 w 643"/>
                          <a:gd name="T69" fmla="*/ 1 h 685"/>
                          <a:gd name="T70" fmla="*/ 4 w 643"/>
                          <a:gd name="T71" fmla="*/ 0 h 685"/>
                          <a:gd name="T72" fmla="*/ 6 w 643"/>
                          <a:gd name="T73" fmla="*/ 0 h 6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43"/>
                          <a:gd name="T112" fmla="*/ 0 h 685"/>
                          <a:gd name="T113" fmla="*/ 643 w 643"/>
                          <a:gd name="T114" fmla="*/ 685 h 68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43" h="685">
                            <a:moveTo>
                              <a:pt x="393" y="25"/>
                            </a:moveTo>
                            <a:lnTo>
                              <a:pt x="432" y="92"/>
                            </a:lnTo>
                            <a:lnTo>
                              <a:pt x="442" y="131"/>
                            </a:lnTo>
                            <a:lnTo>
                              <a:pt x="472" y="170"/>
                            </a:lnTo>
                            <a:lnTo>
                              <a:pt x="482" y="205"/>
                            </a:lnTo>
                            <a:lnTo>
                              <a:pt x="494" y="202"/>
                            </a:lnTo>
                            <a:lnTo>
                              <a:pt x="510" y="195"/>
                            </a:lnTo>
                            <a:lnTo>
                              <a:pt x="535" y="188"/>
                            </a:lnTo>
                            <a:lnTo>
                              <a:pt x="563" y="185"/>
                            </a:lnTo>
                            <a:lnTo>
                              <a:pt x="581" y="186"/>
                            </a:lnTo>
                            <a:lnTo>
                              <a:pt x="594" y="189"/>
                            </a:lnTo>
                            <a:lnTo>
                              <a:pt x="608" y="199"/>
                            </a:lnTo>
                            <a:lnTo>
                              <a:pt x="624" y="219"/>
                            </a:lnTo>
                            <a:lnTo>
                              <a:pt x="638" y="240"/>
                            </a:lnTo>
                            <a:lnTo>
                              <a:pt x="642" y="260"/>
                            </a:lnTo>
                            <a:lnTo>
                              <a:pt x="643" y="282"/>
                            </a:lnTo>
                            <a:lnTo>
                              <a:pt x="640" y="302"/>
                            </a:lnTo>
                            <a:lnTo>
                              <a:pt x="627" y="322"/>
                            </a:lnTo>
                            <a:lnTo>
                              <a:pt x="606" y="334"/>
                            </a:lnTo>
                            <a:lnTo>
                              <a:pt x="590" y="336"/>
                            </a:lnTo>
                            <a:lnTo>
                              <a:pt x="571" y="337"/>
                            </a:lnTo>
                            <a:lnTo>
                              <a:pt x="547" y="335"/>
                            </a:lnTo>
                            <a:lnTo>
                              <a:pt x="531" y="327"/>
                            </a:lnTo>
                            <a:lnTo>
                              <a:pt x="517" y="319"/>
                            </a:lnTo>
                            <a:lnTo>
                              <a:pt x="535" y="365"/>
                            </a:lnTo>
                            <a:lnTo>
                              <a:pt x="538" y="400"/>
                            </a:lnTo>
                            <a:lnTo>
                              <a:pt x="507" y="390"/>
                            </a:lnTo>
                            <a:lnTo>
                              <a:pt x="480" y="388"/>
                            </a:lnTo>
                            <a:lnTo>
                              <a:pt x="460" y="388"/>
                            </a:lnTo>
                            <a:lnTo>
                              <a:pt x="442" y="395"/>
                            </a:lnTo>
                            <a:lnTo>
                              <a:pt x="425" y="401"/>
                            </a:lnTo>
                            <a:lnTo>
                              <a:pt x="408" y="411"/>
                            </a:lnTo>
                            <a:lnTo>
                              <a:pt x="391" y="427"/>
                            </a:lnTo>
                            <a:lnTo>
                              <a:pt x="371" y="447"/>
                            </a:lnTo>
                            <a:lnTo>
                              <a:pt x="364" y="468"/>
                            </a:lnTo>
                            <a:lnTo>
                              <a:pt x="364" y="493"/>
                            </a:lnTo>
                            <a:lnTo>
                              <a:pt x="371" y="505"/>
                            </a:lnTo>
                            <a:lnTo>
                              <a:pt x="386" y="517"/>
                            </a:lnTo>
                            <a:lnTo>
                              <a:pt x="404" y="520"/>
                            </a:lnTo>
                            <a:lnTo>
                              <a:pt x="417" y="522"/>
                            </a:lnTo>
                            <a:lnTo>
                              <a:pt x="439" y="521"/>
                            </a:lnTo>
                            <a:lnTo>
                              <a:pt x="451" y="514"/>
                            </a:lnTo>
                            <a:lnTo>
                              <a:pt x="472" y="508"/>
                            </a:lnTo>
                            <a:lnTo>
                              <a:pt x="482" y="502"/>
                            </a:lnTo>
                            <a:lnTo>
                              <a:pt x="500" y="486"/>
                            </a:lnTo>
                            <a:lnTo>
                              <a:pt x="517" y="476"/>
                            </a:lnTo>
                            <a:lnTo>
                              <a:pt x="535" y="476"/>
                            </a:lnTo>
                            <a:lnTo>
                              <a:pt x="550" y="490"/>
                            </a:lnTo>
                            <a:lnTo>
                              <a:pt x="553" y="497"/>
                            </a:lnTo>
                            <a:lnTo>
                              <a:pt x="535" y="511"/>
                            </a:lnTo>
                            <a:lnTo>
                              <a:pt x="553" y="535"/>
                            </a:lnTo>
                            <a:lnTo>
                              <a:pt x="560" y="559"/>
                            </a:lnTo>
                            <a:lnTo>
                              <a:pt x="550" y="581"/>
                            </a:lnTo>
                            <a:lnTo>
                              <a:pt x="492" y="606"/>
                            </a:lnTo>
                            <a:lnTo>
                              <a:pt x="447" y="609"/>
                            </a:lnTo>
                            <a:lnTo>
                              <a:pt x="376" y="627"/>
                            </a:lnTo>
                            <a:lnTo>
                              <a:pt x="336" y="627"/>
                            </a:lnTo>
                            <a:lnTo>
                              <a:pt x="322" y="627"/>
                            </a:lnTo>
                            <a:lnTo>
                              <a:pt x="306" y="657"/>
                            </a:lnTo>
                            <a:lnTo>
                              <a:pt x="291" y="680"/>
                            </a:lnTo>
                            <a:lnTo>
                              <a:pt x="173" y="685"/>
                            </a:lnTo>
                            <a:lnTo>
                              <a:pt x="144" y="655"/>
                            </a:lnTo>
                            <a:lnTo>
                              <a:pt x="113" y="624"/>
                            </a:lnTo>
                            <a:lnTo>
                              <a:pt x="68" y="584"/>
                            </a:lnTo>
                            <a:lnTo>
                              <a:pt x="28" y="524"/>
                            </a:lnTo>
                            <a:lnTo>
                              <a:pt x="11" y="440"/>
                            </a:lnTo>
                            <a:lnTo>
                              <a:pt x="0" y="319"/>
                            </a:lnTo>
                            <a:lnTo>
                              <a:pt x="14" y="234"/>
                            </a:lnTo>
                            <a:lnTo>
                              <a:pt x="43" y="155"/>
                            </a:lnTo>
                            <a:lnTo>
                              <a:pt x="101" y="78"/>
                            </a:lnTo>
                            <a:lnTo>
                              <a:pt x="173" y="35"/>
                            </a:lnTo>
                            <a:lnTo>
                              <a:pt x="247" y="7"/>
                            </a:lnTo>
                            <a:lnTo>
                              <a:pt x="318" y="0"/>
                            </a:lnTo>
                            <a:lnTo>
                              <a:pt x="358" y="3"/>
                            </a:lnTo>
                            <a:lnTo>
                              <a:pt x="393" y="25"/>
                            </a:lnTo>
                            <a:close/>
                          </a:path>
                        </a:pathLst>
                      </a:custGeom>
                      <a:solidFill>
                        <a:srgbClr val="FFE0C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903" name="Freeform 285"/>
                      <p:cNvSpPr>
                        <a:spLocks/>
                      </p:cNvSpPr>
                      <p:nvPr/>
                    </p:nvSpPr>
                    <p:spPr bwMode="auto">
                      <a:xfrm>
                        <a:off x="2370" y="2618"/>
                        <a:ext cx="132" cy="161"/>
                      </a:xfrm>
                      <a:custGeom>
                        <a:avLst/>
                        <a:gdLst>
                          <a:gd name="T0" fmla="*/ 8 w 529"/>
                          <a:gd name="T1" fmla="*/ 1 h 646"/>
                          <a:gd name="T2" fmla="*/ 8 w 529"/>
                          <a:gd name="T3" fmla="*/ 1 h 646"/>
                          <a:gd name="T4" fmla="*/ 7 w 529"/>
                          <a:gd name="T5" fmla="*/ 0 h 646"/>
                          <a:gd name="T6" fmla="*/ 6 w 529"/>
                          <a:gd name="T7" fmla="*/ 0 h 646"/>
                          <a:gd name="T8" fmla="*/ 6 w 529"/>
                          <a:gd name="T9" fmla="*/ 0 h 646"/>
                          <a:gd name="T10" fmla="*/ 5 w 529"/>
                          <a:gd name="T11" fmla="*/ 1 h 646"/>
                          <a:gd name="T12" fmla="*/ 4 w 529"/>
                          <a:gd name="T13" fmla="*/ 0 h 646"/>
                          <a:gd name="T14" fmla="*/ 4 w 529"/>
                          <a:gd name="T15" fmla="*/ 1 h 646"/>
                          <a:gd name="T16" fmla="*/ 3 w 529"/>
                          <a:gd name="T17" fmla="*/ 2 h 646"/>
                          <a:gd name="T18" fmla="*/ 2 w 529"/>
                          <a:gd name="T19" fmla="*/ 2 h 646"/>
                          <a:gd name="T20" fmla="*/ 1 w 529"/>
                          <a:gd name="T21" fmla="*/ 3 h 646"/>
                          <a:gd name="T22" fmla="*/ 0 w 529"/>
                          <a:gd name="T23" fmla="*/ 3 h 646"/>
                          <a:gd name="T24" fmla="*/ 0 w 529"/>
                          <a:gd name="T25" fmla="*/ 4 h 646"/>
                          <a:gd name="T26" fmla="*/ 0 w 529"/>
                          <a:gd name="T27" fmla="*/ 4 h 646"/>
                          <a:gd name="T28" fmla="*/ 0 w 529"/>
                          <a:gd name="T29" fmla="*/ 5 h 646"/>
                          <a:gd name="T30" fmla="*/ 0 w 529"/>
                          <a:gd name="T31" fmla="*/ 7 h 646"/>
                          <a:gd name="T32" fmla="*/ 0 w 529"/>
                          <a:gd name="T33" fmla="*/ 7 h 646"/>
                          <a:gd name="T34" fmla="*/ 1 w 529"/>
                          <a:gd name="T35" fmla="*/ 8 h 646"/>
                          <a:gd name="T36" fmla="*/ 2 w 529"/>
                          <a:gd name="T37" fmla="*/ 9 h 646"/>
                          <a:gd name="T38" fmla="*/ 3 w 529"/>
                          <a:gd name="T39" fmla="*/ 10 h 646"/>
                          <a:gd name="T40" fmla="*/ 3 w 529"/>
                          <a:gd name="T41" fmla="*/ 10 h 646"/>
                          <a:gd name="T42" fmla="*/ 4 w 529"/>
                          <a:gd name="T43" fmla="*/ 10 h 646"/>
                          <a:gd name="T44" fmla="*/ 4 w 529"/>
                          <a:gd name="T45" fmla="*/ 10 h 646"/>
                          <a:gd name="T46" fmla="*/ 4 w 529"/>
                          <a:gd name="T47" fmla="*/ 9 h 646"/>
                          <a:gd name="T48" fmla="*/ 3 w 529"/>
                          <a:gd name="T49" fmla="*/ 9 h 646"/>
                          <a:gd name="T50" fmla="*/ 3 w 529"/>
                          <a:gd name="T51" fmla="*/ 8 h 646"/>
                          <a:gd name="T52" fmla="*/ 3 w 529"/>
                          <a:gd name="T53" fmla="*/ 8 h 646"/>
                          <a:gd name="T54" fmla="*/ 3 w 529"/>
                          <a:gd name="T55" fmla="*/ 7 h 646"/>
                          <a:gd name="T56" fmla="*/ 3 w 529"/>
                          <a:gd name="T57" fmla="*/ 7 h 646"/>
                          <a:gd name="T58" fmla="*/ 4 w 529"/>
                          <a:gd name="T59" fmla="*/ 7 h 646"/>
                          <a:gd name="T60" fmla="*/ 4 w 529"/>
                          <a:gd name="T61" fmla="*/ 6 h 646"/>
                          <a:gd name="T62" fmla="*/ 4 w 529"/>
                          <a:gd name="T63" fmla="*/ 6 h 646"/>
                          <a:gd name="T64" fmla="*/ 5 w 529"/>
                          <a:gd name="T65" fmla="*/ 7 h 646"/>
                          <a:gd name="T66" fmla="*/ 5 w 529"/>
                          <a:gd name="T67" fmla="*/ 7 h 646"/>
                          <a:gd name="T68" fmla="*/ 5 w 529"/>
                          <a:gd name="T69" fmla="*/ 7 h 646"/>
                          <a:gd name="T70" fmla="*/ 6 w 529"/>
                          <a:gd name="T71" fmla="*/ 6 h 646"/>
                          <a:gd name="T72" fmla="*/ 6 w 529"/>
                          <a:gd name="T73" fmla="*/ 5 h 646"/>
                          <a:gd name="T74" fmla="*/ 6 w 529"/>
                          <a:gd name="T75" fmla="*/ 5 h 646"/>
                          <a:gd name="T76" fmla="*/ 6 w 529"/>
                          <a:gd name="T77" fmla="*/ 4 h 646"/>
                          <a:gd name="T78" fmla="*/ 6 w 529"/>
                          <a:gd name="T79" fmla="*/ 4 h 646"/>
                          <a:gd name="T80" fmla="*/ 6 w 529"/>
                          <a:gd name="T81" fmla="*/ 3 h 646"/>
                          <a:gd name="T82" fmla="*/ 7 w 529"/>
                          <a:gd name="T83" fmla="*/ 2 h 646"/>
                          <a:gd name="T84" fmla="*/ 7 w 529"/>
                          <a:gd name="T85" fmla="*/ 2 h 646"/>
                          <a:gd name="T86" fmla="*/ 8 w 529"/>
                          <a:gd name="T87" fmla="*/ 1 h 6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9"/>
                          <a:gd name="T133" fmla="*/ 0 h 646"/>
                          <a:gd name="T134" fmla="*/ 529 w 529"/>
                          <a:gd name="T135" fmla="*/ 646 h 6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9" h="646">
                            <a:moveTo>
                              <a:pt x="529" y="106"/>
                            </a:moveTo>
                            <a:lnTo>
                              <a:pt x="507" y="68"/>
                            </a:lnTo>
                            <a:lnTo>
                              <a:pt x="479" y="38"/>
                            </a:lnTo>
                            <a:lnTo>
                              <a:pt x="419" y="10"/>
                            </a:lnTo>
                            <a:lnTo>
                              <a:pt x="376" y="0"/>
                            </a:lnTo>
                            <a:lnTo>
                              <a:pt x="323" y="43"/>
                            </a:lnTo>
                            <a:lnTo>
                              <a:pt x="294" y="18"/>
                            </a:lnTo>
                            <a:lnTo>
                              <a:pt x="237" y="81"/>
                            </a:lnTo>
                            <a:lnTo>
                              <a:pt x="171" y="121"/>
                            </a:lnTo>
                            <a:lnTo>
                              <a:pt x="108" y="159"/>
                            </a:lnTo>
                            <a:lnTo>
                              <a:pt x="72" y="205"/>
                            </a:lnTo>
                            <a:lnTo>
                              <a:pt x="25" y="184"/>
                            </a:lnTo>
                            <a:lnTo>
                              <a:pt x="29" y="245"/>
                            </a:lnTo>
                            <a:lnTo>
                              <a:pt x="4" y="295"/>
                            </a:lnTo>
                            <a:lnTo>
                              <a:pt x="0" y="359"/>
                            </a:lnTo>
                            <a:lnTo>
                              <a:pt x="18" y="433"/>
                            </a:lnTo>
                            <a:lnTo>
                              <a:pt x="40" y="490"/>
                            </a:lnTo>
                            <a:lnTo>
                              <a:pt x="78" y="554"/>
                            </a:lnTo>
                            <a:lnTo>
                              <a:pt x="136" y="609"/>
                            </a:lnTo>
                            <a:lnTo>
                              <a:pt x="174" y="638"/>
                            </a:lnTo>
                            <a:lnTo>
                              <a:pt x="217" y="646"/>
                            </a:lnTo>
                            <a:lnTo>
                              <a:pt x="259" y="631"/>
                            </a:lnTo>
                            <a:lnTo>
                              <a:pt x="274" y="621"/>
                            </a:lnTo>
                            <a:lnTo>
                              <a:pt x="249" y="591"/>
                            </a:lnTo>
                            <a:lnTo>
                              <a:pt x="231" y="570"/>
                            </a:lnTo>
                            <a:lnTo>
                              <a:pt x="218" y="536"/>
                            </a:lnTo>
                            <a:lnTo>
                              <a:pt x="212" y="500"/>
                            </a:lnTo>
                            <a:lnTo>
                              <a:pt x="217" y="470"/>
                            </a:lnTo>
                            <a:lnTo>
                              <a:pt x="232" y="447"/>
                            </a:lnTo>
                            <a:lnTo>
                              <a:pt x="250" y="432"/>
                            </a:lnTo>
                            <a:lnTo>
                              <a:pt x="269" y="427"/>
                            </a:lnTo>
                            <a:lnTo>
                              <a:pt x="293" y="423"/>
                            </a:lnTo>
                            <a:lnTo>
                              <a:pt x="315" y="430"/>
                            </a:lnTo>
                            <a:lnTo>
                              <a:pt x="340" y="437"/>
                            </a:lnTo>
                            <a:lnTo>
                              <a:pt x="358" y="440"/>
                            </a:lnTo>
                            <a:lnTo>
                              <a:pt x="398" y="405"/>
                            </a:lnTo>
                            <a:lnTo>
                              <a:pt x="390" y="362"/>
                            </a:lnTo>
                            <a:lnTo>
                              <a:pt x="380" y="316"/>
                            </a:lnTo>
                            <a:lnTo>
                              <a:pt x="365" y="295"/>
                            </a:lnTo>
                            <a:lnTo>
                              <a:pt x="401" y="263"/>
                            </a:lnTo>
                            <a:lnTo>
                              <a:pt x="411" y="217"/>
                            </a:lnTo>
                            <a:lnTo>
                              <a:pt x="436" y="167"/>
                            </a:lnTo>
                            <a:lnTo>
                              <a:pt x="469" y="146"/>
                            </a:lnTo>
                            <a:lnTo>
                              <a:pt x="529" y="106"/>
                            </a:lnTo>
                            <a:close/>
                          </a:path>
                        </a:pathLst>
                      </a:custGeom>
                      <a:solidFill>
                        <a:srgbClr val="A0500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grpSp>
                    <p:nvGrpSpPr>
                      <p:cNvPr id="239904" name="Group 286"/>
                      <p:cNvGrpSpPr>
                        <a:grpSpLocks/>
                      </p:cNvGrpSpPr>
                      <p:nvPr/>
                    </p:nvGrpSpPr>
                    <p:grpSpPr bwMode="auto">
                      <a:xfrm>
                        <a:off x="2493" y="2662"/>
                        <a:ext cx="26" cy="36"/>
                        <a:chOff x="2493" y="2662"/>
                        <a:chExt cx="26" cy="36"/>
                      </a:xfrm>
                    </p:grpSpPr>
                    <p:sp>
                      <p:nvSpPr>
                        <p:cNvPr id="239905" name="Oval 287"/>
                        <p:cNvSpPr>
                          <a:spLocks noChangeArrowheads="1"/>
                        </p:cNvSpPr>
                        <p:nvPr/>
                      </p:nvSpPr>
                      <p:spPr bwMode="auto">
                        <a:xfrm>
                          <a:off x="2493" y="2662"/>
                          <a:ext cx="26" cy="36"/>
                        </a:xfrm>
                        <a:prstGeom prst="ellipse">
                          <a:avLst/>
                        </a:prstGeom>
                        <a:solidFill>
                          <a:srgbClr val="FFFFFF"/>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906" name="Oval 288"/>
                        <p:cNvSpPr>
                          <a:spLocks noChangeArrowheads="1"/>
                        </p:cNvSpPr>
                        <p:nvPr/>
                      </p:nvSpPr>
                      <p:spPr bwMode="auto">
                        <a:xfrm>
                          <a:off x="2503" y="2670"/>
                          <a:ext cx="14" cy="18"/>
                        </a:xfrm>
                        <a:prstGeom prst="ellipse">
                          <a:avLst/>
                        </a:prstGeom>
                        <a:solidFill>
                          <a:srgbClr val="00A00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907" name="Oval 289"/>
                        <p:cNvSpPr>
                          <a:spLocks noChangeArrowheads="1"/>
                        </p:cNvSpPr>
                        <p:nvPr/>
                      </p:nvSpPr>
                      <p:spPr bwMode="auto">
                        <a:xfrm>
                          <a:off x="2507" y="2674"/>
                          <a:ext cx="5" cy="7"/>
                        </a:xfrm>
                        <a:prstGeom prst="ellipse">
                          <a:avLst/>
                        </a:prstGeom>
                        <a:solidFill>
                          <a:srgbClr val="C0FFC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grpSp>
                  <p:grpSp>
                    <p:nvGrpSpPr>
                      <p:cNvPr id="239908" name="Group 290"/>
                      <p:cNvGrpSpPr>
                        <a:grpSpLocks/>
                      </p:cNvGrpSpPr>
                      <p:nvPr/>
                    </p:nvGrpSpPr>
                    <p:grpSpPr bwMode="auto">
                      <a:xfrm>
                        <a:off x="2481" y="2654"/>
                        <a:ext cx="18" cy="52"/>
                        <a:chOff x="2481" y="2654"/>
                        <a:chExt cx="18" cy="52"/>
                      </a:xfrm>
                    </p:grpSpPr>
                    <p:sp>
                      <p:nvSpPr>
                        <p:cNvPr id="239909" name="Freeform 291"/>
                        <p:cNvSpPr>
                          <a:spLocks/>
                        </p:cNvSpPr>
                        <p:nvPr/>
                      </p:nvSpPr>
                      <p:spPr bwMode="auto">
                        <a:xfrm>
                          <a:off x="2484" y="2691"/>
                          <a:ext cx="12" cy="15"/>
                        </a:xfrm>
                        <a:custGeom>
                          <a:avLst/>
                          <a:gdLst>
                            <a:gd name="T0" fmla="*/ 0 w 50"/>
                            <a:gd name="T1" fmla="*/ 0 h 61"/>
                            <a:gd name="T2" fmla="*/ 1 w 50"/>
                            <a:gd name="T3" fmla="*/ 0 h 61"/>
                            <a:gd name="T4" fmla="*/ 0 w 50"/>
                            <a:gd name="T5" fmla="*/ 1 h 61"/>
                            <a:gd name="T6" fmla="*/ 0 60000 65536"/>
                            <a:gd name="T7" fmla="*/ 0 60000 65536"/>
                            <a:gd name="T8" fmla="*/ 0 60000 65536"/>
                            <a:gd name="T9" fmla="*/ 0 w 50"/>
                            <a:gd name="T10" fmla="*/ 0 h 61"/>
                            <a:gd name="T11" fmla="*/ 50 w 50"/>
                            <a:gd name="T12" fmla="*/ 61 h 61"/>
                          </a:gdLst>
                          <a:ahLst/>
                          <a:cxnLst>
                            <a:cxn ang="T6">
                              <a:pos x="T0" y="T1"/>
                            </a:cxn>
                            <a:cxn ang="T7">
                              <a:pos x="T2" y="T3"/>
                            </a:cxn>
                            <a:cxn ang="T8">
                              <a:pos x="T4" y="T5"/>
                            </a:cxn>
                          </a:cxnLst>
                          <a:rect l="T9" t="T10" r="T11" b="T12"/>
                          <a:pathLst>
                            <a:path w="50" h="61">
                              <a:moveTo>
                                <a:pt x="0" y="18"/>
                              </a:moveTo>
                              <a:lnTo>
                                <a:pt x="50" y="0"/>
                              </a:lnTo>
                              <a:lnTo>
                                <a:pt x="35" y="61"/>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lgn="l" eaLnBrk="0" hangingPunct="0"/>
                          <a:endParaRPr lang="en-US" sz="2400">
                            <a:solidFill>
                              <a:schemeClr val="tx1"/>
                            </a:solidFill>
                            <a:latin typeface="Times New Roman" pitchFamily="18" charset="0"/>
                          </a:endParaRPr>
                        </a:p>
                      </p:txBody>
                    </p:sp>
                    <p:sp>
                      <p:nvSpPr>
                        <p:cNvPr id="239910" name="Freeform 292"/>
                        <p:cNvSpPr>
                          <a:spLocks/>
                        </p:cNvSpPr>
                        <p:nvPr/>
                      </p:nvSpPr>
                      <p:spPr bwMode="auto">
                        <a:xfrm>
                          <a:off x="2481" y="2654"/>
                          <a:ext cx="18" cy="24"/>
                        </a:xfrm>
                        <a:custGeom>
                          <a:avLst/>
                          <a:gdLst>
                            <a:gd name="T0" fmla="*/ 1 w 75"/>
                            <a:gd name="T1" fmla="*/ 0 h 97"/>
                            <a:gd name="T2" fmla="*/ 1 w 75"/>
                            <a:gd name="T3" fmla="*/ 0 h 97"/>
                            <a:gd name="T4" fmla="*/ 0 w 75"/>
                            <a:gd name="T5" fmla="*/ 0 h 97"/>
                            <a:gd name="T6" fmla="*/ 0 w 75"/>
                            <a:gd name="T7" fmla="*/ 1 h 97"/>
                            <a:gd name="T8" fmla="*/ 0 w 75"/>
                            <a:gd name="T9" fmla="*/ 1 h 97"/>
                            <a:gd name="T10" fmla="*/ 0 60000 65536"/>
                            <a:gd name="T11" fmla="*/ 0 60000 65536"/>
                            <a:gd name="T12" fmla="*/ 0 60000 65536"/>
                            <a:gd name="T13" fmla="*/ 0 60000 65536"/>
                            <a:gd name="T14" fmla="*/ 0 60000 65536"/>
                            <a:gd name="T15" fmla="*/ 0 w 75"/>
                            <a:gd name="T16" fmla="*/ 0 h 97"/>
                            <a:gd name="T17" fmla="*/ 75 w 75"/>
                            <a:gd name="T18" fmla="*/ 97 h 97"/>
                          </a:gdLst>
                          <a:ahLst/>
                          <a:cxnLst>
                            <a:cxn ang="T10">
                              <a:pos x="T0" y="T1"/>
                            </a:cxn>
                            <a:cxn ang="T11">
                              <a:pos x="T2" y="T3"/>
                            </a:cxn>
                            <a:cxn ang="T12">
                              <a:pos x="T4" y="T5"/>
                            </a:cxn>
                            <a:cxn ang="T13">
                              <a:pos x="T6" y="T7"/>
                            </a:cxn>
                            <a:cxn ang="T14">
                              <a:pos x="T8" y="T9"/>
                            </a:cxn>
                          </a:cxnLst>
                          <a:rect l="T15" t="T16" r="T17" b="T18"/>
                          <a:pathLst>
                            <a:path w="75" h="97">
                              <a:moveTo>
                                <a:pt x="75" y="0"/>
                              </a:moveTo>
                              <a:lnTo>
                                <a:pt x="45" y="18"/>
                              </a:lnTo>
                              <a:lnTo>
                                <a:pt x="20" y="38"/>
                              </a:lnTo>
                              <a:lnTo>
                                <a:pt x="5" y="66"/>
                              </a:lnTo>
                              <a:lnTo>
                                <a:pt x="0" y="97"/>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lgn="l" eaLnBrk="0" hangingPunct="0"/>
                          <a:endParaRPr lang="en-US" sz="2400">
                            <a:solidFill>
                              <a:schemeClr val="tx1"/>
                            </a:solidFill>
                            <a:latin typeface="Times New Roman" pitchFamily="18" charset="0"/>
                          </a:endParaRPr>
                        </a:p>
                      </p:txBody>
                    </p:sp>
                  </p:grpSp>
                  <p:sp>
                    <p:nvSpPr>
                      <p:cNvPr id="239911" name="Freeform 293"/>
                      <p:cNvSpPr>
                        <a:spLocks/>
                      </p:cNvSpPr>
                      <p:nvPr/>
                    </p:nvSpPr>
                    <p:spPr bwMode="auto">
                      <a:xfrm>
                        <a:off x="2430" y="2735"/>
                        <a:ext cx="19" cy="25"/>
                      </a:xfrm>
                      <a:custGeom>
                        <a:avLst/>
                        <a:gdLst>
                          <a:gd name="T0" fmla="*/ 1 w 78"/>
                          <a:gd name="T1" fmla="*/ 0 h 98"/>
                          <a:gd name="T2" fmla="*/ 0 w 78"/>
                          <a:gd name="T3" fmla="*/ 0 h 98"/>
                          <a:gd name="T4" fmla="*/ 0 w 78"/>
                          <a:gd name="T5" fmla="*/ 0 h 98"/>
                          <a:gd name="T6" fmla="*/ 0 w 78"/>
                          <a:gd name="T7" fmla="*/ 1 h 98"/>
                          <a:gd name="T8" fmla="*/ 0 w 78"/>
                          <a:gd name="T9" fmla="*/ 1 h 98"/>
                          <a:gd name="T10" fmla="*/ 0 w 78"/>
                          <a:gd name="T11" fmla="*/ 2 h 98"/>
                          <a:gd name="T12" fmla="*/ 0 w 78"/>
                          <a:gd name="T13" fmla="*/ 2 h 98"/>
                          <a:gd name="T14" fmla="*/ 1 w 78"/>
                          <a:gd name="T15" fmla="*/ 2 h 98"/>
                          <a:gd name="T16" fmla="*/ 1 w 78"/>
                          <a:gd name="T17" fmla="*/ 2 h 98"/>
                          <a:gd name="T18" fmla="*/ 1 w 78"/>
                          <a:gd name="T19" fmla="*/ 1 h 98"/>
                          <a:gd name="T20" fmla="*/ 1 w 78"/>
                          <a:gd name="T21" fmla="*/ 1 h 98"/>
                          <a:gd name="T22" fmla="*/ 1 w 78"/>
                          <a:gd name="T23" fmla="*/ 1 h 98"/>
                          <a:gd name="T24" fmla="*/ 1 w 78"/>
                          <a:gd name="T25" fmla="*/ 1 h 98"/>
                          <a:gd name="T26" fmla="*/ 1 w 78"/>
                          <a:gd name="T27" fmla="*/ 1 h 98"/>
                          <a:gd name="T28" fmla="*/ 1 w 78"/>
                          <a:gd name="T29" fmla="*/ 1 h 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8"/>
                          <a:gd name="T46" fmla="*/ 0 h 98"/>
                          <a:gd name="T47" fmla="*/ 78 w 78"/>
                          <a:gd name="T48" fmla="*/ 98 h 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8" h="98">
                            <a:moveTo>
                              <a:pt x="45" y="0"/>
                            </a:moveTo>
                            <a:lnTo>
                              <a:pt x="21" y="0"/>
                            </a:lnTo>
                            <a:lnTo>
                              <a:pt x="10" y="9"/>
                            </a:lnTo>
                            <a:lnTo>
                              <a:pt x="0" y="38"/>
                            </a:lnTo>
                            <a:lnTo>
                              <a:pt x="4" y="68"/>
                            </a:lnTo>
                            <a:lnTo>
                              <a:pt x="17" y="86"/>
                            </a:lnTo>
                            <a:lnTo>
                              <a:pt x="34" y="98"/>
                            </a:lnTo>
                            <a:lnTo>
                              <a:pt x="54" y="98"/>
                            </a:lnTo>
                            <a:lnTo>
                              <a:pt x="71" y="92"/>
                            </a:lnTo>
                            <a:lnTo>
                              <a:pt x="78" y="74"/>
                            </a:lnTo>
                            <a:lnTo>
                              <a:pt x="78" y="59"/>
                            </a:lnTo>
                            <a:lnTo>
                              <a:pt x="73" y="54"/>
                            </a:lnTo>
                            <a:lnTo>
                              <a:pt x="64" y="47"/>
                            </a:lnTo>
                            <a:lnTo>
                              <a:pt x="47" y="50"/>
                            </a:lnTo>
                            <a:lnTo>
                              <a:pt x="47" y="68"/>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lgn="l" eaLnBrk="0" hangingPunct="0"/>
                        <a:endParaRPr lang="en-US" sz="2400">
                          <a:solidFill>
                            <a:schemeClr val="tx1"/>
                          </a:solidFill>
                          <a:latin typeface="Times New Roman" pitchFamily="18" charset="0"/>
                        </a:endParaRPr>
                      </a:p>
                    </p:txBody>
                  </p:sp>
                </p:grpSp>
              </p:grpSp>
            </p:grpSp>
          </p:grpSp>
          <p:grpSp>
            <p:nvGrpSpPr>
              <p:cNvPr id="239912" name="Group 294"/>
              <p:cNvGrpSpPr>
                <a:grpSpLocks/>
              </p:cNvGrpSpPr>
              <p:nvPr/>
            </p:nvGrpSpPr>
            <p:grpSpPr bwMode="auto">
              <a:xfrm>
                <a:off x="2618" y="2876"/>
                <a:ext cx="128" cy="82"/>
                <a:chOff x="2618" y="2876"/>
                <a:chExt cx="128" cy="82"/>
              </a:xfrm>
            </p:grpSpPr>
            <p:sp>
              <p:nvSpPr>
                <p:cNvPr id="239913" name="Freeform 295"/>
                <p:cNvSpPr>
                  <a:spLocks/>
                </p:cNvSpPr>
                <p:nvPr/>
              </p:nvSpPr>
              <p:spPr bwMode="auto">
                <a:xfrm>
                  <a:off x="2644" y="2924"/>
                  <a:ext cx="83" cy="34"/>
                </a:xfrm>
                <a:custGeom>
                  <a:avLst/>
                  <a:gdLst>
                    <a:gd name="T0" fmla="*/ 1 w 330"/>
                    <a:gd name="T1" fmla="*/ 2 h 139"/>
                    <a:gd name="T2" fmla="*/ 0 w 330"/>
                    <a:gd name="T3" fmla="*/ 1 h 139"/>
                    <a:gd name="T4" fmla="*/ 1 w 330"/>
                    <a:gd name="T5" fmla="*/ 0 h 139"/>
                    <a:gd name="T6" fmla="*/ 5 w 330"/>
                    <a:gd name="T7" fmla="*/ 0 h 139"/>
                    <a:gd name="T8" fmla="*/ 4 w 330"/>
                    <a:gd name="T9" fmla="*/ 2 h 139"/>
                    <a:gd name="T10" fmla="*/ 1 w 330"/>
                    <a:gd name="T11" fmla="*/ 2 h 139"/>
                    <a:gd name="T12" fmla="*/ 0 60000 65536"/>
                    <a:gd name="T13" fmla="*/ 0 60000 65536"/>
                    <a:gd name="T14" fmla="*/ 0 60000 65536"/>
                    <a:gd name="T15" fmla="*/ 0 60000 65536"/>
                    <a:gd name="T16" fmla="*/ 0 60000 65536"/>
                    <a:gd name="T17" fmla="*/ 0 60000 65536"/>
                    <a:gd name="T18" fmla="*/ 0 w 330"/>
                    <a:gd name="T19" fmla="*/ 0 h 139"/>
                    <a:gd name="T20" fmla="*/ 330 w 330"/>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330" h="139">
                      <a:moveTo>
                        <a:pt x="62" y="139"/>
                      </a:moveTo>
                      <a:lnTo>
                        <a:pt x="0" y="93"/>
                      </a:lnTo>
                      <a:lnTo>
                        <a:pt x="62" y="15"/>
                      </a:lnTo>
                      <a:lnTo>
                        <a:pt x="330" y="0"/>
                      </a:lnTo>
                      <a:lnTo>
                        <a:pt x="234" y="125"/>
                      </a:lnTo>
                      <a:lnTo>
                        <a:pt x="62" y="139"/>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sz="2400">
                    <a:solidFill>
                      <a:schemeClr val="tx1"/>
                    </a:solidFill>
                    <a:latin typeface="Times New Roman" pitchFamily="18" charset="0"/>
                  </a:endParaRPr>
                </a:p>
              </p:txBody>
            </p:sp>
            <p:grpSp>
              <p:nvGrpSpPr>
                <p:cNvPr id="239914" name="Group 296"/>
                <p:cNvGrpSpPr>
                  <a:grpSpLocks/>
                </p:cNvGrpSpPr>
                <p:nvPr/>
              </p:nvGrpSpPr>
              <p:grpSpPr bwMode="auto">
                <a:xfrm>
                  <a:off x="2618" y="2876"/>
                  <a:ext cx="128" cy="68"/>
                  <a:chOff x="2618" y="2876"/>
                  <a:chExt cx="128" cy="68"/>
                </a:xfrm>
              </p:grpSpPr>
              <p:sp>
                <p:nvSpPr>
                  <p:cNvPr id="239915" name="Freeform 297"/>
                  <p:cNvSpPr>
                    <a:spLocks/>
                  </p:cNvSpPr>
                  <p:nvPr/>
                </p:nvSpPr>
                <p:spPr bwMode="auto">
                  <a:xfrm>
                    <a:off x="2618" y="2876"/>
                    <a:ext cx="128" cy="56"/>
                  </a:xfrm>
                  <a:custGeom>
                    <a:avLst/>
                    <a:gdLst>
                      <a:gd name="T0" fmla="*/ 1 w 512"/>
                      <a:gd name="T1" fmla="*/ 4 h 222"/>
                      <a:gd name="T2" fmla="*/ 0 w 512"/>
                      <a:gd name="T3" fmla="*/ 3 h 222"/>
                      <a:gd name="T4" fmla="*/ 1 w 512"/>
                      <a:gd name="T5" fmla="*/ 1 h 222"/>
                      <a:gd name="T6" fmla="*/ 8 w 512"/>
                      <a:gd name="T7" fmla="*/ 0 h 222"/>
                      <a:gd name="T8" fmla="*/ 6 w 512"/>
                      <a:gd name="T9" fmla="*/ 3 h 222"/>
                      <a:gd name="T10" fmla="*/ 1 w 512"/>
                      <a:gd name="T11" fmla="*/ 4 h 222"/>
                      <a:gd name="T12" fmla="*/ 0 60000 65536"/>
                      <a:gd name="T13" fmla="*/ 0 60000 65536"/>
                      <a:gd name="T14" fmla="*/ 0 60000 65536"/>
                      <a:gd name="T15" fmla="*/ 0 60000 65536"/>
                      <a:gd name="T16" fmla="*/ 0 60000 65536"/>
                      <a:gd name="T17" fmla="*/ 0 60000 65536"/>
                      <a:gd name="T18" fmla="*/ 0 w 512"/>
                      <a:gd name="T19" fmla="*/ 0 h 222"/>
                      <a:gd name="T20" fmla="*/ 512 w 512"/>
                      <a:gd name="T21" fmla="*/ 222 h 222"/>
                    </a:gdLst>
                    <a:ahLst/>
                    <a:cxnLst>
                      <a:cxn ang="T12">
                        <a:pos x="T0" y="T1"/>
                      </a:cxn>
                      <a:cxn ang="T13">
                        <a:pos x="T2" y="T3"/>
                      </a:cxn>
                      <a:cxn ang="T14">
                        <a:pos x="T4" y="T5"/>
                      </a:cxn>
                      <a:cxn ang="T15">
                        <a:pos x="T6" y="T7"/>
                      </a:cxn>
                      <a:cxn ang="T16">
                        <a:pos x="T8" y="T9"/>
                      </a:cxn>
                      <a:cxn ang="T17">
                        <a:pos x="T10" y="T11"/>
                      </a:cxn>
                    </a:cxnLst>
                    <a:rect l="T18" t="T19" r="T20" b="T21"/>
                    <a:pathLst>
                      <a:path w="512" h="222">
                        <a:moveTo>
                          <a:pt x="98" y="222"/>
                        </a:moveTo>
                        <a:lnTo>
                          <a:pt x="0" y="150"/>
                        </a:lnTo>
                        <a:lnTo>
                          <a:pt x="98" y="25"/>
                        </a:lnTo>
                        <a:lnTo>
                          <a:pt x="512" y="0"/>
                        </a:lnTo>
                        <a:lnTo>
                          <a:pt x="366" y="197"/>
                        </a:lnTo>
                        <a:lnTo>
                          <a:pt x="98" y="222"/>
                        </a:lnTo>
                        <a:close/>
                      </a:path>
                    </a:pathLst>
                  </a:custGeom>
                  <a:solidFill>
                    <a:srgbClr val="FFFFFF"/>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916" name="Freeform 298"/>
                  <p:cNvSpPr>
                    <a:spLocks/>
                  </p:cNvSpPr>
                  <p:nvPr/>
                </p:nvSpPr>
                <p:spPr bwMode="auto">
                  <a:xfrm>
                    <a:off x="2618" y="2914"/>
                    <a:ext cx="25" cy="30"/>
                  </a:xfrm>
                  <a:custGeom>
                    <a:avLst/>
                    <a:gdLst>
                      <a:gd name="T0" fmla="*/ 1 w 98"/>
                      <a:gd name="T1" fmla="*/ 2 h 121"/>
                      <a:gd name="T2" fmla="*/ 2 w 98"/>
                      <a:gd name="T3" fmla="*/ 1 h 121"/>
                      <a:gd name="T4" fmla="*/ 0 w 98"/>
                      <a:gd name="T5" fmla="*/ 0 h 121"/>
                      <a:gd name="T6" fmla="*/ 1 w 98"/>
                      <a:gd name="T7" fmla="*/ 2 h 121"/>
                      <a:gd name="T8" fmla="*/ 0 60000 65536"/>
                      <a:gd name="T9" fmla="*/ 0 60000 65536"/>
                      <a:gd name="T10" fmla="*/ 0 60000 65536"/>
                      <a:gd name="T11" fmla="*/ 0 60000 65536"/>
                      <a:gd name="T12" fmla="*/ 0 w 98"/>
                      <a:gd name="T13" fmla="*/ 0 h 121"/>
                      <a:gd name="T14" fmla="*/ 98 w 98"/>
                      <a:gd name="T15" fmla="*/ 121 h 121"/>
                    </a:gdLst>
                    <a:ahLst/>
                    <a:cxnLst>
                      <a:cxn ang="T8">
                        <a:pos x="T0" y="T1"/>
                      </a:cxn>
                      <a:cxn ang="T9">
                        <a:pos x="T2" y="T3"/>
                      </a:cxn>
                      <a:cxn ang="T10">
                        <a:pos x="T4" y="T5"/>
                      </a:cxn>
                      <a:cxn ang="T11">
                        <a:pos x="T6" y="T7"/>
                      </a:cxn>
                    </a:cxnLst>
                    <a:rect l="T12" t="T13" r="T14" b="T15"/>
                    <a:pathLst>
                      <a:path w="98" h="121">
                        <a:moveTo>
                          <a:pt x="25" y="121"/>
                        </a:moveTo>
                        <a:lnTo>
                          <a:pt x="98" y="72"/>
                        </a:lnTo>
                        <a:lnTo>
                          <a:pt x="0" y="0"/>
                        </a:lnTo>
                        <a:lnTo>
                          <a:pt x="25" y="121"/>
                        </a:lnTo>
                        <a:close/>
                      </a:path>
                    </a:pathLst>
                  </a:custGeom>
                  <a:solidFill>
                    <a:srgbClr val="E0E0E0"/>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grpSp>
                <p:nvGrpSpPr>
                  <p:cNvPr id="239917" name="Group 299"/>
                  <p:cNvGrpSpPr>
                    <a:grpSpLocks/>
                  </p:cNvGrpSpPr>
                  <p:nvPr/>
                </p:nvGrpSpPr>
                <p:grpSpPr bwMode="auto">
                  <a:xfrm>
                    <a:off x="2637" y="2883"/>
                    <a:ext cx="91" cy="43"/>
                    <a:chOff x="2637" y="2883"/>
                    <a:chExt cx="91" cy="43"/>
                  </a:xfrm>
                </p:grpSpPr>
                <p:sp>
                  <p:nvSpPr>
                    <p:cNvPr id="239918" name="Line 300"/>
                    <p:cNvSpPr>
                      <a:spLocks noChangeShapeType="1"/>
                    </p:cNvSpPr>
                    <p:nvPr/>
                  </p:nvSpPr>
                  <p:spPr bwMode="auto">
                    <a:xfrm flipH="1">
                      <a:off x="2698" y="2883"/>
                      <a:ext cx="30" cy="4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ro-RO" sz="1400"/>
                    </a:p>
                  </p:txBody>
                </p:sp>
                <p:sp>
                  <p:nvSpPr>
                    <p:cNvPr id="239919" name="Line 301"/>
                    <p:cNvSpPr>
                      <a:spLocks noChangeShapeType="1"/>
                    </p:cNvSpPr>
                    <p:nvPr/>
                  </p:nvSpPr>
                  <p:spPr bwMode="auto">
                    <a:xfrm flipH="1">
                      <a:off x="2673" y="2883"/>
                      <a:ext cx="31" cy="4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ro-RO" sz="1400"/>
                    </a:p>
                  </p:txBody>
                </p:sp>
                <p:sp>
                  <p:nvSpPr>
                    <p:cNvPr id="239920" name="Line 302"/>
                    <p:cNvSpPr>
                      <a:spLocks noChangeShapeType="1"/>
                    </p:cNvSpPr>
                    <p:nvPr/>
                  </p:nvSpPr>
                  <p:spPr bwMode="auto">
                    <a:xfrm flipH="1">
                      <a:off x="2661" y="2889"/>
                      <a:ext cx="18" cy="2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ro-RO" sz="1400"/>
                    </a:p>
                  </p:txBody>
                </p:sp>
                <p:sp>
                  <p:nvSpPr>
                    <p:cNvPr id="239921" name="Line 303"/>
                    <p:cNvSpPr>
                      <a:spLocks noChangeShapeType="1"/>
                    </p:cNvSpPr>
                    <p:nvPr/>
                  </p:nvSpPr>
                  <p:spPr bwMode="auto">
                    <a:xfrm flipH="1">
                      <a:off x="2637" y="2889"/>
                      <a:ext cx="18" cy="2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ro-RO" sz="1400"/>
                    </a:p>
                  </p:txBody>
                </p:sp>
              </p:grpSp>
            </p:grpSp>
          </p:grpSp>
        </p:grpSp>
        <p:grpSp>
          <p:nvGrpSpPr>
            <p:cNvPr id="239922" name="Group 304"/>
            <p:cNvGrpSpPr>
              <a:grpSpLocks/>
            </p:cNvGrpSpPr>
            <p:nvPr/>
          </p:nvGrpSpPr>
          <p:grpSpPr bwMode="auto">
            <a:xfrm>
              <a:off x="2370" y="2570"/>
              <a:ext cx="238" cy="281"/>
              <a:chOff x="2370" y="2570"/>
              <a:chExt cx="238" cy="281"/>
            </a:xfrm>
          </p:grpSpPr>
          <p:grpSp>
            <p:nvGrpSpPr>
              <p:cNvPr id="239923" name="Group 305"/>
              <p:cNvGrpSpPr>
                <a:grpSpLocks/>
              </p:cNvGrpSpPr>
              <p:nvPr/>
            </p:nvGrpSpPr>
            <p:grpSpPr bwMode="auto">
              <a:xfrm>
                <a:off x="2372" y="2802"/>
                <a:ext cx="29" cy="49"/>
                <a:chOff x="2372" y="2802"/>
                <a:chExt cx="29" cy="49"/>
              </a:xfrm>
            </p:grpSpPr>
            <p:sp>
              <p:nvSpPr>
                <p:cNvPr id="239924" name="Freeform 306"/>
                <p:cNvSpPr>
                  <a:spLocks/>
                </p:cNvSpPr>
                <p:nvPr/>
              </p:nvSpPr>
              <p:spPr bwMode="auto">
                <a:xfrm>
                  <a:off x="2392" y="2812"/>
                  <a:ext cx="9" cy="33"/>
                </a:xfrm>
                <a:custGeom>
                  <a:avLst/>
                  <a:gdLst>
                    <a:gd name="T0" fmla="*/ 1 w 34"/>
                    <a:gd name="T1" fmla="*/ 0 h 133"/>
                    <a:gd name="T2" fmla="*/ 0 w 34"/>
                    <a:gd name="T3" fmla="*/ 0 h 133"/>
                    <a:gd name="T4" fmla="*/ 0 w 34"/>
                    <a:gd name="T5" fmla="*/ 1 h 133"/>
                    <a:gd name="T6" fmla="*/ 0 w 34"/>
                    <a:gd name="T7" fmla="*/ 1 h 133"/>
                    <a:gd name="T8" fmla="*/ 0 w 34"/>
                    <a:gd name="T9" fmla="*/ 2 h 133"/>
                    <a:gd name="T10" fmla="*/ 1 w 34"/>
                    <a:gd name="T11" fmla="*/ 2 h 133"/>
                    <a:gd name="T12" fmla="*/ 0 60000 65536"/>
                    <a:gd name="T13" fmla="*/ 0 60000 65536"/>
                    <a:gd name="T14" fmla="*/ 0 60000 65536"/>
                    <a:gd name="T15" fmla="*/ 0 60000 65536"/>
                    <a:gd name="T16" fmla="*/ 0 60000 65536"/>
                    <a:gd name="T17" fmla="*/ 0 60000 65536"/>
                    <a:gd name="T18" fmla="*/ 0 w 34"/>
                    <a:gd name="T19" fmla="*/ 0 h 133"/>
                    <a:gd name="T20" fmla="*/ 34 w 34"/>
                    <a:gd name="T21" fmla="*/ 133 h 133"/>
                  </a:gdLst>
                  <a:ahLst/>
                  <a:cxnLst>
                    <a:cxn ang="T12">
                      <a:pos x="T0" y="T1"/>
                    </a:cxn>
                    <a:cxn ang="T13">
                      <a:pos x="T2" y="T3"/>
                    </a:cxn>
                    <a:cxn ang="T14">
                      <a:pos x="T4" y="T5"/>
                    </a:cxn>
                    <a:cxn ang="T15">
                      <a:pos x="T6" y="T7"/>
                    </a:cxn>
                    <a:cxn ang="T16">
                      <a:pos x="T8" y="T9"/>
                    </a:cxn>
                    <a:cxn ang="T17">
                      <a:pos x="T10" y="T11"/>
                    </a:cxn>
                  </a:cxnLst>
                  <a:rect l="T18" t="T19" r="T20" b="T21"/>
                  <a:pathLst>
                    <a:path w="34" h="133">
                      <a:moveTo>
                        <a:pt x="34" y="0"/>
                      </a:moveTo>
                      <a:lnTo>
                        <a:pt x="8" y="27"/>
                      </a:lnTo>
                      <a:lnTo>
                        <a:pt x="0" y="56"/>
                      </a:lnTo>
                      <a:lnTo>
                        <a:pt x="4" y="89"/>
                      </a:lnTo>
                      <a:lnTo>
                        <a:pt x="19" y="118"/>
                      </a:lnTo>
                      <a:lnTo>
                        <a:pt x="30" y="13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lgn="l" eaLnBrk="0" hangingPunct="0"/>
                  <a:endParaRPr lang="en-US" sz="2400">
                    <a:solidFill>
                      <a:schemeClr val="tx1"/>
                    </a:solidFill>
                    <a:latin typeface="Times New Roman" pitchFamily="18" charset="0"/>
                  </a:endParaRPr>
                </a:p>
              </p:txBody>
            </p:sp>
            <p:sp>
              <p:nvSpPr>
                <p:cNvPr id="239925" name="Freeform 307"/>
                <p:cNvSpPr>
                  <a:spLocks/>
                </p:cNvSpPr>
                <p:nvPr/>
              </p:nvSpPr>
              <p:spPr bwMode="auto">
                <a:xfrm>
                  <a:off x="2372" y="2802"/>
                  <a:ext cx="14" cy="49"/>
                </a:xfrm>
                <a:custGeom>
                  <a:avLst/>
                  <a:gdLst>
                    <a:gd name="T0" fmla="*/ 1 w 56"/>
                    <a:gd name="T1" fmla="*/ 0 h 194"/>
                    <a:gd name="T2" fmla="*/ 1 w 56"/>
                    <a:gd name="T3" fmla="*/ 1 h 194"/>
                    <a:gd name="T4" fmla="*/ 0 w 56"/>
                    <a:gd name="T5" fmla="*/ 1 h 194"/>
                    <a:gd name="T6" fmla="*/ 0 w 56"/>
                    <a:gd name="T7" fmla="*/ 2 h 194"/>
                    <a:gd name="T8" fmla="*/ 0 w 56"/>
                    <a:gd name="T9" fmla="*/ 2 h 194"/>
                    <a:gd name="T10" fmla="*/ 0 w 56"/>
                    <a:gd name="T11" fmla="*/ 3 h 194"/>
                    <a:gd name="T12" fmla="*/ 1 w 56"/>
                    <a:gd name="T13" fmla="*/ 3 h 194"/>
                    <a:gd name="T14" fmla="*/ 0 60000 65536"/>
                    <a:gd name="T15" fmla="*/ 0 60000 65536"/>
                    <a:gd name="T16" fmla="*/ 0 60000 65536"/>
                    <a:gd name="T17" fmla="*/ 0 60000 65536"/>
                    <a:gd name="T18" fmla="*/ 0 60000 65536"/>
                    <a:gd name="T19" fmla="*/ 0 60000 65536"/>
                    <a:gd name="T20" fmla="*/ 0 60000 65536"/>
                    <a:gd name="T21" fmla="*/ 0 w 56"/>
                    <a:gd name="T22" fmla="*/ 0 h 194"/>
                    <a:gd name="T23" fmla="*/ 56 w 56"/>
                    <a:gd name="T24" fmla="*/ 194 h 1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194">
                      <a:moveTo>
                        <a:pt x="56" y="0"/>
                      </a:moveTo>
                      <a:lnTo>
                        <a:pt x="28" y="35"/>
                      </a:lnTo>
                      <a:lnTo>
                        <a:pt x="6" y="71"/>
                      </a:lnTo>
                      <a:lnTo>
                        <a:pt x="0" y="96"/>
                      </a:lnTo>
                      <a:lnTo>
                        <a:pt x="3" y="128"/>
                      </a:lnTo>
                      <a:lnTo>
                        <a:pt x="17" y="158"/>
                      </a:lnTo>
                      <a:lnTo>
                        <a:pt x="48" y="194"/>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lgn="l" eaLnBrk="0" hangingPunct="0"/>
                  <a:endParaRPr lang="en-US" sz="2400">
                    <a:solidFill>
                      <a:schemeClr val="tx1"/>
                    </a:solidFill>
                    <a:latin typeface="Times New Roman" pitchFamily="18" charset="0"/>
                  </a:endParaRPr>
                </a:p>
              </p:txBody>
            </p:sp>
          </p:grpSp>
          <p:grpSp>
            <p:nvGrpSpPr>
              <p:cNvPr id="239926" name="Group 308"/>
              <p:cNvGrpSpPr>
                <a:grpSpLocks/>
              </p:cNvGrpSpPr>
              <p:nvPr/>
            </p:nvGrpSpPr>
            <p:grpSpPr bwMode="auto">
              <a:xfrm>
                <a:off x="2370" y="2570"/>
                <a:ext cx="238" cy="86"/>
                <a:chOff x="2370" y="2570"/>
                <a:chExt cx="238" cy="86"/>
              </a:xfrm>
            </p:grpSpPr>
            <p:sp>
              <p:nvSpPr>
                <p:cNvPr id="239927" name="Freeform 309"/>
                <p:cNvSpPr>
                  <a:spLocks/>
                </p:cNvSpPr>
                <p:nvPr/>
              </p:nvSpPr>
              <p:spPr bwMode="auto">
                <a:xfrm>
                  <a:off x="2504" y="2570"/>
                  <a:ext cx="29" cy="22"/>
                </a:xfrm>
                <a:custGeom>
                  <a:avLst/>
                  <a:gdLst>
                    <a:gd name="T0" fmla="*/ 0 w 116"/>
                    <a:gd name="T1" fmla="*/ 1 h 88"/>
                    <a:gd name="T2" fmla="*/ 0 w 116"/>
                    <a:gd name="T3" fmla="*/ 1 h 88"/>
                    <a:gd name="T4" fmla="*/ 0 w 116"/>
                    <a:gd name="T5" fmla="*/ 1 h 88"/>
                    <a:gd name="T6" fmla="*/ 0 w 116"/>
                    <a:gd name="T7" fmla="*/ 1 h 88"/>
                    <a:gd name="T8" fmla="*/ 1 w 116"/>
                    <a:gd name="T9" fmla="*/ 1 h 88"/>
                    <a:gd name="T10" fmla="*/ 1 w 116"/>
                    <a:gd name="T11" fmla="*/ 0 h 88"/>
                    <a:gd name="T12" fmla="*/ 1 w 116"/>
                    <a:gd name="T13" fmla="*/ 0 h 88"/>
                    <a:gd name="T14" fmla="*/ 1 w 116"/>
                    <a:gd name="T15" fmla="*/ 0 h 88"/>
                    <a:gd name="T16" fmla="*/ 1 w 116"/>
                    <a:gd name="T17" fmla="*/ 0 h 88"/>
                    <a:gd name="T18" fmla="*/ 1 w 116"/>
                    <a:gd name="T19" fmla="*/ 0 h 88"/>
                    <a:gd name="T20" fmla="*/ 1 w 116"/>
                    <a:gd name="T21" fmla="*/ 0 h 88"/>
                    <a:gd name="T22" fmla="*/ 2 w 116"/>
                    <a:gd name="T23" fmla="*/ 0 h 88"/>
                    <a:gd name="T24" fmla="*/ 2 w 116"/>
                    <a:gd name="T25" fmla="*/ 0 h 88"/>
                    <a:gd name="T26" fmla="*/ 2 w 116"/>
                    <a:gd name="T27" fmla="*/ 0 h 88"/>
                    <a:gd name="T28" fmla="*/ 2 w 116"/>
                    <a:gd name="T29" fmla="*/ 0 h 88"/>
                    <a:gd name="T30" fmla="*/ 2 w 116"/>
                    <a:gd name="T31" fmla="*/ 0 h 88"/>
                    <a:gd name="T32" fmla="*/ 2 w 116"/>
                    <a:gd name="T33" fmla="*/ 0 h 88"/>
                    <a:gd name="T34" fmla="*/ 2 w 116"/>
                    <a:gd name="T35" fmla="*/ 0 h 88"/>
                    <a:gd name="T36" fmla="*/ 2 w 116"/>
                    <a:gd name="T37" fmla="*/ 1 h 88"/>
                    <a:gd name="T38" fmla="*/ 2 w 116"/>
                    <a:gd name="T39" fmla="*/ 1 h 88"/>
                    <a:gd name="T40" fmla="*/ 2 w 116"/>
                    <a:gd name="T41" fmla="*/ 1 h 88"/>
                    <a:gd name="T42" fmla="*/ 2 w 116"/>
                    <a:gd name="T43" fmla="*/ 1 h 88"/>
                    <a:gd name="T44" fmla="*/ 2 w 116"/>
                    <a:gd name="T45" fmla="*/ 1 h 88"/>
                    <a:gd name="T46" fmla="*/ 2 w 116"/>
                    <a:gd name="T47" fmla="*/ 1 h 88"/>
                    <a:gd name="T48" fmla="*/ 2 w 116"/>
                    <a:gd name="T49" fmla="*/ 1 h 88"/>
                    <a:gd name="T50" fmla="*/ 1 w 116"/>
                    <a:gd name="T51" fmla="*/ 1 h 88"/>
                    <a:gd name="T52" fmla="*/ 1 w 116"/>
                    <a:gd name="T53" fmla="*/ 1 h 88"/>
                    <a:gd name="T54" fmla="*/ 1 w 116"/>
                    <a:gd name="T55" fmla="*/ 1 h 88"/>
                    <a:gd name="T56" fmla="*/ 1 w 116"/>
                    <a:gd name="T57" fmla="*/ 1 h 88"/>
                    <a:gd name="T58" fmla="*/ 1 w 116"/>
                    <a:gd name="T59" fmla="*/ 1 h 88"/>
                    <a:gd name="T60" fmla="*/ 1 w 116"/>
                    <a:gd name="T61" fmla="*/ 1 h 88"/>
                    <a:gd name="T62" fmla="*/ 1 w 116"/>
                    <a:gd name="T63" fmla="*/ 1 h 88"/>
                    <a:gd name="T64" fmla="*/ 1 w 116"/>
                    <a:gd name="T65" fmla="*/ 1 h 88"/>
                    <a:gd name="T66" fmla="*/ 0 w 116"/>
                    <a:gd name="T67" fmla="*/ 1 h 88"/>
                    <a:gd name="T68" fmla="*/ 0 w 116"/>
                    <a:gd name="T69" fmla="*/ 1 h 88"/>
                    <a:gd name="T70" fmla="*/ 0 w 116"/>
                    <a:gd name="T71" fmla="*/ 1 h 88"/>
                    <a:gd name="T72" fmla="*/ 0 w 116"/>
                    <a:gd name="T73" fmla="*/ 1 h 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6"/>
                    <a:gd name="T112" fmla="*/ 0 h 88"/>
                    <a:gd name="T113" fmla="*/ 116 w 116"/>
                    <a:gd name="T114" fmla="*/ 88 h 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6" h="88">
                      <a:moveTo>
                        <a:pt x="0" y="88"/>
                      </a:moveTo>
                      <a:lnTo>
                        <a:pt x="3" y="76"/>
                      </a:lnTo>
                      <a:lnTo>
                        <a:pt x="9" y="58"/>
                      </a:lnTo>
                      <a:lnTo>
                        <a:pt x="15" y="44"/>
                      </a:lnTo>
                      <a:lnTo>
                        <a:pt x="23" y="31"/>
                      </a:lnTo>
                      <a:lnTo>
                        <a:pt x="31" y="22"/>
                      </a:lnTo>
                      <a:lnTo>
                        <a:pt x="39" y="13"/>
                      </a:lnTo>
                      <a:lnTo>
                        <a:pt x="48" y="8"/>
                      </a:lnTo>
                      <a:lnTo>
                        <a:pt x="58" y="5"/>
                      </a:lnTo>
                      <a:lnTo>
                        <a:pt x="67" y="0"/>
                      </a:lnTo>
                      <a:lnTo>
                        <a:pt x="80" y="0"/>
                      </a:lnTo>
                      <a:lnTo>
                        <a:pt x="92" y="0"/>
                      </a:lnTo>
                      <a:lnTo>
                        <a:pt x="102" y="1"/>
                      </a:lnTo>
                      <a:lnTo>
                        <a:pt x="107" y="6"/>
                      </a:lnTo>
                      <a:lnTo>
                        <a:pt x="112" y="8"/>
                      </a:lnTo>
                      <a:lnTo>
                        <a:pt x="114" y="12"/>
                      </a:lnTo>
                      <a:lnTo>
                        <a:pt x="116" y="15"/>
                      </a:lnTo>
                      <a:lnTo>
                        <a:pt x="116" y="22"/>
                      </a:lnTo>
                      <a:lnTo>
                        <a:pt x="116" y="28"/>
                      </a:lnTo>
                      <a:lnTo>
                        <a:pt x="112" y="35"/>
                      </a:lnTo>
                      <a:lnTo>
                        <a:pt x="111" y="37"/>
                      </a:lnTo>
                      <a:lnTo>
                        <a:pt x="107" y="42"/>
                      </a:lnTo>
                      <a:lnTo>
                        <a:pt x="102" y="43"/>
                      </a:lnTo>
                      <a:lnTo>
                        <a:pt x="98" y="44"/>
                      </a:lnTo>
                      <a:lnTo>
                        <a:pt x="91" y="45"/>
                      </a:lnTo>
                      <a:lnTo>
                        <a:pt x="84" y="48"/>
                      </a:lnTo>
                      <a:lnTo>
                        <a:pt x="77" y="48"/>
                      </a:lnTo>
                      <a:lnTo>
                        <a:pt x="72" y="45"/>
                      </a:lnTo>
                      <a:lnTo>
                        <a:pt x="63" y="45"/>
                      </a:lnTo>
                      <a:lnTo>
                        <a:pt x="53" y="48"/>
                      </a:lnTo>
                      <a:lnTo>
                        <a:pt x="45" y="50"/>
                      </a:lnTo>
                      <a:lnTo>
                        <a:pt x="38" y="56"/>
                      </a:lnTo>
                      <a:lnTo>
                        <a:pt x="30" y="59"/>
                      </a:lnTo>
                      <a:lnTo>
                        <a:pt x="21" y="66"/>
                      </a:lnTo>
                      <a:lnTo>
                        <a:pt x="12" y="71"/>
                      </a:lnTo>
                      <a:lnTo>
                        <a:pt x="7" y="79"/>
                      </a:lnTo>
                      <a:lnTo>
                        <a:pt x="0" y="88"/>
                      </a:lnTo>
                      <a:close/>
                    </a:path>
                  </a:pathLst>
                </a:custGeom>
                <a:solidFill>
                  <a:srgbClr val="C0FFFF"/>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928" name="Freeform 310"/>
                <p:cNvSpPr>
                  <a:spLocks/>
                </p:cNvSpPr>
                <p:nvPr/>
              </p:nvSpPr>
              <p:spPr bwMode="auto">
                <a:xfrm>
                  <a:off x="2549" y="2601"/>
                  <a:ext cx="29" cy="22"/>
                </a:xfrm>
                <a:custGeom>
                  <a:avLst/>
                  <a:gdLst>
                    <a:gd name="T0" fmla="*/ 0 w 117"/>
                    <a:gd name="T1" fmla="*/ 1 h 88"/>
                    <a:gd name="T2" fmla="*/ 0 w 117"/>
                    <a:gd name="T3" fmla="*/ 1 h 88"/>
                    <a:gd name="T4" fmla="*/ 0 w 117"/>
                    <a:gd name="T5" fmla="*/ 1 h 88"/>
                    <a:gd name="T6" fmla="*/ 0 w 117"/>
                    <a:gd name="T7" fmla="*/ 1 h 88"/>
                    <a:gd name="T8" fmla="*/ 0 w 117"/>
                    <a:gd name="T9" fmla="*/ 1 h 88"/>
                    <a:gd name="T10" fmla="*/ 0 w 117"/>
                    <a:gd name="T11" fmla="*/ 0 h 88"/>
                    <a:gd name="T12" fmla="*/ 0 w 117"/>
                    <a:gd name="T13" fmla="*/ 0 h 88"/>
                    <a:gd name="T14" fmla="*/ 1 w 117"/>
                    <a:gd name="T15" fmla="*/ 0 h 88"/>
                    <a:gd name="T16" fmla="*/ 1 w 117"/>
                    <a:gd name="T17" fmla="*/ 0 h 88"/>
                    <a:gd name="T18" fmla="*/ 1 w 117"/>
                    <a:gd name="T19" fmla="*/ 0 h 88"/>
                    <a:gd name="T20" fmla="*/ 1 w 117"/>
                    <a:gd name="T21" fmla="*/ 0 h 88"/>
                    <a:gd name="T22" fmla="*/ 1 w 117"/>
                    <a:gd name="T23" fmla="*/ 0 h 88"/>
                    <a:gd name="T24" fmla="*/ 1 w 117"/>
                    <a:gd name="T25" fmla="*/ 0 h 88"/>
                    <a:gd name="T26" fmla="*/ 2 w 117"/>
                    <a:gd name="T27" fmla="*/ 0 h 88"/>
                    <a:gd name="T28" fmla="*/ 2 w 117"/>
                    <a:gd name="T29" fmla="*/ 0 h 88"/>
                    <a:gd name="T30" fmla="*/ 2 w 117"/>
                    <a:gd name="T31" fmla="*/ 0 h 88"/>
                    <a:gd name="T32" fmla="*/ 2 w 117"/>
                    <a:gd name="T33" fmla="*/ 0 h 88"/>
                    <a:gd name="T34" fmla="*/ 2 w 117"/>
                    <a:gd name="T35" fmla="*/ 0 h 88"/>
                    <a:gd name="T36" fmla="*/ 2 w 117"/>
                    <a:gd name="T37" fmla="*/ 1 h 88"/>
                    <a:gd name="T38" fmla="*/ 2 w 117"/>
                    <a:gd name="T39" fmla="*/ 1 h 88"/>
                    <a:gd name="T40" fmla="*/ 2 w 117"/>
                    <a:gd name="T41" fmla="*/ 1 h 88"/>
                    <a:gd name="T42" fmla="*/ 2 w 117"/>
                    <a:gd name="T43" fmla="*/ 1 h 88"/>
                    <a:gd name="T44" fmla="*/ 1 w 117"/>
                    <a:gd name="T45" fmla="*/ 1 h 88"/>
                    <a:gd name="T46" fmla="*/ 1 w 117"/>
                    <a:gd name="T47" fmla="*/ 1 h 88"/>
                    <a:gd name="T48" fmla="*/ 1 w 117"/>
                    <a:gd name="T49" fmla="*/ 1 h 88"/>
                    <a:gd name="T50" fmla="*/ 1 w 117"/>
                    <a:gd name="T51" fmla="*/ 1 h 88"/>
                    <a:gd name="T52" fmla="*/ 1 w 117"/>
                    <a:gd name="T53" fmla="*/ 1 h 88"/>
                    <a:gd name="T54" fmla="*/ 1 w 117"/>
                    <a:gd name="T55" fmla="*/ 1 h 88"/>
                    <a:gd name="T56" fmla="*/ 1 w 117"/>
                    <a:gd name="T57" fmla="*/ 1 h 88"/>
                    <a:gd name="T58" fmla="*/ 1 w 117"/>
                    <a:gd name="T59" fmla="*/ 1 h 88"/>
                    <a:gd name="T60" fmla="*/ 1 w 117"/>
                    <a:gd name="T61" fmla="*/ 1 h 88"/>
                    <a:gd name="T62" fmla="*/ 0 w 117"/>
                    <a:gd name="T63" fmla="*/ 1 h 88"/>
                    <a:gd name="T64" fmla="*/ 0 w 117"/>
                    <a:gd name="T65" fmla="*/ 1 h 88"/>
                    <a:gd name="T66" fmla="*/ 0 w 117"/>
                    <a:gd name="T67" fmla="*/ 1 h 88"/>
                    <a:gd name="T68" fmla="*/ 0 w 117"/>
                    <a:gd name="T69" fmla="*/ 1 h 88"/>
                    <a:gd name="T70" fmla="*/ 0 w 117"/>
                    <a:gd name="T71" fmla="*/ 1 h 88"/>
                    <a:gd name="T72" fmla="*/ 0 w 117"/>
                    <a:gd name="T73" fmla="*/ 1 h 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7"/>
                    <a:gd name="T112" fmla="*/ 0 h 88"/>
                    <a:gd name="T113" fmla="*/ 117 w 117"/>
                    <a:gd name="T114" fmla="*/ 88 h 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7" h="88">
                      <a:moveTo>
                        <a:pt x="0" y="88"/>
                      </a:moveTo>
                      <a:lnTo>
                        <a:pt x="5" y="77"/>
                      </a:lnTo>
                      <a:lnTo>
                        <a:pt x="9" y="58"/>
                      </a:lnTo>
                      <a:lnTo>
                        <a:pt x="15" y="44"/>
                      </a:lnTo>
                      <a:lnTo>
                        <a:pt x="24" y="33"/>
                      </a:lnTo>
                      <a:lnTo>
                        <a:pt x="34" y="22"/>
                      </a:lnTo>
                      <a:lnTo>
                        <a:pt x="41" y="15"/>
                      </a:lnTo>
                      <a:lnTo>
                        <a:pt x="50" y="8"/>
                      </a:lnTo>
                      <a:lnTo>
                        <a:pt x="59" y="6"/>
                      </a:lnTo>
                      <a:lnTo>
                        <a:pt x="68" y="1"/>
                      </a:lnTo>
                      <a:lnTo>
                        <a:pt x="81" y="0"/>
                      </a:lnTo>
                      <a:lnTo>
                        <a:pt x="94" y="0"/>
                      </a:lnTo>
                      <a:lnTo>
                        <a:pt x="103" y="4"/>
                      </a:lnTo>
                      <a:lnTo>
                        <a:pt x="109" y="6"/>
                      </a:lnTo>
                      <a:lnTo>
                        <a:pt x="114" y="8"/>
                      </a:lnTo>
                      <a:lnTo>
                        <a:pt x="116" y="13"/>
                      </a:lnTo>
                      <a:lnTo>
                        <a:pt x="117" y="16"/>
                      </a:lnTo>
                      <a:lnTo>
                        <a:pt x="117" y="22"/>
                      </a:lnTo>
                      <a:lnTo>
                        <a:pt x="117" y="29"/>
                      </a:lnTo>
                      <a:lnTo>
                        <a:pt x="114" y="35"/>
                      </a:lnTo>
                      <a:lnTo>
                        <a:pt x="111" y="38"/>
                      </a:lnTo>
                      <a:lnTo>
                        <a:pt x="109" y="42"/>
                      </a:lnTo>
                      <a:lnTo>
                        <a:pt x="103" y="43"/>
                      </a:lnTo>
                      <a:lnTo>
                        <a:pt x="99" y="47"/>
                      </a:lnTo>
                      <a:lnTo>
                        <a:pt x="92" y="47"/>
                      </a:lnTo>
                      <a:lnTo>
                        <a:pt x="86" y="49"/>
                      </a:lnTo>
                      <a:lnTo>
                        <a:pt x="79" y="49"/>
                      </a:lnTo>
                      <a:lnTo>
                        <a:pt x="73" y="49"/>
                      </a:lnTo>
                      <a:lnTo>
                        <a:pt x="65" y="47"/>
                      </a:lnTo>
                      <a:lnTo>
                        <a:pt x="53" y="49"/>
                      </a:lnTo>
                      <a:lnTo>
                        <a:pt x="46" y="51"/>
                      </a:lnTo>
                      <a:lnTo>
                        <a:pt x="38" y="55"/>
                      </a:lnTo>
                      <a:lnTo>
                        <a:pt x="31" y="59"/>
                      </a:lnTo>
                      <a:lnTo>
                        <a:pt x="22" y="66"/>
                      </a:lnTo>
                      <a:lnTo>
                        <a:pt x="14" y="73"/>
                      </a:lnTo>
                      <a:lnTo>
                        <a:pt x="8" y="79"/>
                      </a:lnTo>
                      <a:lnTo>
                        <a:pt x="0" y="88"/>
                      </a:lnTo>
                      <a:close/>
                    </a:path>
                  </a:pathLst>
                </a:custGeom>
                <a:solidFill>
                  <a:srgbClr val="C0FFFF"/>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929" name="Freeform 311"/>
                <p:cNvSpPr>
                  <a:spLocks/>
                </p:cNvSpPr>
                <p:nvPr/>
              </p:nvSpPr>
              <p:spPr bwMode="auto">
                <a:xfrm>
                  <a:off x="2583" y="2643"/>
                  <a:ext cx="25" cy="13"/>
                </a:xfrm>
                <a:custGeom>
                  <a:avLst/>
                  <a:gdLst>
                    <a:gd name="T0" fmla="*/ 0 w 102"/>
                    <a:gd name="T1" fmla="*/ 1 h 48"/>
                    <a:gd name="T2" fmla="*/ 0 w 102"/>
                    <a:gd name="T3" fmla="*/ 1 h 48"/>
                    <a:gd name="T4" fmla="*/ 0 w 102"/>
                    <a:gd name="T5" fmla="*/ 0 h 48"/>
                    <a:gd name="T6" fmla="*/ 0 w 102"/>
                    <a:gd name="T7" fmla="*/ 0 h 48"/>
                    <a:gd name="T8" fmla="*/ 1 w 102"/>
                    <a:gd name="T9" fmla="*/ 0 h 48"/>
                    <a:gd name="T10" fmla="*/ 1 w 102"/>
                    <a:gd name="T11" fmla="*/ 0 h 48"/>
                    <a:gd name="T12" fmla="*/ 1 w 102"/>
                    <a:gd name="T13" fmla="*/ 0 h 48"/>
                    <a:gd name="T14" fmla="*/ 1 w 102"/>
                    <a:gd name="T15" fmla="*/ 0 h 48"/>
                    <a:gd name="T16" fmla="*/ 1 w 102"/>
                    <a:gd name="T17" fmla="*/ 0 h 48"/>
                    <a:gd name="T18" fmla="*/ 1 w 102"/>
                    <a:gd name="T19" fmla="*/ 0 h 48"/>
                    <a:gd name="T20" fmla="*/ 1 w 102"/>
                    <a:gd name="T21" fmla="*/ 0 h 48"/>
                    <a:gd name="T22" fmla="*/ 1 w 102"/>
                    <a:gd name="T23" fmla="*/ 0 h 48"/>
                    <a:gd name="T24" fmla="*/ 1 w 102"/>
                    <a:gd name="T25" fmla="*/ 0 h 48"/>
                    <a:gd name="T26" fmla="*/ 1 w 102"/>
                    <a:gd name="T27" fmla="*/ 0 h 48"/>
                    <a:gd name="T28" fmla="*/ 1 w 102"/>
                    <a:gd name="T29" fmla="*/ 0 h 48"/>
                    <a:gd name="T30" fmla="*/ 1 w 102"/>
                    <a:gd name="T31" fmla="*/ 0 h 48"/>
                    <a:gd name="T32" fmla="*/ 1 w 102"/>
                    <a:gd name="T33" fmla="*/ 0 h 48"/>
                    <a:gd name="T34" fmla="*/ 1 w 102"/>
                    <a:gd name="T35" fmla="*/ 1 h 48"/>
                    <a:gd name="T36" fmla="*/ 1 w 102"/>
                    <a:gd name="T37" fmla="*/ 1 h 48"/>
                    <a:gd name="T38" fmla="*/ 1 w 102"/>
                    <a:gd name="T39" fmla="*/ 1 h 48"/>
                    <a:gd name="T40" fmla="*/ 1 w 102"/>
                    <a:gd name="T41" fmla="*/ 1 h 48"/>
                    <a:gd name="T42" fmla="*/ 1 w 102"/>
                    <a:gd name="T43" fmla="*/ 1 h 48"/>
                    <a:gd name="T44" fmla="*/ 1 w 102"/>
                    <a:gd name="T45" fmla="*/ 1 h 48"/>
                    <a:gd name="T46" fmla="*/ 1 w 102"/>
                    <a:gd name="T47" fmla="*/ 1 h 48"/>
                    <a:gd name="T48" fmla="*/ 1 w 102"/>
                    <a:gd name="T49" fmla="*/ 1 h 48"/>
                    <a:gd name="T50" fmla="*/ 1 w 102"/>
                    <a:gd name="T51" fmla="*/ 1 h 48"/>
                    <a:gd name="T52" fmla="*/ 1 w 102"/>
                    <a:gd name="T53" fmla="*/ 1 h 48"/>
                    <a:gd name="T54" fmla="*/ 0 w 102"/>
                    <a:gd name="T55" fmla="*/ 1 h 48"/>
                    <a:gd name="T56" fmla="*/ 0 w 102"/>
                    <a:gd name="T57" fmla="*/ 1 h 48"/>
                    <a:gd name="T58" fmla="*/ 0 w 102"/>
                    <a:gd name="T59" fmla="*/ 1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2"/>
                    <a:gd name="T91" fmla="*/ 0 h 48"/>
                    <a:gd name="T92" fmla="*/ 102 w 102"/>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2" h="48">
                      <a:moveTo>
                        <a:pt x="0" y="48"/>
                      </a:moveTo>
                      <a:lnTo>
                        <a:pt x="26" y="21"/>
                      </a:lnTo>
                      <a:lnTo>
                        <a:pt x="31" y="14"/>
                      </a:lnTo>
                      <a:lnTo>
                        <a:pt x="37" y="13"/>
                      </a:lnTo>
                      <a:lnTo>
                        <a:pt x="43" y="11"/>
                      </a:lnTo>
                      <a:lnTo>
                        <a:pt x="49" y="5"/>
                      </a:lnTo>
                      <a:lnTo>
                        <a:pt x="55" y="4"/>
                      </a:lnTo>
                      <a:lnTo>
                        <a:pt x="61" y="1"/>
                      </a:lnTo>
                      <a:lnTo>
                        <a:pt x="65" y="0"/>
                      </a:lnTo>
                      <a:lnTo>
                        <a:pt x="74" y="0"/>
                      </a:lnTo>
                      <a:lnTo>
                        <a:pt x="79" y="0"/>
                      </a:lnTo>
                      <a:lnTo>
                        <a:pt x="83" y="0"/>
                      </a:lnTo>
                      <a:lnTo>
                        <a:pt x="89" y="1"/>
                      </a:lnTo>
                      <a:lnTo>
                        <a:pt x="91" y="4"/>
                      </a:lnTo>
                      <a:lnTo>
                        <a:pt x="97" y="9"/>
                      </a:lnTo>
                      <a:lnTo>
                        <a:pt x="100" y="13"/>
                      </a:lnTo>
                      <a:lnTo>
                        <a:pt x="101" y="16"/>
                      </a:lnTo>
                      <a:lnTo>
                        <a:pt x="102" y="26"/>
                      </a:lnTo>
                      <a:lnTo>
                        <a:pt x="101" y="34"/>
                      </a:lnTo>
                      <a:lnTo>
                        <a:pt x="100" y="37"/>
                      </a:lnTo>
                      <a:lnTo>
                        <a:pt x="97" y="42"/>
                      </a:lnTo>
                      <a:lnTo>
                        <a:pt x="90" y="45"/>
                      </a:lnTo>
                      <a:lnTo>
                        <a:pt x="83" y="47"/>
                      </a:lnTo>
                      <a:lnTo>
                        <a:pt x="74" y="47"/>
                      </a:lnTo>
                      <a:lnTo>
                        <a:pt x="65" y="43"/>
                      </a:lnTo>
                      <a:lnTo>
                        <a:pt x="55" y="40"/>
                      </a:lnTo>
                      <a:lnTo>
                        <a:pt x="47" y="40"/>
                      </a:lnTo>
                      <a:lnTo>
                        <a:pt x="35" y="40"/>
                      </a:lnTo>
                      <a:lnTo>
                        <a:pt x="21" y="42"/>
                      </a:lnTo>
                      <a:lnTo>
                        <a:pt x="0" y="48"/>
                      </a:lnTo>
                      <a:close/>
                    </a:path>
                  </a:pathLst>
                </a:custGeom>
                <a:solidFill>
                  <a:srgbClr val="C0FFFF"/>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sp>
              <p:nvSpPr>
                <p:cNvPr id="239930" name="Freeform 312"/>
                <p:cNvSpPr>
                  <a:spLocks/>
                </p:cNvSpPr>
                <p:nvPr/>
              </p:nvSpPr>
              <p:spPr bwMode="auto">
                <a:xfrm>
                  <a:off x="2370" y="2583"/>
                  <a:ext cx="29" cy="22"/>
                </a:xfrm>
                <a:custGeom>
                  <a:avLst/>
                  <a:gdLst>
                    <a:gd name="T0" fmla="*/ 2 w 117"/>
                    <a:gd name="T1" fmla="*/ 2 h 87"/>
                    <a:gd name="T2" fmla="*/ 2 w 117"/>
                    <a:gd name="T3" fmla="*/ 1 h 87"/>
                    <a:gd name="T4" fmla="*/ 2 w 117"/>
                    <a:gd name="T5" fmla="*/ 1 h 87"/>
                    <a:gd name="T6" fmla="*/ 1 w 117"/>
                    <a:gd name="T7" fmla="*/ 1 h 87"/>
                    <a:gd name="T8" fmla="*/ 1 w 117"/>
                    <a:gd name="T9" fmla="*/ 1 h 87"/>
                    <a:gd name="T10" fmla="*/ 1 w 117"/>
                    <a:gd name="T11" fmla="*/ 1 h 87"/>
                    <a:gd name="T12" fmla="*/ 1 w 117"/>
                    <a:gd name="T13" fmla="*/ 0 h 87"/>
                    <a:gd name="T14" fmla="*/ 1 w 117"/>
                    <a:gd name="T15" fmla="*/ 0 h 87"/>
                    <a:gd name="T16" fmla="*/ 1 w 117"/>
                    <a:gd name="T17" fmla="*/ 0 h 87"/>
                    <a:gd name="T18" fmla="*/ 1 w 117"/>
                    <a:gd name="T19" fmla="*/ 0 h 87"/>
                    <a:gd name="T20" fmla="*/ 0 w 117"/>
                    <a:gd name="T21" fmla="*/ 0 h 87"/>
                    <a:gd name="T22" fmla="*/ 0 w 117"/>
                    <a:gd name="T23" fmla="*/ 0 h 87"/>
                    <a:gd name="T24" fmla="*/ 0 w 117"/>
                    <a:gd name="T25" fmla="*/ 0 h 87"/>
                    <a:gd name="T26" fmla="*/ 0 w 117"/>
                    <a:gd name="T27" fmla="*/ 0 h 87"/>
                    <a:gd name="T28" fmla="*/ 0 w 117"/>
                    <a:gd name="T29" fmla="*/ 0 h 87"/>
                    <a:gd name="T30" fmla="*/ 0 w 117"/>
                    <a:gd name="T31" fmla="*/ 0 h 87"/>
                    <a:gd name="T32" fmla="*/ 0 w 117"/>
                    <a:gd name="T33" fmla="*/ 0 h 87"/>
                    <a:gd name="T34" fmla="*/ 0 w 117"/>
                    <a:gd name="T35" fmla="*/ 1 h 87"/>
                    <a:gd name="T36" fmla="*/ 0 w 117"/>
                    <a:gd name="T37" fmla="*/ 1 h 87"/>
                    <a:gd name="T38" fmla="*/ 0 w 117"/>
                    <a:gd name="T39" fmla="*/ 1 h 87"/>
                    <a:gd name="T40" fmla="*/ 0 w 117"/>
                    <a:gd name="T41" fmla="*/ 1 h 87"/>
                    <a:gd name="T42" fmla="*/ 0 w 117"/>
                    <a:gd name="T43" fmla="*/ 1 h 87"/>
                    <a:gd name="T44" fmla="*/ 0 w 117"/>
                    <a:gd name="T45" fmla="*/ 1 h 87"/>
                    <a:gd name="T46" fmla="*/ 0 w 117"/>
                    <a:gd name="T47" fmla="*/ 1 h 87"/>
                    <a:gd name="T48" fmla="*/ 0 w 117"/>
                    <a:gd name="T49" fmla="*/ 1 h 87"/>
                    <a:gd name="T50" fmla="*/ 0 w 117"/>
                    <a:gd name="T51" fmla="*/ 1 h 87"/>
                    <a:gd name="T52" fmla="*/ 0 w 117"/>
                    <a:gd name="T53" fmla="*/ 1 h 87"/>
                    <a:gd name="T54" fmla="*/ 1 w 117"/>
                    <a:gd name="T55" fmla="*/ 1 h 87"/>
                    <a:gd name="T56" fmla="*/ 1 w 117"/>
                    <a:gd name="T57" fmla="*/ 1 h 87"/>
                    <a:gd name="T58" fmla="*/ 1 w 117"/>
                    <a:gd name="T59" fmla="*/ 1 h 87"/>
                    <a:gd name="T60" fmla="*/ 1 w 117"/>
                    <a:gd name="T61" fmla="*/ 1 h 87"/>
                    <a:gd name="T62" fmla="*/ 1 w 117"/>
                    <a:gd name="T63" fmla="*/ 1 h 87"/>
                    <a:gd name="T64" fmla="*/ 1 w 117"/>
                    <a:gd name="T65" fmla="*/ 1 h 87"/>
                    <a:gd name="T66" fmla="*/ 1 w 117"/>
                    <a:gd name="T67" fmla="*/ 1 h 87"/>
                    <a:gd name="T68" fmla="*/ 1 w 117"/>
                    <a:gd name="T69" fmla="*/ 1 h 87"/>
                    <a:gd name="T70" fmla="*/ 2 w 117"/>
                    <a:gd name="T71" fmla="*/ 1 h 87"/>
                    <a:gd name="T72" fmla="*/ 2 w 117"/>
                    <a:gd name="T73" fmla="*/ 2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7"/>
                    <a:gd name="T112" fmla="*/ 0 h 87"/>
                    <a:gd name="T113" fmla="*/ 117 w 117"/>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7" h="87">
                      <a:moveTo>
                        <a:pt x="117" y="87"/>
                      </a:moveTo>
                      <a:lnTo>
                        <a:pt x="111" y="76"/>
                      </a:lnTo>
                      <a:lnTo>
                        <a:pt x="107" y="57"/>
                      </a:lnTo>
                      <a:lnTo>
                        <a:pt x="102" y="44"/>
                      </a:lnTo>
                      <a:lnTo>
                        <a:pt x="92" y="34"/>
                      </a:lnTo>
                      <a:lnTo>
                        <a:pt x="83" y="22"/>
                      </a:lnTo>
                      <a:lnTo>
                        <a:pt x="75" y="15"/>
                      </a:lnTo>
                      <a:lnTo>
                        <a:pt x="67" y="8"/>
                      </a:lnTo>
                      <a:lnTo>
                        <a:pt x="57" y="6"/>
                      </a:lnTo>
                      <a:lnTo>
                        <a:pt x="48" y="2"/>
                      </a:lnTo>
                      <a:lnTo>
                        <a:pt x="37" y="0"/>
                      </a:lnTo>
                      <a:lnTo>
                        <a:pt x="22" y="0"/>
                      </a:lnTo>
                      <a:lnTo>
                        <a:pt x="13" y="4"/>
                      </a:lnTo>
                      <a:lnTo>
                        <a:pt x="7" y="6"/>
                      </a:lnTo>
                      <a:lnTo>
                        <a:pt x="3" y="8"/>
                      </a:lnTo>
                      <a:lnTo>
                        <a:pt x="2" y="13"/>
                      </a:lnTo>
                      <a:lnTo>
                        <a:pt x="0" y="16"/>
                      </a:lnTo>
                      <a:lnTo>
                        <a:pt x="0" y="22"/>
                      </a:lnTo>
                      <a:lnTo>
                        <a:pt x="0" y="29"/>
                      </a:lnTo>
                      <a:lnTo>
                        <a:pt x="3" y="35"/>
                      </a:lnTo>
                      <a:lnTo>
                        <a:pt x="5" y="38"/>
                      </a:lnTo>
                      <a:lnTo>
                        <a:pt x="7" y="42"/>
                      </a:lnTo>
                      <a:lnTo>
                        <a:pt x="13" y="43"/>
                      </a:lnTo>
                      <a:lnTo>
                        <a:pt x="18" y="47"/>
                      </a:lnTo>
                      <a:lnTo>
                        <a:pt x="24" y="47"/>
                      </a:lnTo>
                      <a:lnTo>
                        <a:pt x="31" y="49"/>
                      </a:lnTo>
                      <a:lnTo>
                        <a:pt x="38" y="49"/>
                      </a:lnTo>
                      <a:lnTo>
                        <a:pt x="44" y="49"/>
                      </a:lnTo>
                      <a:lnTo>
                        <a:pt x="52" y="47"/>
                      </a:lnTo>
                      <a:lnTo>
                        <a:pt x="63" y="49"/>
                      </a:lnTo>
                      <a:lnTo>
                        <a:pt x="70" y="50"/>
                      </a:lnTo>
                      <a:lnTo>
                        <a:pt x="78" y="53"/>
                      </a:lnTo>
                      <a:lnTo>
                        <a:pt x="86" y="58"/>
                      </a:lnTo>
                      <a:lnTo>
                        <a:pt x="95" y="65"/>
                      </a:lnTo>
                      <a:lnTo>
                        <a:pt x="103" y="71"/>
                      </a:lnTo>
                      <a:lnTo>
                        <a:pt x="108" y="78"/>
                      </a:lnTo>
                      <a:lnTo>
                        <a:pt x="117" y="87"/>
                      </a:lnTo>
                      <a:close/>
                    </a:path>
                  </a:pathLst>
                </a:custGeom>
                <a:solidFill>
                  <a:srgbClr val="C0FFFF"/>
                </a:solidFill>
                <a:ln w="3175">
                  <a:solidFill>
                    <a:srgbClr val="000000"/>
                  </a:solidFill>
                  <a:round/>
                  <a:headEnd/>
                  <a:tailEnd/>
                </a:ln>
              </p:spPr>
              <p:txBody>
                <a:bodyPr/>
                <a:lstStyle/>
                <a:p>
                  <a:pPr algn="l" eaLnBrk="0" hangingPunct="0"/>
                  <a:endParaRPr lang="en-US" sz="2400">
                    <a:solidFill>
                      <a:schemeClr val="tx1"/>
                    </a:solidFill>
                    <a:latin typeface="Times New Roman" pitchFamily="18" charset="0"/>
                  </a:endParaRPr>
                </a:p>
              </p:txBody>
            </p:sp>
          </p:grpSp>
        </p:grpSp>
      </p:grpSp>
      <p:sp>
        <p:nvSpPr>
          <p:cNvPr id="239932" name="Text Box 314"/>
          <p:cNvSpPr txBox="1">
            <a:spLocks noChangeArrowheads="1"/>
          </p:cNvSpPr>
          <p:nvPr/>
        </p:nvSpPr>
        <p:spPr bwMode="auto">
          <a:xfrm>
            <a:off x="6578978" y="4999013"/>
            <a:ext cx="25271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0" hangingPunct="0">
              <a:spcBef>
                <a:spcPct val="50000"/>
              </a:spcBef>
            </a:pPr>
            <a:r>
              <a:rPr lang="ro-RO" sz="1600" b="1" dirty="0">
                <a:cs typeface="Arial" panose="020B0604020202020204" pitchFamily="34" charset="0"/>
              </a:rPr>
              <a:t>Calitatea rezultatului</a:t>
            </a:r>
          </a:p>
        </p:txBody>
      </p:sp>
      <p:pic>
        <p:nvPicPr>
          <p:cNvPr id="239955" name="Picture 3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4856" y="5368345"/>
            <a:ext cx="1756564" cy="13403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23527" y="1068973"/>
            <a:ext cx="6217100" cy="4770537"/>
          </a:xfrm>
          <a:prstGeom prst="rect">
            <a:avLst/>
          </a:prstGeom>
          <a:solidFill>
            <a:schemeClr val="bg2"/>
          </a:solidFill>
        </p:spPr>
        <p:style>
          <a:lnRef idx="2">
            <a:schemeClr val="accent1"/>
          </a:lnRef>
          <a:fillRef idx="1">
            <a:schemeClr val="lt1"/>
          </a:fillRef>
          <a:effectRef idx="0">
            <a:schemeClr val="accent1"/>
          </a:effectRef>
          <a:fontRef idx="minor">
            <a:schemeClr val="dk1"/>
          </a:fontRef>
        </p:style>
        <p:txBody>
          <a:bodyPr wrap="square">
            <a:spAutoFit/>
          </a:bodyPr>
          <a:lstStyle/>
          <a:p>
            <a:pPr marL="285750" lvl="0" indent="-285750" algn="just">
              <a:spcBef>
                <a:spcPts val="600"/>
              </a:spcBef>
              <a:buFont typeface="Arial" pitchFamily="34" charset="0"/>
              <a:buChar char="•"/>
            </a:pPr>
            <a:endParaRPr lang="en-US" sz="1200" b="1" dirty="0">
              <a:solidFill>
                <a:schemeClr val="tx1"/>
              </a:solidFill>
              <a:latin typeface="Arial" panose="020B0604020202020204" pitchFamily="34" charset="0"/>
              <a:cs typeface="Arial" panose="020B0604020202020204" pitchFamily="34" charset="0"/>
            </a:endParaRPr>
          </a:p>
          <a:p>
            <a:pPr marL="285750" lvl="0" indent="-285750" algn="just">
              <a:spcBef>
                <a:spcPts val="600"/>
              </a:spcBef>
              <a:buFont typeface="Arial" pitchFamily="34" charset="0"/>
              <a:buChar char="•"/>
            </a:pPr>
            <a:endParaRPr lang="en-US" sz="1200" b="1" dirty="0">
              <a:solidFill>
                <a:schemeClr val="tx1"/>
              </a:solidFill>
              <a:latin typeface="Arial" panose="020B0604020202020204" pitchFamily="34" charset="0"/>
              <a:cs typeface="Arial" panose="020B0604020202020204" pitchFamily="34" charset="0"/>
            </a:endParaRPr>
          </a:p>
          <a:p>
            <a:pPr marL="285750" lvl="0" indent="-285750" algn="just">
              <a:spcBef>
                <a:spcPts val="600"/>
              </a:spcBef>
              <a:buFont typeface="Arial" pitchFamily="34" charset="0"/>
              <a:buChar char="•"/>
            </a:pPr>
            <a:r>
              <a:rPr lang="ro-MD" sz="1200" b="1" dirty="0">
                <a:solidFill>
                  <a:schemeClr val="tx1"/>
                </a:solidFill>
                <a:latin typeface="Arial" panose="020B0604020202020204" pitchFamily="34" charset="0"/>
                <a:cs typeface="Arial" panose="020B0604020202020204" pitchFamily="34" charset="0"/>
              </a:rPr>
              <a:t>Elaborarea Protocoalelor clinice naţionale, Protocoalelor clinice instituţionale şi a Protocoalelor clinice la locul de muncă, sunt punctele </a:t>
            </a:r>
            <a:r>
              <a:rPr lang="ro-RO" sz="1200" b="1" dirty="0">
                <a:solidFill>
                  <a:schemeClr val="tx1"/>
                </a:solidFill>
                <a:latin typeface="Arial" panose="020B0604020202020204" pitchFamily="34" charset="0"/>
                <a:cs typeface="Arial" panose="020B0604020202020204" pitchFamily="34" charset="0"/>
              </a:rPr>
              <a:t>cheie</a:t>
            </a:r>
            <a:r>
              <a:rPr lang="ro-MD" sz="1200" b="1" dirty="0">
                <a:solidFill>
                  <a:schemeClr val="tx1"/>
                </a:solidFill>
                <a:latin typeface="Arial" panose="020B0604020202020204" pitchFamily="34" charset="0"/>
                <a:cs typeface="Arial" panose="020B0604020202020204" pitchFamily="34" charset="0"/>
              </a:rPr>
              <a:t> în identificarea necesităţilor  și responsabilităților față de serviciile acordate conform profilului de activitate a instituţiei.</a:t>
            </a:r>
            <a:endParaRPr lang="ro-RO" sz="1200" b="1" dirty="0">
              <a:solidFill>
                <a:schemeClr val="tx1"/>
              </a:solidFill>
              <a:latin typeface="Arial" panose="020B0604020202020204" pitchFamily="34" charset="0"/>
              <a:cs typeface="Arial" panose="020B0604020202020204" pitchFamily="34" charset="0"/>
            </a:endParaRPr>
          </a:p>
          <a:p>
            <a:pPr marL="285750" lvl="0" indent="-285750" algn="just">
              <a:spcBef>
                <a:spcPts val="600"/>
              </a:spcBef>
              <a:buFont typeface="Arial" pitchFamily="34" charset="0"/>
              <a:buChar char="•"/>
            </a:pPr>
            <a:r>
              <a:rPr lang="ro-MD" sz="1200" b="1" dirty="0">
                <a:solidFill>
                  <a:schemeClr val="tx1"/>
                </a:solidFill>
                <a:latin typeface="Arial" panose="020B0604020202020204" pitchFamily="34" charset="0"/>
                <a:cs typeface="Arial" panose="020B0604020202020204" pitchFamily="34" charset="0"/>
              </a:rPr>
              <a:t>Studierea indicatorilor de bază ce caracterizează calitatea serviciilor  prin Actualizarea Standardelor medicale de diagnostic şi tratament a pacienților cu BCV.</a:t>
            </a:r>
            <a:endParaRPr lang="ro-RO" sz="1200" b="1" dirty="0">
              <a:solidFill>
                <a:schemeClr val="tx1"/>
              </a:solidFill>
              <a:latin typeface="Arial" panose="020B0604020202020204" pitchFamily="34" charset="0"/>
              <a:cs typeface="Arial" panose="020B0604020202020204" pitchFamily="34" charset="0"/>
            </a:endParaRPr>
          </a:p>
          <a:p>
            <a:pPr marL="285750" lvl="0" indent="-285750" algn="just">
              <a:spcBef>
                <a:spcPts val="600"/>
              </a:spcBef>
              <a:buFont typeface="Arial" pitchFamily="34" charset="0"/>
              <a:buChar char="•"/>
            </a:pPr>
            <a:r>
              <a:rPr lang="ro-MD" sz="1200" b="1" dirty="0">
                <a:solidFill>
                  <a:schemeClr val="tx1"/>
                </a:solidFill>
                <a:latin typeface="Arial" panose="020B0604020202020204" pitchFamily="34" charset="0"/>
                <a:cs typeface="Arial" panose="020B0604020202020204" pitchFamily="34" charset="0"/>
              </a:rPr>
              <a:t>Monitorizarea procesului de diagnostic şi tratament în secţiile clinice și paraclinice a instituţiei, inclusiv documentarea actului medical supus analizei de  Departamentele  de management spitalicesc, prelucrarea și prezentarea datelor statistice periodice, convocarea auditului  medical intern.</a:t>
            </a:r>
            <a:endParaRPr lang="ro-RO" sz="1200" b="1" dirty="0">
              <a:solidFill>
                <a:schemeClr val="tx1"/>
              </a:solidFill>
              <a:latin typeface="Arial" panose="020B0604020202020204" pitchFamily="34" charset="0"/>
              <a:cs typeface="Arial" panose="020B0604020202020204" pitchFamily="34" charset="0"/>
            </a:endParaRPr>
          </a:p>
          <a:p>
            <a:pPr marL="285750" lvl="0" indent="-285750" algn="just">
              <a:spcBef>
                <a:spcPts val="600"/>
              </a:spcBef>
              <a:buFont typeface="Arial" pitchFamily="34" charset="0"/>
              <a:buChar char="•"/>
            </a:pPr>
            <a:r>
              <a:rPr lang="ro-MD" sz="1200" b="1" dirty="0">
                <a:solidFill>
                  <a:schemeClr val="tx1"/>
                </a:solidFill>
                <a:latin typeface="Arial" panose="020B0604020202020204" pitchFamily="34" charset="0"/>
                <a:cs typeface="Arial" panose="020B0604020202020204" pitchFamily="34" charset="0"/>
              </a:rPr>
              <a:t>Chestionarea sistematică a pacienţilor în scopul determinării satisfacţiei acestora privind calitatea serviciilor prestate.</a:t>
            </a:r>
            <a:endParaRPr lang="ro-RO" sz="1200" b="1" dirty="0">
              <a:solidFill>
                <a:schemeClr val="tx1"/>
              </a:solidFill>
              <a:latin typeface="Arial" panose="020B0604020202020204" pitchFamily="34" charset="0"/>
              <a:cs typeface="Arial" panose="020B0604020202020204" pitchFamily="34" charset="0"/>
            </a:endParaRPr>
          </a:p>
          <a:p>
            <a:pPr marL="285750" lvl="0" indent="-285750" algn="just">
              <a:spcBef>
                <a:spcPts val="600"/>
              </a:spcBef>
              <a:buFont typeface="Arial" pitchFamily="34" charset="0"/>
              <a:buChar char="•"/>
            </a:pPr>
            <a:r>
              <a:rPr lang="ro-MD" sz="1200" b="1" dirty="0">
                <a:solidFill>
                  <a:schemeClr val="tx1"/>
                </a:solidFill>
                <a:latin typeface="Arial" panose="020B0604020202020204" pitchFamily="34" charset="0"/>
                <a:cs typeface="Arial" panose="020B0604020202020204" pitchFamily="34" charset="0"/>
              </a:rPr>
              <a:t>Monitorizarea permanentă a aprovizionării cu medicamente şi articole </a:t>
            </a:r>
            <a:r>
              <a:rPr lang="ro-MD" sz="1200" b="1" dirty="0" err="1">
                <a:solidFill>
                  <a:schemeClr val="tx1"/>
                </a:solidFill>
                <a:latin typeface="Arial" panose="020B0604020202020204" pitchFamily="34" charset="0"/>
                <a:cs typeface="Arial" panose="020B0604020202020204" pitchFamily="34" charset="0"/>
              </a:rPr>
              <a:t>parafarmaceutice</a:t>
            </a:r>
            <a:r>
              <a:rPr lang="ro-MD" sz="1200" b="1" dirty="0">
                <a:solidFill>
                  <a:schemeClr val="tx1"/>
                </a:solidFill>
                <a:latin typeface="Arial" panose="020B0604020202020204" pitchFamily="34" charset="0"/>
                <a:cs typeface="Arial" panose="020B0604020202020204" pitchFamily="34" charset="0"/>
              </a:rPr>
              <a:t> a secţiilor, calitatea alimentaţiei şi respectarea cerinţelor regimului sanitar-epidemiologic. </a:t>
            </a:r>
            <a:endParaRPr lang="ro-RO" sz="1200" b="1" dirty="0">
              <a:solidFill>
                <a:schemeClr val="tx1"/>
              </a:solidFill>
              <a:latin typeface="Arial" panose="020B0604020202020204" pitchFamily="34" charset="0"/>
              <a:cs typeface="Arial" panose="020B0604020202020204" pitchFamily="34" charset="0"/>
            </a:endParaRPr>
          </a:p>
          <a:p>
            <a:pPr marL="285750" lvl="0" indent="-285750" algn="just">
              <a:spcBef>
                <a:spcPts val="600"/>
              </a:spcBef>
              <a:buFont typeface="Arial" pitchFamily="34" charset="0"/>
              <a:buChar char="•"/>
            </a:pPr>
            <a:r>
              <a:rPr lang="ro-MD" sz="1200" b="1" dirty="0">
                <a:solidFill>
                  <a:schemeClr val="tx1"/>
                </a:solidFill>
                <a:latin typeface="Arial" panose="020B0604020202020204" pitchFamily="34" charset="0"/>
                <a:cs typeface="Arial" panose="020B0604020202020204" pitchFamily="34" charset="0"/>
              </a:rPr>
              <a:t>Implementarea prevederilor actelor normative privind combaterea fenomenelor de condiţionare a pacienţilor  în instituţie.</a:t>
            </a:r>
            <a:endParaRPr lang="ro-RO" sz="1200" b="1" dirty="0">
              <a:solidFill>
                <a:schemeClr val="tx1"/>
              </a:solidFill>
              <a:latin typeface="Arial" panose="020B0604020202020204" pitchFamily="34" charset="0"/>
              <a:cs typeface="Arial" panose="020B0604020202020204" pitchFamily="34" charset="0"/>
            </a:endParaRPr>
          </a:p>
          <a:p>
            <a:pPr marL="285750" lvl="0" indent="-285750" algn="just">
              <a:spcBef>
                <a:spcPts val="600"/>
              </a:spcBef>
              <a:buFont typeface="Arial" pitchFamily="34" charset="0"/>
              <a:buChar char="•"/>
            </a:pPr>
            <a:r>
              <a:rPr lang="ro-MD" sz="1200" b="1" dirty="0">
                <a:solidFill>
                  <a:schemeClr val="tx1"/>
                </a:solidFill>
                <a:latin typeface="Arial" panose="020B0604020202020204" pitchFamily="34" charset="0"/>
                <a:cs typeface="Arial" panose="020B0604020202020204" pitchFamily="34" charset="0"/>
              </a:rPr>
              <a:t>Elaborarea şi implementarea planului de acţiuni privind monitorizarea şi diminuarea nivelului infecţiilor </a:t>
            </a:r>
            <a:r>
              <a:rPr lang="ro-MD" sz="1200" b="1" dirty="0" err="1">
                <a:solidFill>
                  <a:schemeClr val="tx1"/>
                </a:solidFill>
                <a:latin typeface="Arial" panose="020B0604020202020204" pitchFamily="34" charset="0"/>
                <a:cs typeface="Arial" panose="020B0604020202020204" pitchFamily="34" charset="0"/>
              </a:rPr>
              <a:t>nosocomiale</a:t>
            </a:r>
            <a:r>
              <a:rPr lang="ro-MD" sz="1200" b="1" dirty="0">
                <a:solidFill>
                  <a:schemeClr val="tx1"/>
                </a:solidFill>
                <a:latin typeface="Arial" panose="020B0604020202020204" pitchFamily="34" charset="0"/>
                <a:cs typeface="Arial" panose="020B0604020202020204" pitchFamily="34" charset="0"/>
              </a:rPr>
              <a:t> în instituţie.</a:t>
            </a:r>
            <a:endParaRPr lang="ro-RO" sz="12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9509721"/>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59632" y="49241"/>
            <a:ext cx="6129132" cy="750525"/>
          </a:xfrm>
          <a:solidFill>
            <a:schemeClr val="tx1"/>
          </a:solidFill>
        </p:spPr>
        <p:txBody>
          <a:bodyPr>
            <a:noAutofit/>
          </a:bodyPr>
          <a:lstStyle/>
          <a:p>
            <a:pPr algn="ctr"/>
            <a:r>
              <a:rPr lang="en-US" sz="2400" dirty="0">
                <a:solidFill>
                  <a:schemeClr val="bg1"/>
                </a:solidFill>
                <a:effectLst/>
                <a:latin typeface="Arial Black" panose="020B0A04020102020204" pitchFamily="34" charset="0"/>
                <a:cs typeface="Times New Roman" panose="02020603050405020304" pitchFamily="18" charset="0"/>
              </a:rPr>
              <a:t>SISTEMUL INFORMA</a:t>
            </a:r>
            <a:r>
              <a:rPr lang="ro-RO" sz="2400" dirty="0">
                <a:solidFill>
                  <a:schemeClr val="bg1"/>
                </a:solidFill>
                <a:effectLst/>
                <a:latin typeface="Arial Black" panose="020B0A04020102020204" pitchFamily="34" charset="0"/>
                <a:cs typeface="Times New Roman" panose="02020603050405020304" pitchFamily="18" charset="0"/>
              </a:rPr>
              <a:t>ȚIONAL</a:t>
            </a:r>
            <a:br>
              <a:rPr lang="ro-RO" sz="2400" dirty="0">
                <a:solidFill>
                  <a:schemeClr val="bg1"/>
                </a:solidFill>
                <a:effectLst/>
                <a:latin typeface="Arial Black" panose="020B0A04020102020204" pitchFamily="34" charset="0"/>
                <a:cs typeface="Times New Roman" panose="02020603050405020304" pitchFamily="18" charset="0"/>
              </a:rPr>
            </a:br>
            <a:r>
              <a:rPr lang="ro-RO" sz="2400" dirty="0">
                <a:solidFill>
                  <a:schemeClr val="bg1"/>
                </a:solidFill>
                <a:effectLst/>
                <a:latin typeface="Arial Black" panose="020B0A04020102020204" pitchFamily="34" charset="0"/>
                <a:cs typeface="Times New Roman" panose="02020603050405020304" pitchFamily="18" charset="0"/>
              </a:rPr>
              <a:t>20</a:t>
            </a:r>
            <a:r>
              <a:rPr lang="en-US" sz="2400" dirty="0" smtClean="0">
                <a:solidFill>
                  <a:schemeClr val="bg1"/>
                </a:solidFill>
                <a:effectLst/>
                <a:latin typeface="Arial Black" panose="020B0A04020102020204" pitchFamily="34" charset="0"/>
                <a:cs typeface="Times New Roman" panose="02020603050405020304" pitchFamily="18" charset="0"/>
              </a:rPr>
              <a:t>21</a:t>
            </a:r>
            <a:endParaRPr lang="en-US" sz="2400" dirty="0">
              <a:solidFill>
                <a:schemeClr val="bg1"/>
              </a:solidFill>
              <a:effectLst/>
              <a:latin typeface="Arial Black" panose="020B0A04020102020204" pitchFamily="34" charset="0"/>
              <a:cs typeface="Times New Roman" panose="02020603050405020304" pitchFamily="18" charset="0"/>
            </a:endParaRPr>
          </a:p>
        </p:txBody>
      </p:sp>
      <p:sp>
        <p:nvSpPr>
          <p:cNvPr id="3" name="Прямоугольник 2"/>
          <p:cNvSpPr/>
          <p:nvPr/>
        </p:nvSpPr>
        <p:spPr>
          <a:xfrm>
            <a:off x="1619672" y="1168571"/>
            <a:ext cx="4837435" cy="4016484"/>
          </a:xfrm>
          <a:prstGeom prst="rect">
            <a:avLst/>
          </a:prstGeom>
          <a:solidFill>
            <a:schemeClr val="tx1"/>
          </a:solidFill>
        </p:spPr>
        <p:txBody>
          <a:bodyPr wrap="square">
            <a:spAutoFit/>
          </a:bodyPr>
          <a:lstStyle/>
          <a:p>
            <a:pPr defTabSz="1054100" fontAlgn="base">
              <a:spcBef>
                <a:spcPct val="0"/>
              </a:spcBef>
              <a:spcAft>
                <a:spcPct val="0"/>
              </a:spcAft>
            </a:pPr>
            <a:endParaRPr lang="en-US" sz="1500" b="1" dirty="0">
              <a:solidFill>
                <a:schemeClr val="bg1"/>
              </a:solidFill>
              <a:latin typeface="Arial" panose="020B0604020202020204" pitchFamily="34" charset="0"/>
              <a:cs typeface="Arial" panose="020B0604020202020204" pitchFamily="34" charset="0"/>
            </a:endParaRPr>
          </a:p>
          <a:p>
            <a:pPr defTabSz="1054100" fontAlgn="base">
              <a:spcBef>
                <a:spcPct val="0"/>
              </a:spcBef>
              <a:spcAft>
                <a:spcPct val="0"/>
              </a:spcAft>
            </a:pPr>
            <a:endParaRPr lang="en-US" sz="1500" b="1" dirty="0">
              <a:solidFill>
                <a:schemeClr val="bg1"/>
              </a:solidFill>
              <a:latin typeface="Arial" panose="020B0604020202020204" pitchFamily="34" charset="0"/>
              <a:cs typeface="Arial" panose="020B0604020202020204" pitchFamily="34" charset="0"/>
            </a:endParaRPr>
          </a:p>
          <a:p>
            <a:pPr defTabSz="1054100" fontAlgn="base">
              <a:spcBef>
                <a:spcPct val="0"/>
              </a:spcBef>
              <a:spcAft>
                <a:spcPct val="0"/>
              </a:spcAft>
            </a:pPr>
            <a:r>
              <a:rPr lang="ro-RO" sz="1500" b="1" dirty="0">
                <a:solidFill>
                  <a:schemeClr val="bg1"/>
                </a:solidFill>
                <a:latin typeface="Arial" panose="020B0604020202020204" pitchFamily="34" charset="0"/>
                <a:cs typeface="Arial" panose="020B0604020202020204" pitchFamily="34" charset="0"/>
              </a:rPr>
              <a:t>Indicatorii de dezvoltare a sistemului informațional la ora actuală:</a:t>
            </a:r>
          </a:p>
          <a:p>
            <a:pPr marL="257175" indent="-257175">
              <a:buFont typeface="Wingdings" panose="05000000000000000000" pitchFamily="2" charset="2"/>
              <a:buChar char="§"/>
            </a:pPr>
            <a:r>
              <a:rPr lang="ro-RO" sz="1500" b="1" dirty="0">
                <a:solidFill>
                  <a:schemeClr val="bg1"/>
                </a:solidFill>
                <a:latin typeface="Arial" panose="020B0604020202020204" pitchFamily="34" charset="0"/>
                <a:cs typeface="Arial" panose="020B0604020202020204" pitchFamily="34" charset="0"/>
              </a:rPr>
              <a:t>Calculatoare – 1</a:t>
            </a:r>
            <a:r>
              <a:rPr lang="en-US" sz="1500" b="1" dirty="0">
                <a:solidFill>
                  <a:schemeClr val="bg1"/>
                </a:solidFill>
                <a:latin typeface="Arial" panose="020B0604020202020204" pitchFamily="34" charset="0"/>
                <a:cs typeface="Arial" panose="020B0604020202020204" pitchFamily="34" charset="0"/>
              </a:rPr>
              <a:t>82</a:t>
            </a:r>
            <a:r>
              <a:rPr lang="ro-RO" sz="1500" b="1" dirty="0">
                <a:solidFill>
                  <a:schemeClr val="bg1"/>
                </a:solidFill>
                <a:latin typeface="Arial" panose="020B0604020202020204" pitchFamily="34" charset="0"/>
                <a:cs typeface="Arial" panose="020B0604020202020204" pitchFamily="34" charset="0"/>
              </a:rPr>
              <a:t> </a:t>
            </a:r>
          </a:p>
          <a:p>
            <a:pPr marL="257175" indent="-257175" algn="just">
              <a:buFont typeface="Wingdings" panose="05000000000000000000" pitchFamily="2" charset="2"/>
              <a:buChar char="§"/>
            </a:pPr>
            <a:r>
              <a:rPr lang="ro-RO" sz="1500" b="1" dirty="0">
                <a:solidFill>
                  <a:schemeClr val="bg1"/>
                </a:solidFill>
                <a:latin typeface="Arial" panose="020B0604020202020204" pitchFamily="34" charset="0"/>
                <a:cs typeface="Arial" panose="020B0604020202020204" pitchFamily="34" charset="0"/>
              </a:rPr>
              <a:t>Imprimante</a:t>
            </a:r>
            <a:r>
              <a:rPr lang="en-US" sz="1500" b="1" dirty="0">
                <a:solidFill>
                  <a:schemeClr val="bg1"/>
                </a:solidFill>
                <a:latin typeface="Arial" panose="020B0604020202020204" pitchFamily="34" charset="0"/>
                <a:cs typeface="Arial" panose="020B0604020202020204" pitchFamily="34" charset="0"/>
              </a:rPr>
              <a:t> </a:t>
            </a:r>
            <a:r>
              <a:rPr lang="en-US" sz="1500" b="1" dirty="0" err="1">
                <a:solidFill>
                  <a:schemeClr val="bg1"/>
                </a:solidFill>
                <a:latin typeface="Arial" panose="020B0604020202020204" pitchFamily="34" charset="0"/>
                <a:cs typeface="Arial" panose="020B0604020202020204" pitchFamily="34" charset="0"/>
              </a:rPr>
              <a:t>multifunctionale</a:t>
            </a:r>
            <a:r>
              <a:rPr lang="ro-RO" sz="1500" b="1" dirty="0">
                <a:solidFill>
                  <a:schemeClr val="bg1"/>
                </a:solidFill>
                <a:latin typeface="Arial" panose="020B0604020202020204" pitchFamily="34" charset="0"/>
                <a:cs typeface="Arial" panose="020B0604020202020204" pitchFamily="34" charset="0"/>
              </a:rPr>
              <a:t> – </a:t>
            </a:r>
            <a:r>
              <a:rPr lang="en-US" sz="1500" b="1" dirty="0">
                <a:solidFill>
                  <a:schemeClr val="bg1"/>
                </a:solidFill>
                <a:latin typeface="Arial" panose="020B0604020202020204" pitchFamily="34" charset="0"/>
                <a:cs typeface="Arial" panose="020B0604020202020204" pitchFamily="34" charset="0"/>
              </a:rPr>
              <a:t>116 </a:t>
            </a:r>
          </a:p>
          <a:p>
            <a:pPr marL="257175" indent="-257175" algn="just">
              <a:buFont typeface="Wingdings" panose="05000000000000000000" pitchFamily="2" charset="2"/>
              <a:buChar char="§"/>
            </a:pPr>
            <a:r>
              <a:rPr lang="en-US" sz="1500" b="1" dirty="0" err="1">
                <a:solidFill>
                  <a:schemeClr val="bg1"/>
                </a:solidFill>
                <a:latin typeface="Arial" panose="020B0604020202020204" pitchFamily="34" charset="0"/>
                <a:cs typeface="Arial" panose="020B0604020202020204" pitchFamily="34" charset="0"/>
              </a:rPr>
              <a:t>Imprimante</a:t>
            </a:r>
            <a:r>
              <a:rPr lang="en-US" sz="1500" b="1" dirty="0">
                <a:solidFill>
                  <a:schemeClr val="bg1"/>
                </a:solidFill>
                <a:latin typeface="Arial" panose="020B0604020202020204" pitchFamily="34" charset="0"/>
                <a:cs typeface="Arial" panose="020B0604020202020204" pitchFamily="34" charset="0"/>
              </a:rPr>
              <a:t> simple -54</a:t>
            </a:r>
          </a:p>
          <a:p>
            <a:pPr marL="257175" indent="-257175" algn="just">
              <a:buFont typeface="Wingdings" panose="05000000000000000000" pitchFamily="2" charset="2"/>
              <a:buChar char="§"/>
            </a:pPr>
            <a:r>
              <a:rPr lang="en-US" sz="1500" b="1" dirty="0">
                <a:solidFill>
                  <a:schemeClr val="bg1"/>
                </a:solidFill>
                <a:latin typeface="Arial" panose="020B0604020202020204" pitchFamily="34" charset="0"/>
                <a:cs typeface="Arial" panose="020B0604020202020204" pitchFamily="34" charset="0"/>
              </a:rPr>
              <a:t>Servere-2</a:t>
            </a:r>
            <a:endParaRPr lang="ro-RO" sz="1500" b="1" dirty="0">
              <a:solidFill>
                <a:schemeClr val="bg1"/>
              </a:solidFill>
              <a:latin typeface="Arial" panose="020B0604020202020204" pitchFamily="34" charset="0"/>
              <a:cs typeface="Arial" panose="020B0604020202020204" pitchFamily="34" charset="0"/>
            </a:endParaRPr>
          </a:p>
          <a:p>
            <a:pPr marL="257175" indent="-257175">
              <a:buFont typeface="Wingdings" panose="05000000000000000000" pitchFamily="2" charset="2"/>
              <a:buChar char="§"/>
            </a:pPr>
            <a:r>
              <a:rPr lang="ro-RO" sz="1500" b="1" dirty="0">
                <a:solidFill>
                  <a:schemeClr val="bg1"/>
                </a:solidFill>
                <a:latin typeface="Arial" panose="020B0604020202020204" pitchFamily="34" charset="0"/>
                <a:cs typeface="Arial" panose="020B0604020202020204" pitchFamily="34" charset="0"/>
              </a:rPr>
              <a:t>TV digital – </a:t>
            </a:r>
            <a:r>
              <a:rPr lang="en-US" sz="1500" b="1" dirty="0">
                <a:solidFill>
                  <a:schemeClr val="bg1"/>
                </a:solidFill>
                <a:latin typeface="Arial" panose="020B0604020202020204" pitchFamily="34" charset="0"/>
                <a:cs typeface="Arial" panose="020B0604020202020204" pitchFamily="34" charset="0"/>
              </a:rPr>
              <a:t>5</a:t>
            </a:r>
            <a:r>
              <a:rPr lang="ro-RO" sz="1500" b="1" dirty="0">
                <a:solidFill>
                  <a:schemeClr val="bg1"/>
                </a:solidFill>
                <a:latin typeface="Arial" panose="020B0604020202020204" pitchFamily="34" charset="0"/>
                <a:cs typeface="Arial" panose="020B0604020202020204" pitchFamily="34" charset="0"/>
              </a:rPr>
              <a:t> un.</a:t>
            </a:r>
          </a:p>
          <a:p>
            <a:pPr marL="257175" indent="-257175">
              <a:buFont typeface="Wingdings" panose="05000000000000000000" pitchFamily="2" charset="2"/>
              <a:buChar char="§"/>
            </a:pPr>
            <a:r>
              <a:rPr lang="ro-RO" sz="1500" b="1" dirty="0">
                <a:solidFill>
                  <a:schemeClr val="bg1"/>
                </a:solidFill>
                <a:latin typeface="Arial" panose="020B0604020202020204" pitchFamily="34" charset="0"/>
                <a:cs typeface="Arial" panose="020B0604020202020204" pitchFamily="34" charset="0"/>
              </a:rPr>
              <a:t>Viteza internet a fost mărită de la 100Mb/s la 1000Mb/s intern și de la 100Mb/s la 200Mb/s exterior</a:t>
            </a:r>
          </a:p>
          <a:p>
            <a:pPr marL="257175" indent="-257175">
              <a:buFont typeface="Wingdings" panose="05000000000000000000" pitchFamily="2" charset="2"/>
              <a:buChar char="§"/>
            </a:pPr>
            <a:r>
              <a:rPr lang="ro-RO" sz="1500" b="1" dirty="0">
                <a:solidFill>
                  <a:schemeClr val="bg1"/>
                </a:solidFill>
                <a:latin typeface="Arial" panose="020B0604020202020204" pitchFamily="34" charset="0"/>
                <a:cs typeface="Arial" panose="020B0604020202020204" pitchFamily="34" charset="0"/>
              </a:rPr>
              <a:t>Site-ul instituției a fost modernizat</a:t>
            </a:r>
          </a:p>
          <a:p>
            <a:pPr marL="257175" indent="-257175">
              <a:buFont typeface="Wingdings" panose="05000000000000000000" pitchFamily="2" charset="2"/>
              <a:buChar char="§"/>
            </a:pPr>
            <a:r>
              <a:rPr lang="ro-RO" sz="1500" b="1" dirty="0">
                <a:solidFill>
                  <a:schemeClr val="bg1"/>
                </a:solidFill>
                <a:latin typeface="Arial" panose="020B0604020202020204" pitchFamily="34" charset="0"/>
                <a:cs typeface="Arial" panose="020B0604020202020204" pitchFamily="34" charset="0"/>
              </a:rPr>
              <a:t>In instituție funcționează Sistemul informațional automatizat asistență medicală spitalicească </a:t>
            </a:r>
            <a:r>
              <a:rPr lang="ro-MD" sz="1500" b="1" dirty="0">
                <a:solidFill>
                  <a:schemeClr val="bg1"/>
                </a:solidFill>
              </a:rPr>
              <a:t>SIA AMS</a:t>
            </a:r>
            <a:r>
              <a:rPr lang="en-US" sz="1500" b="1" dirty="0">
                <a:solidFill>
                  <a:schemeClr val="bg1"/>
                </a:solidFill>
              </a:rPr>
              <a:t>, SIA AMP, SIA SS</a:t>
            </a:r>
          </a:p>
          <a:p>
            <a:pPr marL="257175" indent="-257175">
              <a:buFont typeface="Wingdings" panose="05000000000000000000" pitchFamily="2" charset="2"/>
              <a:buChar char="§"/>
            </a:pPr>
            <a:r>
              <a:rPr lang="ro-MD" sz="1500" b="1" dirty="0"/>
              <a:t>AMS</a:t>
            </a:r>
            <a:endParaRPr lang="ro-RO" sz="1500" b="1" dirty="0">
              <a:solidFill>
                <a:schemeClr val="bg1"/>
              </a:solidFill>
              <a:latin typeface="Arial" panose="020B0604020202020204" pitchFamily="34" charset="0"/>
              <a:cs typeface="Arial" panose="020B0604020202020204" pitchFamily="34" charset="0"/>
            </a:endParaRPr>
          </a:p>
        </p:txBody>
      </p:sp>
      <p:pic>
        <p:nvPicPr>
          <p:cNvPr id="1026" name="Picture 2" descr="https://www.dealgush.com/wp-content/uploads/2016/11/ff5872e9-de58-476e-8553-302dea4ae75f_1.9e98ed95dbc3716b1c87bbbd633413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031" y="862516"/>
            <a:ext cx="1324819" cy="13248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fantastic.md/images/cache/goods_image/big/goods_image_1347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83" y="2924944"/>
            <a:ext cx="1443038" cy="1443038"/>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a:stretch>
            <a:fillRect/>
          </a:stretch>
        </p:blipFill>
        <p:spPr>
          <a:xfrm>
            <a:off x="6562807" y="4869160"/>
            <a:ext cx="2495909" cy="1559944"/>
          </a:xfrm>
          <a:prstGeom prst="rect">
            <a:avLst/>
          </a:prstGeom>
        </p:spPr>
      </p:pic>
      <p:pic>
        <p:nvPicPr>
          <p:cNvPr id="1030" name="Picture 6" descr="phot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21" y="5133063"/>
            <a:ext cx="1443038" cy="1443038"/>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4152" y="2708920"/>
            <a:ext cx="2212084" cy="1659062"/>
          </a:xfrm>
          <a:prstGeom prst="rect">
            <a:avLst/>
          </a:prstGeom>
        </p:spPr>
      </p:pic>
      <p:pic>
        <p:nvPicPr>
          <p:cNvPr id="6146" name="Picture 2" descr="Imagini pentru imagini cu calculatoa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64152" y="945900"/>
            <a:ext cx="2274019" cy="1516013"/>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6" descr="C:\Documents and Settings\User\Рабочий стол\informaţion\CARDIOLOGIA\Marca\logo IMSP IC.jpg">
            <a:extLst>
              <a:ext uri="{FF2B5EF4-FFF2-40B4-BE49-F238E27FC236}">
                <a16:creationId xmlns:a16="http://schemas.microsoft.com/office/drawing/2014/main" id="{2E923D61-8055-4AE0-A20F-52A7AE7DAB1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22573" y="129638"/>
            <a:ext cx="671037" cy="540138"/>
          </a:xfrm>
          <a:prstGeom prst="rect">
            <a:avLst/>
          </a:prstGeom>
          <a:solidFill>
            <a:schemeClr val="bg2"/>
          </a:solidFill>
          <a:ln>
            <a:noFill/>
          </a:ln>
        </p:spPr>
      </p:pic>
    </p:spTree>
    <p:extLst>
      <p:ext uri="{BB962C8B-B14F-4D97-AF65-F5344CB8AC3E}">
        <p14:creationId xmlns:p14="http://schemas.microsoft.com/office/powerpoint/2010/main" val="204331750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400px-PDCA_Cycle">
            <a:hlinkClick r:id="rId2" tooltip="The PDCA Cycle"/>
          </p:cNvPr>
          <p:cNvPicPr>
            <a:picLocks noChangeAspect="1" noChangeArrowheads="1"/>
          </p:cNvPicPr>
          <p:nvPr/>
        </p:nvPicPr>
        <p:blipFill>
          <a:blip r:embed="rId3"/>
          <a:srcRect/>
          <a:stretch>
            <a:fillRect/>
          </a:stretch>
        </p:blipFill>
        <p:spPr bwMode="auto">
          <a:xfrm>
            <a:off x="1564298" y="1990689"/>
            <a:ext cx="5894102" cy="3742567"/>
          </a:xfrm>
          <a:prstGeom prst="rect">
            <a:avLst/>
          </a:prstGeom>
          <a:noFill/>
          <a:ln w="9525">
            <a:noFill/>
            <a:miter lim="800000"/>
            <a:headEnd/>
            <a:tailEnd/>
          </a:ln>
        </p:spPr>
      </p:pic>
      <p:sp>
        <p:nvSpPr>
          <p:cNvPr id="6" name="Text Box 6"/>
          <p:cNvSpPr txBox="1">
            <a:spLocks noChangeArrowheads="1"/>
          </p:cNvSpPr>
          <p:nvPr/>
        </p:nvSpPr>
        <p:spPr bwMode="auto">
          <a:xfrm>
            <a:off x="184638" y="294010"/>
            <a:ext cx="8959362" cy="907941"/>
          </a:xfrm>
          <a:prstGeom prst="rect">
            <a:avLst/>
          </a:prstGeom>
          <a:solidFill>
            <a:schemeClr val="tx1"/>
          </a:solidFill>
          <a:ln w="9525">
            <a:noFill/>
            <a:miter lim="800000"/>
            <a:headEnd/>
            <a:tailEnd/>
          </a:ln>
        </p:spPr>
        <p:txBody>
          <a:bodyPr>
            <a:spAutoFit/>
          </a:bodyPr>
          <a:lstStyle/>
          <a:p>
            <a:pPr algn="ctr" eaLnBrk="0" hangingPunct="0">
              <a:spcBef>
                <a:spcPct val="50000"/>
              </a:spcBef>
            </a:pPr>
            <a:r>
              <a:rPr lang="ro-RO" sz="3200" b="1" dirty="0">
                <a:solidFill>
                  <a:schemeClr val="bg1"/>
                </a:solidFill>
                <a:latin typeface="Arial" panose="020B0604020202020204" pitchFamily="34" charset="0"/>
                <a:cs typeface="Arial" panose="020B0604020202020204" pitchFamily="34" charset="0"/>
              </a:rPr>
              <a:t>PROCEDURA OPERAȚIONALĂ</a:t>
            </a:r>
            <a:endParaRPr lang="de-DE" sz="3200" b="1" dirty="0">
              <a:solidFill>
                <a:schemeClr val="bg1"/>
              </a:solidFill>
              <a:latin typeface="Arial" panose="020B0604020202020204" pitchFamily="34" charset="0"/>
              <a:cs typeface="Arial" panose="020B0604020202020204" pitchFamily="34" charset="0"/>
            </a:endParaRPr>
          </a:p>
          <a:p>
            <a:pPr algn="ctr" eaLnBrk="0" hangingPunct="0">
              <a:spcBef>
                <a:spcPct val="50000"/>
              </a:spcBef>
            </a:pPr>
            <a:r>
              <a:rPr lang="ro-RO" sz="1400" b="1" dirty="0">
                <a:solidFill>
                  <a:schemeClr val="bg1"/>
                </a:solidFill>
                <a:latin typeface="Arial" panose="020B0604020202020204" pitchFamily="34" charset="0"/>
                <a:cs typeface="Arial" panose="020B0604020202020204" pitchFamily="34" charset="0"/>
              </a:rPr>
              <a:t>ÎMBUNĂTĂŢIREA CONTINUĂ </a:t>
            </a:r>
            <a:r>
              <a:rPr lang="de-DE" sz="1400" b="1" dirty="0">
                <a:solidFill>
                  <a:schemeClr val="bg1"/>
                </a:solidFill>
                <a:latin typeface="Arial" panose="020B0604020202020204" pitchFamily="34" charset="0"/>
                <a:cs typeface="Arial" panose="020B0604020202020204" pitchFamily="34" charset="0"/>
              </a:rPr>
              <a:t>– ORGANI</a:t>
            </a:r>
            <a:r>
              <a:rPr lang="ro-RO" sz="1400" b="1" dirty="0">
                <a:solidFill>
                  <a:schemeClr val="bg1"/>
                </a:solidFill>
                <a:latin typeface="Arial" panose="020B0604020202020204" pitchFamily="34" charset="0"/>
                <a:cs typeface="Arial" panose="020B0604020202020204" pitchFamily="34" charset="0"/>
              </a:rPr>
              <a:t>Z</a:t>
            </a:r>
            <a:r>
              <a:rPr lang="de-DE" sz="1400" b="1" dirty="0">
                <a:solidFill>
                  <a:schemeClr val="bg1"/>
                </a:solidFill>
                <a:latin typeface="Arial" panose="020B0604020202020204" pitchFamily="34" charset="0"/>
                <a:cs typeface="Arial" panose="020B0604020202020204" pitchFamily="34" charset="0"/>
              </a:rPr>
              <a:t>A</a:t>
            </a:r>
            <a:r>
              <a:rPr lang="ro-RO" sz="1400" b="1" dirty="0">
                <a:solidFill>
                  <a:schemeClr val="bg1"/>
                </a:solidFill>
                <a:latin typeface="Arial" panose="020B0604020202020204" pitchFamily="34" charset="0"/>
                <a:cs typeface="Arial" panose="020B0604020202020204" pitchFamily="34" charset="0"/>
              </a:rPr>
              <a:t>RE ÎN PROCES DE ÎNVĂŢARE</a:t>
            </a:r>
          </a:p>
        </p:txBody>
      </p:sp>
      <p:sp>
        <p:nvSpPr>
          <p:cNvPr id="9" name="Rounded Rectangle 7"/>
          <p:cNvSpPr>
            <a:spLocks noChangeArrowheads="1"/>
          </p:cNvSpPr>
          <p:nvPr/>
        </p:nvSpPr>
        <p:spPr bwMode="auto">
          <a:xfrm>
            <a:off x="4511349" y="3894517"/>
            <a:ext cx="1673551" cy="766384"/>
          </a:xfrm>
          <a:prstGeom prst="flowChartConnector">
            <a:avLst/>
          </a:prstGeom>
          <a:ln>
            <a:headEnd/>
            <a:tailEnd/>
          </a:ln>
        </p:spPr>
        <p:style>
          <a:lnRef idx="1">
            <a:schemeClr val="accent5"/>
          </a:lnRef>
          <a:fillRef idx="2">
            <a:schemeClr val="accent5"/>
          </a:fillRef>
          <a:effectRef idx="1">
            <a:schemeClr val="accent5"/>
          </a:effectRef>
          <a:fontRef idx="minor">
            <a:schemeClr val="dk1"/>
          </a:fontRef>
        </p:style>
        <p:txBody>
          <a:bodyPr/>
          <a:lstStyle/>
          <a:p>
            <a:pPr algn="ctr" eaLnBrk="0" hangingPunct="0"/>
            <a:r>
              <a:rPr lang="ro-RO" sz="2000" b="1" dirty="0">
                <a:solidFill>
                  <a:schemeClr val="bg1"/>
                </a:solidFill>
                <a:latin typeface="Times New Roman" pitchFamily="18" charset="0"/>
              </a:rPr>
              <a:t>Verifică</a:t>
            </a:r>
          </a:p>
        </p:txBody>
      </p:sp>
      <p:sp>
        <p:nvSpPr>
          <p:cNvPr id="8" name="Rounded Rectangle 7"/>
          <p:cNvSpPr>
            <a:spLocks noChangeArrowheads="1"/>
          </p:cNvSpPr>
          <p:nvPr/>
        </p:nvSpPr>
        <p:spPr bwMode="auto">
          <a:xfrm>
            <a:off x="5451149" y="2003613"/>
            <a:ext cx="1673551" cy="766384"/>
          </a:xfrm>
          <a:prstGeom prst="flowChartConnector">
            <a:avLst/>
          </a:prstGeom>
          <a:ln>
            <a:headEnd/>
            <a:tailEnd/>
          </a:ln>
        </p:spPr>
        <p:style>
          <a:lnRef idx="1">
            <a:schemeClr val="accent5"/>
          </a:lnRef>
          <a:fillRef idx="2">
            <a:schemeClr val="accent5"/>
          </a:fillRef>
          <a:effectRef idx="1">
            <a:schemeClr val="accent5"/>
          </a:effectRef>
          <a:fontRef idx="minor">
            <a:schemeClr val="dk1"/>
          </a:fontRef>
        </p:style>
        <p:txBody>
          <a:bodyPr/>
          <a:lstStyle/>
          <a:p>
            <a:pPr algn="ctr" eaLnBrk="0" hangingPunct="0"/>
            <a:r>
              <a:rPr lang="ro-RO" sz="2000" b="1" dirty="0">
                <a:solidFill>
                  <a:schemeClr val="bg1"/>
                </a:solidFill>
                <a:latin typeface="Times New Roman" pitchFamily="18" charset="0"/>
              </a:rPr>
              <a:t>Execută</a:t>
            </a:r>
          </a:p>
        </p:txBody>
      </p:sp>
      <p:sp>
        <p:nvSpPr>
          <p:cNvPr id="10" name="Rounded Rectangle 7"/>
          <p:cNvSpPr>
            <a:spLocks noChangeArrowheads="1"/>
          </p:cNvSpPr>
          <p:nvPr/>
        </p:nvSpPr>
        <p:spPr bwMode="auto">
          <a:xfrm>
            <a:off x="2401725" y="2003613"/>
            <a:ext cx="1673551" cy="766384"/>
          </a:xfrm>
          <a:prstGeom prst="flowChartConnector">
            <a:avLst/>
          </a:prstGeom>
          <a:ln>
            <a:headEnd/>
            <a:tailEnd/>
          </a:ln>
        </p:spPr>
        <p:style>
          <a:lnRef idx="1">
            <a:schemeClr val="accent5"/>
          </a:lnRef>
          <a:fillRef idx="2">
            <a:schemeClr val="accent5"/>
          </a:fillRef>
          <a:effectRef idx="1">
            <a:schemeClr val="accent5"/>
          </a:effectRef>
          <a:fontRef idx="minor">
            <a:schemeClr val="dk1"/>
          </a:fontRef>
        </p:style>
        <p:txBody>
          <a:bodyPr/>
          <a:lstStyle/>
          <a:p>
            <a:pPr algn="ctr" eaLnBrk="0" hangingPunct="0"/>
            <a:r>
              <a:rPr lang="ro-RO" sz="2000" b="1" dirty="0">
                <a:solidFill>
                  <a:schemeClr val="bg1"/>
                </a:solidFill>
                <a:latin typeface="Times New Roman" pitchFamily="18" charset="0"/>
              </a:rPr>
              <a:t>Planifică</a:t>
            </a:r>
          </a:p>
        </p:txBody>
      </p:sp>
      <p:sp>
        <p:nvSpPr>
          <p:cNvPr id="14" name="Rounded Rectangle 7"/>
          <p:cNvSpPr>
            <a:spLocks noChangeArrowheads="1"/>
          </p:cNvSpPr>
          <p:nvPr/>
        </p:nvSpPr>
        <p:spPr bwMode="auto">
          <a:xfrm>
            <a:off x="1417475" y="3984814"/>
            <a:ext cx="1968500" cy="766384"/>
          </a:xfrm>
          <a:prstGeom prst="flowChartConnector">
            <a:avLst/>
          </a:prstGeom>
          <a:ln>
            <a:headEnd/>
            <a:tailEnd/>
          </a:ln>
        </p:spPr>
        <p:style>
          <a:lnRef idx="1">
            <a:schemeClr val="accent5"/>
          </a:lnRef>
          <a:fillRef idx="2">
            <a:schemeClr val="accent5"/>
          </a:fillRef>
          <a:effectRef idx="1">
            <a:schemeClr val="accent5"/>
          </a:effectRef>
          <a:fontRef idx="minor">
            <a:schemeClr val="dk1"/>
          </a:fontRef>
        </p:style>
        <p:txBody>
          <a:bodyPr/>
          <a:lstStyle/>
          <a:p>
            <a:pPr algn="ctr" eaLnBrk="0" hangingPunct="0"/>
            <a:r>
              <a:rPr lang="ro-RO" sz="2000" b="1" dirty="0">
                <a:solidFill>
                  <a:schemeClr val="bg1"/>
                </a:solidFill>
                <a:latin typeface="Times New Roman" pitchFamily="18" charset="0"/>
              </a:rPr>
              <a:t>Acţionează</a:t>
            </a:r>
          </a:p>
        </p:txBody>
      </p:sp>
    </p:spTree>
    <p:extLst>
      <p:ext uri="{BB962C8B-B14F-4D97-AF65-F5344CB8AC3E}">
        <p14:creationId xmlns:p14="http://schemas.microsoft.com/office/powerpoint/2010/main" val="175853287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971" y="116632"/>
            <a:ext cx="8712968" cy="400110"/>
          </a:xfrm>
          <a:prstGeom prst="rect">
            <a:avLst/>
          </a:prstGeom>
          <a:noFill/>
        </p:spPr>
        <p:txBody>
          <a:bodyPr wrap="square">
            <a:spAutoFit/>
          </a:bodyPr>
          <a:lstStyle/>
          <a:p>
            <a:pPr algn="ctr"/>
            <a:r>
              <a:rPr lang="en-AU" sz="2000" dirty="0">
                <a:solidFill>
                  <a:srgbClr val="FFFF00"/>
                </a:solidFill>
                <a:latin typeface="Arial Black" panose="020B0A04020102020204" pitchFamily="34" charset="0"/>
              </a:rPr>
              <a:t>PROCEDURI OPERA</a:t>
            </a:r>
            <a:r>
              <a:rPr lang="ro-RO" sz="2000" dirty="0">
                <a:solidFill>
                  <a:srgbClr val="FFFF00"/>
                </a:solidFill>
                <a:latin typeface="Arial Black" panose="020B0A04020102020204" pitchFamily="34" charset="0"/>
              </a:rPr>
              <a:t>Ț</a:t>
            </a:r>
            <a:r>
              <a:rPr lang="en-AU" sz="2000" dirty="0">
                <a:solidFill>
                  <a:srgbClr val="FFFF00"/>
                </a:solidFill>
                <a:latin typeface="Arial Black" panose="020B0A04020102020204" pitchFamily="34" charset="0"/>
              </a:rPr>
              <a:t>IONALE</a:t>
            </a:r>
            <a:r>
              <a:rPr lang="ro-RO" sz="2000" dirty="0">
                <a:solidFill>
                  <a:srgbClr val="FFFF00"/>
                </a:solidFill>
                <a:latin typeface="Arial Black" panose="020B0A04020102020204" pitchFamily="34" charset="0"/>
              </a:rPr>
              <a:t> STANDARDE</a:t>
            </a:r>
            <a:r>
              <a:rPr lang="en-US" sz="2000" dirty="0">
                <a:solidFill>
                  <a:srgbClr val="FFFF00"/>
                </a:solidFill>
                <a:latin typeface="Arial Black" panose="020B0A04020102020204" pitchFamily="34" charset="0"/>
              </a:rPr>
              <a:t> </a:t>
            </a:r>
            <a:r>
              <a:rPr lang="en-US" sz="2000">
                <a:solidFill>
                  <a:srgbClr val="FFFF00"/>
                </a:solidFill>
                <a:latin typeface="Arial Black" panose="020B0A04020102020204" pitchFamily="34" charset="0"/>
              </a:rPr>
              <a:t>ELABORATE </a:t>
            </a:r>
            <a:r>
              <a:rPr lang="en-US" sz="2000" smtClean="0">
                <a:solidFill>
                  <a:srgbClr val="FFFF00"/>
                </a:solidFill>
                <a:latin typeface="Arial Black" panose="020B0A04020102020204" pitchFamily="34" charset="0"/>
              </a:rPr>
              <a:t>2021</a:t>
            </a:r>
            <a:r>
              <a:rPr lang="en-AU" sz="2000" smtClean="0">
                <a:solidFill>
                  <a:srgbClr val="FFFF00"/>
                </a:solidFill>
                <a:latin typeface="Arial Black" panose="020B0A04020102020204" pitchFamily="34" charset="0"/>
              </a:rPr>
              <a:t>:</a:t>
            </a:r>
            <a:endParaRPr lang="ru-RU" sz="2000" dirty="0">
              <a:solidFill>
                <a:srgbClr val="FFFF00"/>
              </a:solidFill>
              <a:latin typeface="Arial Black" panose="020B0A04020102020204" pitchFamily="34" charset="0"/>
            </a:endParaRPr>
          </a:p>
        </p:txBody>
      </p:sp>
      <p:pic>
        <p:nvPicPr>
          <p:cNvPr id="1026" name="Picture 2" descr="https://www.ziartarguneamt.ro/wp-content/uploads/2019/05/igiena-mainilor-1024x512.png"/>
          <p:cNvPicPr>
            <a:picLocks noChangeAspect="1" noChangeArrowheads="1"/>
          </p:cNvPicPr>
          <p:nvPr/>
        </p:nvPicPr>
        <p:blipFill rotWithShape="1">
          <a:blip r:embed="rId2">
            <a:extLst>
              <a:ext uri="{28A0092B-C50C-407E-A947-70E740481C1C}">
                <a14:useLocalDpi xmlns:a14="http://schemas.microsoft.com/office/drawing/2010/main" val="0"/>
              </a:ext>
            </a:extLst>
          </a:blip>
          <a:srcRect l="51418" t="18931" r="5501" b="10758"/>
          <a:stretch/>
        </p:blipFill>
        <p:spPr bwMode="auto">
          <a:xfrm>
            <a:off x="726226" y="5039322"/>
            <a:ext cx="2016974" cy="16459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Картинки по запросу &quot;prevenirea caderii pacientului&quot;"/>
          <p:cNvPicPr>
            <a:picLocks noChangeAspect="1" noChangeArrowheads="1"/>
          </p:cNvPicPr>
          <p:nvPr/>
        </p:nvPicPr>
        <p:blipFill rotWithShape="1">
          <a:blip r:embed="rId3">
            <a:extLst>
              <a:ext uri="{28A0092B-C50C-407E-A947-70E740481C1C}">
                <a14:useLocalDpi xmlns:a14="http://schemas.microsoft.com/office/drawing/2010/main" val="0"/>
              </a:ext>
            </a:extLst>
          </a:blip>
          <a:srcRect l="49409" t="63393" r="7398" b="2976"/>
          <a:stretch/>
        </p:blipFill>
        <p:spPr bwMode="auto">
          <a:xfrm>
            <a:off x="3298371" y="5039323"/>
            <a:ext cx="2862943" cy="16719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Картинки по запросу &quot;gestionarea deseurilor medicale&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7887" y="5080441"/>
            <a:ext cx="2439382" cy="16048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el 1"/>
          <p:cNvGraphicFramePr>
            <a:graphicFrameLocks noGrp="1"/>
          </p:cNvGraphicFramePr>
          <p:nvPr>
            <p:extLst/>
          </p:nvPr>
        </p:nvGraphicFramePr>
        <p:xfrm>
          <a:off x="323528" y="652510"/>
          <a:ext cx="8496944" cy="4163733"/>
        </p:xfrm>
        <a:graphic>
          <a:graphicData uri="http://schemas.openxmlformats.org/drawingml/2006/table">
            <a:tbl>
              <a:tblPr firstRow="1" firstCol="1" bandRow="1">
                <a:tableStyleId>{69CF1AB2-1976-4502-BF36-3FF5EA218861}</a:tableStyleId>
              </a:tblPr>
              <a:tblGrid>
                <a:gridCol w="8496944">
                  <a:extLst>
                    <a:ext uri="{9D8B030D-6E8A-4147-A177-3AD203B41FA5}">
                      <a16:colId xmlns:a16="http://schemas.microsoft.com/office/drawing/2014/main" val="934330384"/>
                    </a:ext>
                  </a:extLst>
                </a:gridCol>
              </a:tblGrid>
              <a:tr h="195707">
                <a:tc>
                  <a:txBody>
                    <a:bodyPr/>
                    <a:lstStyle/>
                    <a:p>
                      <a:pPr marL="171450" indent="-171450" algn="just">
                        <a:lnSpc>
                          <a:spcPct val="107000"/>
                        </a:lnSpc>
                        <a:spcAft>
                          <a:spcPts val="0"/>
                        </a:spcAft>
                        <a:buFont typeface="Wingdings" panose="05000000000000000000" pitchFamily="2" charset="2"/>
                        <a:buChar char="Ø"/>
                      </a:pPr>
                      <a:r>
                        <a:rPr lang="ro-RO" sz="1400" b="1" noProof="0" dirty="0">
                          <a:effectLst/>
                        </a:rPr>
                        <a:t>Procedura de siguranță chirurgicală (câmpul operator corect, pacientul corect, procedura corectă)</a:t>
                      </a:r>
                      <a:endParaRPr lang="ro-RO" sz="14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49611509"/>
                  </a:ext>
                </a:extLst>
              </a:tr>
              <a:tr h="240060">
                <a:tc>
                  <a:txBody>
                    <a:bodyPr/>
                    <a:lstStyle/>
                    <a:p>
                      <a:pPr marL="171450" indent="-171450" algn="just">
                        <a:lnSpc>
                          <a:spcPct val="107000"/>
                        </a:lnSpc>
                        <a:spcAft>
                          <a:spcPts val="0"/>
                        </a:spcAft>
                        <a:buFont typeface="Wingdings" panose="05000000000000000000" pitchFamily="2" charset="2"/>
                        <a:buChar char="Ø"/>
                      </a:pPr>
                      <a:r>
                        <a:rPr lang="ro-RO" sz="1400" b="1" noProof="0" dirty="0">
                          <a:effectLst/>
                        </a:rPr>
                        <a:t>Procedura de aplicare a analgeziei și sedării</a:t>
                      </a:r>
                      <a:endParaRPr lang="ro-RO" sz="14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74614905"/>
                  </a:ext>
                </a:extLst>
              </a:tr>
              <a:tr h="202910">
                <a:tc>
                  <a:txBody>
                    <a:bodyPr/>
                    <a:lstStyle/>
                    <a:p>
                      <a:pPr marL="171450" indent="-171450">
                        <a:lnSpc>
                          <a:spcPct val="107000"/>
                        </a:lnSpc>
                        <a:spcAft>
                          <a:spcPts val="0"/>
                        </a:spcAft>
                        <a:buFont typeface="Wingdings" panose="05000000000000000000" pitchFamily="2" charset="2"/>
                        <a:buChar char="Ø"/>
                      </a:pPr>
                      <a:r>
                        <a:rPr lang="ro-RO" sz="1400" b="1" noProof="0" dirty="0">
                          <a:effectLst/>
                        </a:rPr>
                        <a:t>Procedura managementul durerii</a:t>
                      </a:r>
                      <a:endParaRPr lang="ro-RO" sz="14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09636920"/>
                  </a:ext>
                </a:extLst>
              </a:tr>
              <a:tr h="202910">
                <a:tc>
                  <a:txBody>
                    <a:bodyPr/>
                    <a:lstStyle/>
                    <a:p>
                      <a:pPr marL="171450" indent="-171450">
                        <a:lnSpc>
                          <a:spcPct val="107000"/>
                        </a:lnSpc>
                        <a:spcAft>
                          <a:spcPts val="0"/>
                        </a:spcAft>
                        <a:buFont typeface="Wingdings" panose="05000000000000000000" pitchFamily="2" charset="2"/>
                        <a:buChar char="Ø"/>
                      </a:pPr>
                      <a:r>
                        <a:rPr lang="ro-RO" sz="1400" b="1" noProof="0" dirty="0">
                          <a:effectLst/>
                        </a:rPr>
                        <a:t>Procedura de manipulare, utilizare și transfuzie a sângeluı și produselor sanguine </a:t>
                      </a:r>
                      <a:endParaRPr lang="ro-RO" sz="14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06971475"/>
                  </a:ext>
                </a:extLst>
              </a:tr>
              <a:tr h="206711">
                <a:tc>
                  <a:txBody>
                    <a:bodyPr/>
                    <a:lstStyle/>
                    <a:p>
                      <a:pPr marL="171450" indent="-171450">
                        <a:lnSpc>
                          <a:spcPct val="107000"/>
                        </a:lnSpc>
                        <a:spcAft>
                          <a:spcPts val="0"/>
                        </a:spcAft>
                        <a:buFont typeface="Wingdings" panose="05000000000000000000" pitchFamily="2" charset="2"/>
                        <a:buChar char="Ø"/>
                      </a:pPr>
                      <a:r>
                        <a:rPr lang="ro-RO" sz="1400" b="1" noProof="0" dirty="0">
                          <a:effectLst/>
                        </a:rPr>
                        <a:t>Procedura Managementul preparatelor </a:t>
                      </a:r>
                      <a:r>
                        <a:rPr lang="ro-RO" sz="1400" b="1" noProof="0" dirty="0" err="1">
                          <a:effectLst/>
                        </a:rPr>
                        <a:t>antimicrobiene</a:t>
                      </a:r>
                      <a:endParaRPr lang="ro-RO" sz="14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04107397"/>
                  </a:ext>
                </a:extLst>
              </a:tr>
              <a:tr h="202910">
                <a:tc>
                  <a:txBody>
                    <a:bodyPr/>
                    <a:lstStyle/>
                    <a:p>
                      <a:pPr marL="171450" indent="-171450">
                        <a:lnSpc>
                          <a:spcPct val="107000"/>
                        </a:lnSpc>
                        <a:spcAft>
                          <a:spcPts val="0"/>
                        </a:spcAft>
                        <a:buFont typeface="Wingdings" panose="05000000000000000000" pitchFamily="2" charset="2"/>
                        <a:buChar char="Ø"/>
                      </a:pPr>
                      <a:r>
                        <a:rPr lang="ro-RO" sz="1400" b="1" noProof="0" dirty="0">
                          <a:effectLst/>
                        </a:rPr>
                        <a:t>Procedura de administrare a medicamentelor în siguranță</a:t>
                      </a:r>
                      <a:endParaRPr lang="ro-RO" sz="14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58810270"/>
                  </a:ext>
                </a:extLst>
              </a:tr>
              <a:tr h="202910">
                <a:tc>
                  <a:txBody>
                    <a:bodyPr/>
                    <a:lstStyle/>
                    <a:p>
                      <a:pPr marL="171450" indent="-171450">
                        <a:lnSpc>
                          <a:spcPct val="107000"/>
                        </a:lnSpc>
                        <a:spcAft>
                          <a:spcPts val="0"/>
                        </a:spcAft>
                        <a:buFont typeface="Wingdings" panose="05000000000000000000" pitchFamily="2" charset="2"/>
                        <a:buChar char="Ø"/>
                      </a:pPr>
                      <a:r>
                        <a:rPr lang="ro-RO" sz="1400" b="1" noProof="0" dirty="0">
                          <a:effectLst/>
                        </a:rPr>
                        <a:t>Procedura privind derularea activităților în serviciul consultativ-diagnostic</a:t>
                      </a:r>
                      <a:endParaRPr lang="ro-RO" sz="14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0817347"/>
                  </a:ext>
                </a:extLst>
              </a:tr>
              <a:tr h="242252">
                <a:tc>
                  <a:txBody>
                    <a:bodyPr/>
                    <a:lstStyle/>
                    <a:p>
                      <a:pPr marL="171450" indent="-171450">
                        <a:lnSpc>
                          <a:spcPct val="107000"/>
                        </a:lnSpc>
                        <a:spcAft>
                          <a:spcPts val="0"/>
                        </a:spcAft>
                        <a:buFont typeface="Wingdings" panose="05000000000000000000" pitchFamily="2" charset="2"/>
                        <a:buChar char="Ø"/>
                      </a:pPr>
                      <a:r>
                        <a:rPr lang="ro-RO" sz="1400" b="1" noProof="0" dirty="0">
                          <a:effectLst/>
                        </a:rPr>
                        <a:t>Procedura de management a fluxului de pacienți în cadrul serviciului consultativ-diagnostic</a:t>
                      </a:r>
                      <a:endParaRPr lang="ro-RO" sz="14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79951213"/>
                  </a:ext>
                </a:extLst>
              </a:tr>
              <a:tr h="216024">
                <a:tc>
                  <a:txBody>
                    <a:bodyPr/>
                    <a:lstStyle/>
                    <a:p>
                      <a:pPr marL="171450" indent="-171450">
                        <a:lnSpc>
                          <a:spcPct val="107000"/>
                        </a:lnSpc>
                        <a:spcAft>
                          <a:spcPts val="0"/>
                        </a:spcAft>
                        <a:buFont typeface="Wingdings" panose="05000000000000000000" pitchFamily="2" charset="2"/>
                        <a:buChar char="Ø"/>
                      </a:pPr>
                      <a:r>
                        <a:rPr lang="ro-RO" sz="1400" b="1" noProof="0" dirty="0">
                          <a:effectLst/>
                        </a:rPr>
                        <a:t>Procedura de identificare a pacientului </a:t>
                      </a:r>
                      <a:endParaRPr lang="ro-RO" sz="14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75612071"/>
                  </a:ext>
                </a:extLst>
              </a:tr>
              <a:tr h="202910">
                <a:tc>
                  <a:txBody>
                    <a:bodyPr/>
                    <a:lstStyle/>
                    <a:p>
                      <a:pPr marL="171450" indent="-171450">
                        <a:lnSpc>
                          <a:spcPct val="107000"/>
                        </a:lnSpc>
                        <a:spcAft>
                          <a:spcPts val="0"/>
                        </a:spcAft>
                        <a:buFont typeface="Wingdings" panose="05000000000000000000" pitchFamily="2" charset="2"/>
                        <a:buChar char="Ø"/>
                      </a:pPr>
                      <a:r>
                        <a:rPr lang="ro-RO" sz="1400" b="1" noProof="0" dirty="0">
                          <a:effectLst/>
                        </a:rPr>
                        <a:t>Procedura de raportare a rezultatului critic a testelor diagnostice </a:t>
                      </a:r>
                      <a:endParaRPr lang="ro-RO" sz="14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5359666"/>
                  </a:ext>
                </a:extLst>
              </a:tr>
              <a:tr h="202910">
                <a:tc>
                  <a:txBody>
                    <a:bodyPr/>
                    <a:lstStyle/>
                    <a:p>
                      <a:pPr marL="171450" indent="-171450">
                        <a:lnSpc>
                          <a:spcPct val="107000"/>
                        </a:lnSpc>
                        <a:spcAft>
                          <a:spcPts val="0"/>
                        </a:spcAft>
                        <a:buFont typeface="Wingdings" panose="05000000000000000000" pitchFamily="2" charset="2"/>
                        <a:buChar char="Ø"/>
                      </a:pPr>
                      <a:r>
                        <a:rPr lang="ro-RO" sz="1400" b="1" noProof="0" dirty="0">
                          <a:effectLst/>
                        </a:rPr>
                        <a:t>Procedura Managementul documentelor SMC</a:t>
                      </a:r>
                      <a:endParaRPr lang="ro-RO" sz="14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15122622"/>
                  </a:ext>
                </a:extLst>
              </a:tr>
              <a:tr h="202910">
                <a:tc>
                  <a:txBody>
                    <a:bodyPr/>
                    <a:lstStyle/>
                    <a:p>
                      <a:pPr marL="171450" indent="-171450">
                        <a:lnSpc>
                          <a:spcPct val="107000"/>
                        </a:lnSpc>
                        <a:spcAft>
                          <a:spcPts val="0"/>
                        </a:spcAft>
                        <a:buFont typeface="Wingdings" panose="05000000000000000000" pitchFamily="2" charset="2"/>
                        <a:buChar char="Ø"/>
                      </a:pPr>
                      <a:r>
                        <a:rPr lang="ro-RO" sz="1400" b="1" noProof="0" dirty="0">
                          <a:effectLst/>
                        </a:rPr>
                        <a:t>Procedura de audit intern</a:t>
                      </a:r>
                      <a:endParaRPr lang="ro-RO" sz="14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40701545"/>
                  </a:ext>
                </a:extLst>
              </a:tr>
              <a:tr h="202910">
                <a:tc>
                  <a:txBody>
                    <a:bodyPr/>
                    <a:lstStyle/>
                    <a:p>
                      <a:pPr marL="171450" indent="-171450">
                        <a:lnSpc>
                          <a:spcPct val="107000"/>
                        </a:lnSpc>
                        <a:spcAft>
                          <a:spcPts val="0"/>
                        </a:spcAft>
                        <a:buFont typeface="Wingdings" panose="05000000000000000000" pitchFamily="2" charset="2"/>
                        <a:buChar char="Ø"/>
                      </a:pPr>
                      <a:r>
                        <a:rPr lang="ro-RO" sz="1400" b="1" noProof="0" dirty="0">
                          <a:effectLst/>
                        </a:rPr>
                        <a:t>Procedura de funcționare a procesului de sterilizare</a:t>
                      </a:r>
                      <a:endParaRPr lang="ro-RO" sz="14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58660527"/>
                  </a:ext>
                </a:extLst>
              </a:tr>
              <a:tr h="202910">
                <a:tc>
                  <a:txBody>
                    <a:bodyPr/>
                    <a:lstStyle/>
                    <a:p>
                      <a:pPr marL="171450" indent="-171450">
                        <a:lnSpc>
                          <a:spcPct val="107000"/>
                        </a:lnSpc>
                        <a:spcAft>
                          <a:spcPts val="0"/>
                        </a:spcAft>
                        <a:buFont typeface="Wingdings" panose="05000000000000000000" pitchFamily="2" charset="2"/>
                        <a:buChar char="Ø"/>
                      </a:pPr>
                      <a:r>
                        <a:rPr lang="ro-RO" sz="1400" b="1" noProof="0" dirty="0">
                          <a:effectLst/>
                        </a:rPr>
                        <a:t>Procedura  privind manipularea lenjeriei </a:t>
                      </a:r>
                      <a:endParaRPr lang="ro-RO" sz="14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246935939"/>
                  </a:ext>
                </a:extLst>
              </a:tr>
              <a:tr h="202910">
                <a:tc>
                  <a:txBody>
                    <a:bodyPr/>
                    <a:lstStyle/>
                    <a:p>
                      <a:pPr marL="171450" indent="-171450">
                        <a:lnSpc>
                          <a:spcPct val="107000"/>
                        </a:lnSpc>
                        <a:spcAft>
                          <a:spcPts val="0"/>
                        </a:spcAft>
                        <a:buFont typeface="Wingdings" panose="05000000000000000000" pitchFamily="2" charset="2"/>
                        <a:buChar char="Ø"/>
                      </a:pPr>
                      <a:r>
                        <a:rPr lang="ro-RO" sz="1400" b="1" noProof="0" dirty="0">
                          <a:effectLst/>
                        </a:rPr>
                        <a:t>Procedura operațională privind regulile de utilizare adecvată a EPP în contextul COVID -19</a:t>
                      </a:r>
                      <a:endParaRPr lang="ro-RO" sz="14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87278644"/>
                  </a:ext>
                </a:extLst>
              </a:tr>
              <a:tr h="150692">
                <a:tc>
                  <a:txBody>
                    <a:bodyPr/>
                    <a:lstStyle/>
                    <a:p>
                      <a:pPr marL="171450" indent="-171450">
                        <a:lnSpc>
                          <a:spcPct val="107000"/>
                        </a:lnSpc>
                        <a:spcAft>
                          <a:spcPts val="0"/>
                        </a:spcAft>
                        <a:buFont typeface="Wingdings" panose="05000000000000000000" pitchFamily="2" charset="2"/>
                        <a:buChar char="Ø"/>
                      </a:pPr>
                      <a:r>
                        <a:rPr lang="ro-RO" sz="1400" b="1" noProof="0" dirty="0">
                          <a:effectLst/>
                        </a:rPr>
                        <a:t>Procedura de sistem privind măsurile de prevenire și control al infecției cu </a:t>
                      </a:r>
                      <a:r>
                        <a:rPr lang="ro-RO" sz="1400" b="1" noProof="0" dirty="0" err="1">
                          <a:effectLst/>
                        </a:rPr>
                        <a:t>Coronavirus</a:t>
                      </a:r>
                      <a:r>
                        <a:rPr lang="ro-RO" sz="1400" b="1" noProof="0" dirty="0">
                          <a:effectLst/>
                        </a:rPr>
                        <a:t> de tip nou COVID -19</a:t>
                      </a:r>
                      <a:endParaRPr lang="ro-RO" sz="14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194774981"/>
                  </a:ext>
                </a:extLst>
              </a:tr>
              <a:tr h="257177">
                <a:tc>
                  <a:txBody>
                    <a:bodyPr/>
                    <a:lstStyle/>
                    <a:p>
                      <a:pPr marL="171450" indent="-171450">
                        <a:lnSpc>
                          <a:spcPct val="107000"/>
                        </a:lnSpc>
                        <a:spcAft>
                          <a:spcPts val="0"/>
                        </a:spcAft>
                        <a:buFont typeface="Wingdings" panose="05000000000000000000" pitchFamily="2" charset="2"/>
                        <a:buChar char="Ø"/>
                      </a:pPr>
                      <a:r>
                        <a:rPr lang="ro-RO" sz="1400" b="1" noProof="0" dirty="0">
                          <a:effectLst/>
                        </a:rPr>
                        <a:t>Procedura operațională standard privind organizarea asistenței </a:t>
                      </a:r>
                      <a:r>
                        <a:rPr lang="ro-RO" sz="1400" b="1" noProof="0" dirty="0" err="1">
                          <a:effectLst/>
                        </a:rPr>
                        <a:t>hemotransfuzionale</a:t>
                      </a:r>
                      <a:endParaRPr lang="ro-RO" sz="14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47047800"/>
                  </a:ext>
                </a:extLst>
              </a:tr>
            </a:tbl>
          </a:graphicData>
        </a:graphic>
      </p:graphicFrame>
    </p:spTree>
    <p:extLst>
      <p:ext uri="{BB962C8B-B14F-4D97-AF65-F5344CB8AC3E}">
        <p14:creationId xmlns:p14="http://schemas.microsoft.com/office/powerpoint/2010/main" val="161134967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17457</TotalTime>
  <Words>7077</Words>
  <Application>Microsoft Office PowerPoint</Application>
  <PresentationFormat>Экран (4:3)</PresentationFormat>
  <Paragraphs>2200</Paragraphs>
  <Slides>104</Slides>
  <Notes>26</Notes>
  <HiddenSlides>0</HiddenSlides>
  <MMClips>0</MMClips>
  <ScaleCrop>false</ScaleCrop>
  <HeadingPairs>
    <vt:vector size="8" baseType="variant">
      <vt:variant>
        <vt:lpstr>Использованные шрифты</vt:lpstr>
      </vt:variant>
      <vt:variant>
        <vt:i4>25</vt:i4>
      </vt:variant>
      <vt:variant>
        <vt:lpstr>Тема</vt:lpstr>
      </vt:variant>
      <vt:variant>
        <vt:i4>1</vt:i4>
      </vt:variant>
      <vt:variant>
        <vt:lpstr>Внедренные серверы OLE</vt:lpstr>
      </vt:variant>
      <vt:variant>
        <vt:i4>2</vt:i4>
      </vt:variant>
      <vt:variant>
        <vt:lpstr>Заголовки слайдов</vt:lpstr>
      </vt:variant>
      <vt:variant>
        <vt:i4>104</vt:i4>
      </vt:variant>
    </vt:vector>
  </HeadingPairs>
  <TitlesOfParts>
    <vt:vector size="132" baseType="lpstr">
      <vt:lpstr>SimSun</vt:lpstr>
      <vt:lpstr>Arial</vt:lpstr>
      <vt:lpstr>Arial Black</vt:lpstr>
      <vt:lpstr>Bell MT</vt:lpstr>
      <vt:lpstr>Book Antiqua</vt:lpstr>
      <vt:lpstr>Bookman Old Style</vt:lpstr>
      <vt:lpstr>Cabin Condensed</vt:lpstr>
      <vt:lpstr>Cabin Condensed SemiBold</vt:lpstr>
      <vt:lpstr>Calibri</vt:lpstr>
      <vt:lpstr>Cambria</vt:lpstr>
      <vt:lpstr>Corbel</vt:lpstr>
      <vt:lpstr>돋움</vt:lpstr>
      <vt:lpstr>Lucida Sans</vt:lpstr>
      <vt:lpstr>Montserrat Bold</vt:lpstr>
      <vt:lpstr>News Cycle</vt:lpstr>
      <vt:lpstr>Open Sans</vt:lpstr>
      <vt:lpstr>Symbol</vt:lpstr>
      <vt:lpstr>Tahoma</vt:lpstr>
      <vt:lpstr>Times New Roman</vt:lpstr>
      <vt:lpstr>Tw Cen MT</vt:lpstr>
      <vt:lpstr>Verdana</vt:lpstr>
      <vt:lpstr>Wingdings</vt:lpstr>
      <vt:lpstr>Wingdings 2</vt:lpstr>
      <vt:lpstr>Wingdings 3</vt:lpstr>
      <vt:lpstr>휴먼옛체</vt:lpstr>
      <vt:lpstr>Апекс</vt:lpstr>
      <vt:lpstr>Worksheet</vt:lpstr>
      <vt:lpstr>Chart</vt:lpstr>
      <vt:lpstr>RAPORT  PRIVIND ACTIVITATEA CLINICĂ</vt:lpstr>
      <vt:lpstr>Презентация PowerPoint</vt:lpstr>
      <vt:lpstr>Презентация PowerPoint</vt:lpstr>
      <vt:lpstr>OCUPAREA FUNCȚIILOR CLINICĂ</vt:lpstr>
      <vt:lpstr>OCUPAREA FUNCȚIILOR ȘTIINȚĂ</vt:lpstr>
      <vt:lpstr>DINAMICA FLUCTUAŢIEI ANGAJAŢILOR  IMSP INSTITUTUL DE CARDIOLOGIE (CLINICA)  PENTRU PERIOADA 2020-2021</vt:lpstr>
      <vt:lpstr>DINAMICA FLUCTUAŢIEI ANGAJAŢILOR  IMSP INSTITUTUL DE CARDIOLOGIE (CLINICA)  PENTRU PERIOADA 2019-2021</vt:lpstr>
      <vt:lpstr>PREGĂTIRE PROFESIONALĂ A CADRELOR  PENTRU ANUL 2021</vt:lpstr>
      <vt:lpstr>METODE DE FORMARE PROFESIONALĂ (lucrătorilor   medicali şi farmaceutici cu studii medii) </vt:lpstr>
      <vt:lpstr>Презентация PowerPoint</vt:lpstr>
      <vt:lpstr>Презентация PowerPoint</vt:lpstr>
      <vt:lpstr>Презентация PowerPoint</vt:lpstr>
      <vt:lpstr>Презентация PowerPoint</vt:lpstr>
      <vt:lpstr>Презентация PowerPoint</vt:lpstr>
      <vt:lpstr>      </vt:lpstr>
      <vt:lpstr> </vt:lpstr>
      <vt:lpstr> </vt:lpstr>
      <vt:lpstr>Презентация PowerPoint</vt:lpstr>
      <vt:lpstr>Презентация PowerPoint</vt:lpstr>
      <vt:lpstr>Презентация PowerPoint</vt:lpstr>
      <vt:lpstr>LISTA ECHIPAMENTULUI PROCURAT  a.2021</vt:lpstr>
      <vt:lpstr>LUCRĂRI DE REPARAȚII a. 2021 </vt:lpstr>
      <vt:lpstr>DATORII CREDITOARE ÎN DINAMICĂ,  anul 2021 (mii lei)</vt:lpstr>
      <vt:lpstr> CHELTUIELI EFECTIVE PENTRU RESURSELE  TERMO-ENERGETICE, APĂ, CANALIZARE ȘI SALUBRIZARE, a. 2020 - 2021 </vt:lpstr>
      <vt:lpstr>Презентация PowerPoint</vt:lpstr>
      <vt:lpstr>Презентация PowerPoint</vt:lpstr>
      <vt:lpstr>Achiziții publice 2021</vt:lpstr>
      <vt:lpstr>Презентация PowerPoint</vt:lpstr>
      <vt:lpstr>Cele mai importante Achiziții publice a.2021</vt:lpstr>
      <vt:lpstr>               SUPRAVEGHEREA ȘI CONTROLUL  INFECȚIEI  COVID-19     Testarea COVID-19 în anul 2021 (pacienți) </vt:lpstr>
      <vt:lpstr>CAZURI    DE    INFECTARE    ÎN    RÎNDUL LUCRĂTORILORILOR     MEDICALI</vt:lpstr>
      <vt:lpstr>REGLEMENTĂRI   NATIONALE PROCESUL DE VACCINARE </vt:lpstr>
      <vt:lpstr> DISTRIBUIREA  PE NOZOLOGII  A  INTERNĂRILOR 2022   </vt:lpstr>
      <vt:lpstr>              INDICATORI ACTIVITATE CLINICĂ   </vt:lpstr>
      <vt:lpstr>Activitatea practică asistente medicale</vt:lpstr>
      <vt:lpstr>DRG CLINICĂ  </vt:lpstr>
      <vt:lpstr>Презентация PowerPoint</vt:lpstr>
      <vt:lpstr>SECȚIA CARDIOLOGIE INTERVENȚIONALĂ </vt:lpstr>
      <vt:lpstr>Презентация PowerPoint</vt:lpstr>
      <vt:lpstr>Презентация PowerPoint</vt:lpstr>
      <vt:lpstr>TRATAMENTUL PACIENȚILOR CU SCA   ordinul  MSMPS nr.1087  din  07.10.2013  </vt:lpstr>
      <vt:lpstr>TRATAMENTUL PACIENȚILOR CU SCA   ordinul  MSMPS nr.1087  din  07.10.2013de facut</vt:lpstr>
      <vt:lpstr>Презентация PowerPoint</vt:lpstr>
      <vt:lpstr>Презентация PowerPoint</vt:lpstr>
      <vt:lpstr>Презентация PowerPoint</vt:lpstr>
      <vt:lpstr>Презентация PowerPoint</vt:lpstr>
      <vt:lpstr>INTEGRAREA SERVICIILOR DE CHIRURGIE A INIMII ŞI CARDIOLOGIE</vt:lpstr>
      <vt:lpstr>Презентация PowerPoint</vt:lpstr>
      <vt:lpstr>  ACTIVITATEA SECȚIEI TERAPIE INTENSIVĂ CARDIOCHIRURGIE   </vt:lpstr>
      <vt:lpstr>Презентация PowerPoint</vt:lpstr>
      <vt:lpstr>Презентация PowerPoint</vt:lpstr>
      <vt:lpstr>Презентация PowerPoint</vt:lpstr>
      <vt:lpstr>Презентация PowerPoint</vt:lpstr>
      <vt:lpstr>Презентация PowerPoint</vt:lpstr>
      <vt:lpstr>REPARTIȚIA EXPERTIZELOR MORFOPATOLOGIE  2021</vt:lpstr>
      <vt:lpstr>Презентация PowerPoint</vt:lpstr>
      <vt:lpstr>Презентация PowerPoint</vt:lpstr>
      <vt:lpstr>Numărul analizelor pe anii 2018-2021</vt:lpstr>
      <vt:lpstr>Презентация PowerPoint</vt:lpstr>
      <vt:lpstr>Презентация PowerPoint</vt:lpstr>
      <vt:lpstr>Farmacia </vt:lpstr>
      <vt:lpstr>Proveniența medicamentelor achiziționate  după țări</vt:lpstr>
      <vt:lpstr>Gruparea medicamentelor conform  ABC și VEN</vt:lpstr>
      <vt:lpstr>Презентация PowerPoint</vt:lpstr>
      <vt:lpstr>Презентация PowerPoint</vt:lpstr>
      <vt:lpstr>ACTIVITATEA DISPENSARULUI CARDIOLOGIC</vt:lpstr>
      <vt:lpstr>ACCESIBILITATEA  EXAMENULUI EcoCG PRIN ASIGURĂRI</vt:lpstr>
      <vt:lpstr>Презентация PowerPoint</vt:lpstr>
      <vt:lpstr>Презентация PowerPoint</vt:lpstr>
      <vt:lpstr>UTILIZAREA LABORATORULUI  DC ÎN A.2021</vt:lpstr>
      <vt:lpstr>SARCINA MEDICULUI SPECIALIST ÎN DISPENSARUL CARDIOLOGIC </vt:lpstr>
      <vt:lpstr>SPITALIZĂRI PRIN DC</vt:lpstr>
      <vt:lpstr>CHELTUIELI MEDII PER PACIENT</vt:lpstr>
      <vt:lpstr>Презентация PowerPoint</vt:lpstr>
      <vt:lpstr>STRUCTURA LABORATOARELOR ȘTIINȚIFICE</vt:lpstr>
      <vt:lpstr>PROIECTE DE CERCETARE DIN CADRUL PROGRAMULUI DE STAT 2020-2023</vt:lpstr>
      <vt:lpstr>Презентация PowerPoint</vt:lpstr>
      <vt:lpstr>         Revascularizarea amânată a pacienților cu NSTEMI cu risc cardiovascular intermediar și mic</vt:lpstr>
      <vt:lpstr>Studiul prin rezonanță magnetică nucleară cardiacă </vt:lpstr>
      <vt:lpstr>Презентация PowerPoint</vt:lpstr>
      <vt:lpstr>                                  Rezultate</vt:lpstr>
      <vt:lpstr>Презентация PowerPoint</vt:lpstr>
      <vt:lpstr>Презентация PowerPoint</vt:lpstr>
      <vt:lpstr>Презентация PowerPoint</vt:lpstr>
      <vt:lpstr>Презентация PowerPoint</vt:lpstr>
      <vt:lpstr>Participări la manifestări științifice naționale/internaționale în 2021 Organizarea manifestărilor științifice</vt:lpstr>
      <vt:lpstr>Презентация PowerPoint</vt:lpstr>
      <vt:lpstr>Monitorizarea realizării ,,Programului Naţional de prevenire şi control al Bolilor Cardiovasculare 2015-2020”, conform obiectivelor </vt:lpstr>
      <vt:lpstr>Презентация PowerPoint</vt:lpstr>
      <vt:lpstr>Презентация PowerPoint</vt:lpstr>
      <vt:lpstr>Презентация PowerPoint</vt:lpstr>
      <vt:lpstr>Презентация PowerPoint</vt:lpstr>
      <vt:lpstr>ORGANIZAREA MANIFESTĂRILOR DE PROMOVARE  AL MODULUI SĂNĂTOS DE VIAȚĂ</vt:lpstr>
      <vt:lpstr>Презентация PowerPoint</vt:lpstr>
      <vt:lpstr>Презентация PowerPoint</vt:lpstr>
      <vt:lpstr>MANAGEMENTUL CALITĂŢII SERVICIILOR</vt:lpstr>
      <vt:lpstr>SISTEMUL INFORMAȚIONAL 2021</vt:lpstr>
      <vt:lpstr>Презентация PowerPoint</vt:lpstr>
      <vt:lpstr>Презентация PowerPoint</vt:lpstr>
      <vt:lpstr>Презентация PowerPoint</vt:lpstr>
      <vt:lpstr>Презентация PowerPoint</vt:lpstr>
      <vt:lpstr>Презентация PowerPoint</vt:lpstr>
      <vt:lpstr>Planuri de viitor</vt:lpstr>
      <vt:lpstr>Mulțumesc pentru atenție!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903</dc:creator>
  <cp:lastModifiedBy>Vitalie</cp:lastModifiedBy>
  <cp:revision>1684</cp:revision>
  <cp:lastPrinted>2022-02-12T08:25:19Z</cp:lastPrinted>
  <dcterms:created xsi:type="dcterms:W3CDTF">2010-03-03T18:05:06Z</dcterms:created>
  <dcterms:modified xsi:type="dcterms:W3CDTF">2022-02-23T07:29:34Z</dcterms:modified>
</cp:coreProperties>
</file>